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2"/>
  </p:notesMasterIdLst>
  <p:handoutMasterIdLst>
    <p:handoutMasterId r:id="rId23"/>
  </p:handoutMasterIdLst>
  <p:sldIdLst>
    <p:sldId id="256" r:id="rId2"/>
    <p:sldId id="317" r:id="rId3"/>
    <p:sldId id="264" r:id="rId4"/>
    <p:sldId id="315" r:id="rId5"/>
    <p:sldId id="302" r:id="rId6"/>
    <p:sldId id="303" r:id="rId7"/>
    <p:sldId id="304" r:id="rId8"/>
    <p:sldId id="322" r:id="rId9"/>
    <p:sldId id="321" r:id="rId10"/>
    <p:sldId id="316" r:id="rId11"/>
    <p:sldId id="324" r:id="rId12"/>
    <p:sldId id="325" r:id="rId13"/>
    <p:sldId id="281" r:id="rId14"/>
    <p:sldId id="313" r:id="rId15"/>
    <p:sldId id="314" r:id="rId16"/>
    <p:sldId id="311" r:id="rId17"/>
    <p:sldId id="326" r:id="rId18"/>
    <p:sldId id="329" r:id="rId19"/>
    <p:sldId id="318" r:id="rId20"/>
    <p:sldId id="309" r:id="rId2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ica Jacobo" initials="MJ" lastIdx="0" clrIdx="0">
    <p:extLst>
      <p:ext uri="{19B8F6BF-5375-455C-9EA6-DF929625EA0E}">
        <p15:presenceInfo xmlns:p15="http://schemas.microsoft.com/office/powerpoint/2012/main" userId="c390b7438d6d633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884A1-09B5-40FB-9AB3-5D7BBD32C38D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8095E-89EF-4CDF-AB20-EF00EA57F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18686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08B1C-45D9-4605-9484-AEE0022F824E}" type="datetimeFigureOut">
              <a:rPr lang="es-MX" smtClean="0"/>
              <a:t>03/11/2019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3501D-BFD1-485C-96C6-8D4058558E4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013802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3501D-BFD1-485C-96C6-8D4058558E48}" type="slidenum">
              <a:rPr lang="es-MX" smtClean="0"/>
              <a:t>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14597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D3501D-BFD1-485C-96C6-8D4058558E48}" type="slidenum">
              <a:rPr lang="es-MX" smtClean="0"/>
              <a:t>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5258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Resaltar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tema</a:t>
            </a:r>
            <a:r>
              <a:rPr lang="en-US" baseline="0" dirty="0" smtClean="0"/>
              <a:t> de hombre </a:t>
            </a:r>
            <a:r>
              <a:rPr lang="en-US" baseline="0" dirty="0" err="1" smtClean="0"/>
              <a:t>jovenes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retornando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separacion</a:t>
            </a:r>
            <a:r>
              <a:rPr lang="en-US" baseline="0" dirty="0" smtClean="0"/>
              <a:t> familiar.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D3501D-BFD1-485C-96C6-8D4058558E48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5046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Plantear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ejercicio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pares para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relacion</a:t>
            </a:r>
            <a:r>
              <a:rPr lang="en-US" dirty="0" smtClean="0"/>
              <a:t> </a:t>
            </a:r>
            <a:r>
              <a:rPr lang="en-US" dirty="0" err="1" smtClean="0"/>
              <a:t>teorica</a:t>
            </a:r>
            <a:r>
              <a:rPr lang="en-US" dirty="0" smtClean="0"/>
              <a:t> </a:t>
            </a:r>
            <a:r>
              <a:rPr lang="en-US" dirty="0" err="1" smtClean="0"/>
              <a:t>empirica</a:t>
            </a:r>
            <a:r>
              <a:rPr lang="en-US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D3501D-BFD1-485C-96C6-8D4058558E48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160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D3501D-BFD1-485C-96C6-8D4058558E48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5471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D3501D-BFD1-485C-96C6-8D4058558E48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473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Movilidad</a:t>
            </a:r>
            <a:r>
              <a:rPr lang="en-US" dirty="0" smtClean="0"/>
              <a:t> </a:t>
            </a:r>
            <a:r>
              <a:rPr lang="en-US" dirty="0" err="1" smtClean="0"/>
              <a:t>interna</a:t>
            </a:r>
            <a:r>
              <a:rPr lang="en-US" dirty="0" smtClean="0"/>
              <a:t> </a:t>
            </a:r>
            <a:r>
              <a:rPr lang="en-US" dirty="0" err="1" smtClean="0"/>
              <a:t>motivada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busqueda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mejores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opciones</a:t>
            </a:r>
            <a:r>
              <a:rPr lang="en-US" baseline="0" dirty="0" smtClean="0"/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dirty="0" smtClean="0">
                <a:solidFill>
                  <a:schemeClr val="accent1">
                    <a:lumMod val="50000"/>
                  </a:schemeClr>
                </a:solidFill>
              </a:rPr>
              <a:t>Retraso en la inscripción a la escuela debido a la falta de documentos educativos apostillados o traducidos, así como actas de nacimiento.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D3501D-BFD1-485C-96C6-8D4058558E48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0407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Problemas de inclusión dentro de las escuelas debido a la falta de capacitación docente en la enseñanza a hablantes de otras lenguas, la poca sensibilidad hacia poblaciones migrantes y el rechazo a lo que no es percibido como “mexicano”. </a:t>
            </a:r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dirty="0" smtClean="0">
                <a:solidFill>
                  <a:schemeClr val="accent1">
                    <a:lumMod val="50000"/>
                  </a:schemeClr>
                </a:solidFill>
              </a:rPr>
              <a:t>Dificultad para continuar estudios superiores debido a procesos administrativos excesivos y/o costosos además de la falta de dominio del español académico. 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D3501D-BFD1-485C-96C6-8D4058558E48}" type="slidenum">
              <a:rPr lang="es-MX" smtClean="0"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8036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D3501D-BFD1-485C-96C6-8D4058558E48}" type="slidenum">
              <a:rPr lang="es-MX" smtClean="0"/>
              <a:t>16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6921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D3501D-BFD1-485C-96C6-8D4058558E48}" type="slidenum">
              <a:rPr lang="es-MX" smtClean="0"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1591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347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8666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16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026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063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2762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134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023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4306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9915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164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15354-2C56-4027-99B2-E35F52F6259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554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monica.jacobo@cide.edu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s://cide.academia.edu/MonicaJacobo" TargetMode="External"/><Relationship Id="rId4" Type="http://schemas.openxmlformats.org/officeDocument/2006/relationships/hyperlink" Target="https://www.researchgate.net/profile/Monica_Jacobo-Suare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trolescolar.sep.gob.mx/work/models/controlescolar/Resource/carpeta_pdf/normas_generales-2015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ep.gob.mx/work/models/sep1/Resource/bd689123-e7c5-48b7-834c-35403f75f709/a07_06_15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puentes.anuies.mx/public/sit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95600" y="2536402"/>
            <a:ext cx="7086600" cy="1069858"/>
          </a:xfrm>
        </p:spPr>
        <p:txBody>
          <a:bodyPr>
            <a:normAutofit fontScale="90000"/>
          </a:bodyPr>
          <a:lstStyle/>
          <a:p>
            <a:r>
              <a:rPr lang="es-MX" sz="3200" b="1" dirty="0"/>
              <a:t>Jóvenes migrantes de </a:t>
            </a:r>
            <a:r>
              <a:rPr lang="es-MX" sz="3200" b="1" dirty="0" smtClean="0"/>
              <a:t>retorno: experiencias de inserción universitaria </a:t>
            </a:r>
            <a:r>
              <a:rPr lang="es-MX" sz="3200" b="1" smtClean="0"/>
              <a:t>en </a:t>
            </a:r>
            <a:r>
              <a:rPr lang="es-MX" sz="3200" b="1" smtClean="0"/>
              <a:t>México </a:t>
            </a:r>
            <a:endParaRPr lang="es-MX" sz="3200" b="1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1</a:t>
            </a:fld>
            <a:endParaRPr lang="es-MX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8500" y="213831"/>
            <a:ext cx="5715000" cy="1905000"/>
          </a:xfrm>
          <a:prstGeom prst="rect">
            <a:avLst/>
          </a:prstGeom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0" y="-184666"/>
            <a:ext cx="121920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3806780" y="4120502"/>
            <a:ext cx="4036454" cy="8309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en-US" sz="2400" dirty="0" smtClean="0"/>
              <a:t>Dra. </a:t>
            </a:r>
            <a:r>
              <a:rPr lang="es-MX" sz="2400" dirty="0"/>
              <a:t>Mónica Jacobo </a:t>
            </a:r>
            <a:r>
              <a:rPr lang="es-MX" sz="2400" dirty="0" smtClean="0"/>
              <a:t>Suárez</a:t>
            </a:r>
          </a:p>
          <a:p>
            <a:pPr algn="ctr"/>
            <a:r>
              <a:rPr lang="es-MX" sz="2400" dirty="0" smtClean="0"/>
              <a:t>CIDE-PIPE</a:t>
            </a:r>
            <a:endParaRPr lang="en-US" sz="2400" dirty="0"/>
          </a:p>
        </p:txBody>
      </p:sp>
      <p:pic>
        <p:nvPicPr>
          <p:cNvPr id="1028" name="Picture 4" descr="Resultado de imagen para Logo cide pip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129" y="4779720"/>
            <a:ext cx="2168288" cy="1371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Resultado de imagen para Logo ci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10" descr="Resultado de imagen para Logo cid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Resultado de imagen para logo cid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7680" y="4802697"/>
            <a:ext cx="1734683" cy="1155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715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5125"/>
            <a:ext cx="10515600" cy="1773918"/>
          </a:xfrm>
        </p:spPr>
        <p:txBody>
          <a:bodyPr>
            <a:normAutofit/>
          </a:bodyPr>
          <a:lstStyle/>
          <a:p>
            <a:r>
              <a:rPr lang="en-US" sz="3600" b="1" dirty="0" err="1">
                <a:solidFill>
                  <a:srgbClr val="C00000"/>
                </a:solidFill>
              </a:rPr>
              <a:t>Diversidad</a:t>
            </a:r>
            <a:r>
              <a:rPr lang="en-US" sz="3600" b="1" dirty="0">
                <a:solidFill>
                  <a:srgbClr val="C00000"/>
                </a:solidFill>
              </a:rPr>
              <a:t> de </a:t>
            </a:r>
            <a:r>
              <a:rPr lang="en-US" sz="3600" b="1" dirty="0" err="1">
                <a:solidFill>
                  <a:srgbClr val="C00000"/>
                </a:solidFill>
              </a:rPr>
              <a:t>perfiles</a:t>
            </a:r>
            <a:r>
              <a:rPr lang="en-US" sz="3600" b="1" dirty="0">
                <a:solidFill>
                  <a:srgbClr val="C00000"/>
                </a:solidFill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</a:rPr>
              <a:t>(</a:t>
            </a:r>
            <a:r>
              <a:rPr lang="es-MX" sz="3600" b="1" dirty="0">
                <a:solidFill>
                  <a:srgbClr val="C00000"/>
                </a:solidFill>
              </a:rPr>
              <a:t>Jóvenes de 18 a 35 años)</a:t>
            </a:r>
            <a:r>
              <a:rPr lang="en-US" sz="3600" b="1" dirty="0">
                <a:solidFill>
                  <a:srgbClr val="C00000"/>
                </a:solidFill>
              </a:rPr>
              <a:t/>
            </a:r>
            <a:br>
              <a:rPr lang="en-US" sz="3600" b="1" dirty="0">
                <a:solidFill>
                  <a:srgbClr val="C00000"/>
                </a:solidFill>
              </a:rPr>
            </a:b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501" y="1240744"/>
            <a:ext cx="10515600" cy="51156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Tipo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de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retorno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s-MX" dirty="0" smtClean="0"/>
              <a:t> Retorno forzado		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MX" dirty="0" smtClean="0"/>
              <a:t> Retorno voluntario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Retorno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familia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Perfil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educativo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y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laboral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sz="24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 smtClean="0"/>
              <a:t>Habilidades</a:t>
            </a:r>
            <a:r>
              <a:rPr lang="en-US" dirty="0" smtClean="0"/>
              <a:t> </a:t>
            </a:r>
            <a:r>
              <a:rPr lang="en-US" dirty="0" err="1"/>
              <a:t>técnicas</a:t>
            </a:r>
            <a:r>
              <a:rPr lang="en-US" dirty="0"/>
              <a:t> y </a:t>
            </a:r>
            <a:r>
              <a:rPr lang="en-US" dirty="0" err="1"/>
              <a:t>oficios</a:t>
            </a:r>
            <a:r>
              <a:rPr lang="en-US" dirty="0"/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MX" dirty="0" smtClean="0"/>
              <a:t> Inserción </a:t>
            </a:r>
            <a:r>
              <a:rPr lang="es-MX" dirty="0"/>
              <a:t>laboral en distintos sectores (servicios, </a:t>
            </a:r>
            <a:r>
              <a:rPr lang="es-MX" i="1" dirty="0" err="1"/>
              <a:t>call</a:t>
            </a:r>
            <a:r>
              <a:rPr lang="es-MX" i="1" dirty="0"/>
              <a:t> </a:t>
            </a:r>
            <a:r>
              <a:rPr lang="es-MX" i="1" dirty="0" smtClean="0"/>
              <a:t> centers</a:t>
            </a:r>
            <a:r>
              <a:rPr lang="es-MX" dirty="0"/>
              <a:t>, industrias</a:t>
            </a:r>
            <a:r>
              <a:rPr lang="es-MX" dirty="0" smtClean="0"/>
              <a:t>, auto-empleo, </a:t>
            </a:r>
            <a:r>
              <a:rPr lang="es-MX" dirty="0" err="1"/>
              <a:t>etc</a:t>
            </a:r>
            <a:r>
              <a:rPr lang="es-MX" dirty="0" smtClean="0"/>
              <a:t>)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Estudiantes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en</a:t>
            </a:r>
            <a:r>
              <a:rPr lang="en-US" dirty="0">
                <a:solidFill>
                  <a:srgbClr val="FF0000"/>
                </a:solidFill>
              </a:rPr>
              <a:t> IES</a:t>
            </a:r>
          </a:p>
          <a:p>
            <a:pPr lvl="2"/>
            <a:endParaRPr lang="en-US" dirty="0" smtClean="0"/>
          </a:p>
          <a:p>
            <a:pPr marL="0" indent="0">
              <a:lnSpc>
                <a:spcPct val="100000"/>
              </a:lnSpc>
              <a:buNone/>
            </a:pP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928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3417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</a:rPr>
              <a:t>Perfil</a:t>
            </a:r>
            <a:r>
              <a:rPr lang="en-US" sz="2800" b="1" dirty="0" smtClean="0">
                <a:solidFill>
                  <a:srgbClr val="C00000"/>
                </a:solidFill>
              </a:rPr>
              <a:t> de </a:t>
            </a:r>
            <a:r>
              <a:rPr lang="en-US" sz="2800" b="1" dirty="0" err="1" smtClean="0">
                <a:solidFill>
                  <a:srgbClr val="C00000"/>
                </a:solidFill>
              </a:rPr>
              <a:t>los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p</a:t>
            </a:r>
            <a:r>
              <a:rPr lang="en-US" sz="2800" b="1" dirty="0" err="1" smtClean="0">
                <a:solidFill>
                  <a:srgbClr val="C00000"/>
                </a:solidFill>
              </a:rPr>
              <a:t>articipantes</a:t>
            </a:r>
            <a:r>
              <a:rPr lang="en-US" sz="2800" b="1" dirty="0" smtClean="0">
                <a:solidFill>
                  <a:srgbClr val="C00000"/>
                </a:solidFill>
              </a:rPr>
              <a:t> N=20 </a:t>
            </a:r>
            <a:endParaRPr lang="en-US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5031801"/>
              </p:ext>
            </p:extLst>
          </p:nvPr>
        </p:nvGraphicFramePr>
        <p:xfrm>
          <a:off x="707365" y="1289053"/>
          <a:ext cx="9241973" cy="483040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479633"/>
                <a:gridCol w="4246947"/>
                <a:gridCol w="1515393"/>
              </a:tblGrid>
              <a:tr h="294049">
                <a:tc>
                  <a:txBody>
                    <a:bodyPr/>
                    <a:lstStyle/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</a:rPr>
                        <a:t>País de </a:t>
                      </a:r>
                      <a:r>
                        <a:rPr lang="en-US" sz="2000" b="1" dirty="0" err="1">
                          <a:effectLst/>
                        </a:rPr>
                        <a:t>nacimiento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</a:rPr>
                        <a:t>EUA</a:t>
                      </a:r>
                      <a:endParaRPr lang="en-US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4637">
                <a:tc>
                  <a:txBody>
                    <a:bodyPr/>
                    <a:lstStyle/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México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16</a:t>
                      </a:r>
                    </a:p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4049">
                <a:tc>
                  <a:txBody>
                    <a:bodyPr/>
                    <a:lstStyle/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2000" b="1" dirty="0">
                          <a:effectLst/>
                        </a:rPr>
                        <a:t>Tiempo de residencia en EUA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Menos de un </a:t>
                      </a:r>
                      <a:r>
                        <a:rPr lang="es-MX" sz="2000">
                          <a:effectLst/>
                        </a:rPr>
                        <a:t>año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4049">
                <a:tc>
                  <a:txBody>
                    <a:bodyPr/>
                    <a:lstStyle/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2000">
                          <a:effectLst/>
                        </a:rPr>
                        <a:t>Más de un año y menos de 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4049">
                <a:tc>
                  <a:txBody>
                    <a:bodyPr/>
                    <a:lstStyle/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2000">
                          <a:effectLst/>
                        </a:rPr>
                        <a:t>Más de 5 años y hasta 10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22544">
                <a:tc>
                  <a:txBody>
                    <a:bodyPr/>
                    <a:lstStyle/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Mas de 10 </a:t>
                      </a:r>
                      <a:r>
                        <a:rPr lang="es-MX" sz="2000">
                          <a:effectLst/>
                        </a:rPr>
                        <a:t>años</a:t>
                      </a:r>
                      <a:endParaRPr lang="en-US" sz="200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Máximo 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13</a:t>
                      </a:r>
                    </a:p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35</a:t>
                      </a:r>
                    </a:p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4049">
                <a:tc>
                  <a:txBody>
                    <a:bodyPr/>
                    <a:lstStyle/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Edad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smtClean="0">
                          <a:effectLst/>
                        </a:rPr>
                        <a:t>al </a:t>
                      </a:r>
                      <a:r>
                        <a:rPr lang="en-US" sz="2000" b="1" dirty="0" err="1">
                          <a:effectLst/>
                        </a:rPr>
                        <a:t>retorno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Mínimo en </a:t>
                      </a:r>
                      <a:r>
                        <a:rPr lang="es-MX" sz="2000">
                          <a:effectLst/>
                        </a:rPr>
                        <a:t>años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22544">
                <a:tc>
                  <a:txBody>
                    <a:bodyPr/>
                    <a:lstStyle/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Máximo en </a:t>
                      </a:r>
                      <a:r>
                        <a:rPr lang="es-MX" sz="2000">
                          <a:effectLst/>
                        </a:rPr>
                        <a:t>años</a:t>
                      </a:r>
                      <a:endParaRPr lang="en-US" sz="200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Promedio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35</a:t>
                      </a:r>
                    </a:p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18</a:t>
                      </a:r>
                    </a:p>
                    <a:p>
                      <a:pPr marL="0" marR="10795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49"/>
            <a:ext cx="4114800" cy="365125"/>
          </a:xfrm>
        </p:spPr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915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3886148"/>
              </p:ext>
            </p:extLst>
          </p:nvPr>
        </p:nvGraphicFramePr>
        <p:xfrm>
          <a:off x="2073729" y="840665"/>
          <a:ext cx="8311242" cy="465310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29210"/>
                <a:gridCol w="3819250"/>
                <a:gridCol w="1362782"/>
              </a:tblGrid>
              <a:tr h="290346">
                <a:tc>
                  <a:txBody>
                    <a:bodyPr/>
                    <a:lstStyle/>
                    <a:p>
                      <a:pPr marL="0" marR="1079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</a:rPr>
                        <a:t>Causa de </a:t>
                      </a:r>
                      <a:r>
                        <a:rPr lang="en-US" sz="2000" b="1" dirty="0" err="1">
                          <a:effectLst/>
                        </a:rPr>
                        <a:t>retorno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2000">
                          <a:effectLst/>
                        </a:rPr>
                        <a:t>Retorno voluntario para estudiar en Mx.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0346">
                <a:tc>
                  <a:txBody>
                    <a:bodyPr/>
                    <a:lstStyle/>
                    <a:p>
                      <a:pPr marL="0" marR="1079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2000">
                          <a:effectLst/>
                        </a:rPr>
                        <a:t>Deportación propia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0346">
                <a:tc>
                  <a:txBody>
                    <a:bodyPr/>
                    <a:lstStyle/>
                    <a:p>
                      <a:pPr marL="0" marR="1079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2000">
                          <a:effectLst/>
                        </a:rPr>
                        <a:t>Deportación de padre o madre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0346">
                <a:tc>
                  <a:txBody>
                    <a:bodyPr/>
                    <a:lstStyle/>
                    <a:p>
                      <a:pPr marL="0" marR="1079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Nostalgia de México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17877">
                <a:tc>
                  <a:txBody>
                    <a:bodyPr/>
                    <a:lstStyle/>
                    <a:p>
                      <a:pPr marL="0" marR="1079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Llegada de Trump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Retorno planeado en familia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Muerte de un familiar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</a:p>
                    <a:p>
                      <a:pPr marL="0" marR="1079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</a:p>
                    <a:p>
                      <a:pPr marL="0" marR="1079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</a:p>
                    <a:p>
                      <a:pPr marL="0" marR="1079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0346">
                <a:tc>
                  <a:txBody>
                    <a:bodyPr/>
                    <a:lstStyle/>
                    <a:p>
                      <a:pPr marL="0" marR="1079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2000" b="1" dirty="0">
                          <a:effectLst/>
                        </a:rPr>
                        <a:t>Tiempo de retorno a Mx  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2000">
                          <a:effectLst/>
                        </a:rPr>
                        <a:t>Menos de un  año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0346">
                <a:tc>
                  <a:txBody>
                    <a:bodyPr/>
                    <a:lstStyle/>
                    <a:p>
                      <a:pPr marL="0" marR="1079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2000">
                          <a:effectLst/>
                        </a:rPr>
                        <a:t>Más de un año y menos de 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0346">
                <a:tc>
                  <a:txBody>
                    <a:bodyPr/>
                    <a:lstStyle/>
                    <a:p>
                      <a:pPr marL="0" marR="1079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2000">
                          <a:effectLst/>
                        </a:rPr>
                        <a:t>Más de 5 años y hasta 10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0346">
                <a:tc>
                  <a:txBody>
                    <a:bodyPr/>
                    <a:lstStyle/>
                    <a:p>
                      <a:pPr marL="0" marR="1079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Mas de 10 </a:t>
                      </a:r>
                      <a:r>
                        <a:rPr lang="es-MX" sz="2000">
                          <a:effectLst/>
                        </a:rPr>
                        <a:t>años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79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85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074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PRINCIPALES DESAFIOS</a:t>
            </a:r>
            <a:r>
              <a:rPr lang="en-US" sz="3600" b="1" dirty="0">
                <a:solidFill>
                  <a:srgbClr val="C00000"/>
                </a:solidFill>
              </a:rPr>
              <a:t/>
            </a:r>
            <a:br>
              <a:rPr lang="en-US" sz="3600" b="1" dirty="0">
                <a:solidFill>
                  <a:srgbClr val="C00000"/>
                </a:solidFill>
              </a:rPr>
            </a:b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372099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Barreras burocráticas para ingresar al Sistema educativo</a:t>
            </a:r>
            <a:endParaRPr lang="es-MX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s-MX" sz="2200" dirty="0"/>
              <a:t>“No me hicieron válidos todos mis documentos de </a:t>
            </a:r>
            <a:r>
              <a:rPr lang="es-MX" sz="2200" i="1" dirty="0"/>
              <a:t>junior </a:t>
            </a:r>
            <a:r>
              <a:rPr lang="es-MX" sz="2200" i="1" dirty="0" err="1"/>
              <a:t>high</a:t>
            </a:r>
            <a:r>
              <a:rPr lang="es-MX" sz="2200" dirty="0"/>
              <a:t>, así que tuve que entrar de nuevo a primero de secundaria con 25 años.” </a:t>
            </a:r>
            <a:r>
              <a:rPr lang="es-MX" sz="2200" dirty="0" smtClean="0"/>
              <a:t>(</a:t>
            </a:r>
            <a:r>
              <a:rPr lang="es-MX" sz="2200" dirty="0" err="1" smtClean="0"/>
              <a:t>Giordani</a:t>
            </a:r>
            <a:r>
              <a:rPr lang="es-MX" sz="2200" dirty="0"/>
              <a:t>, 26 años, Nayarit, </a:t>
            </a:r>
            <a:r>
              <a:rPr lang="es-MX" sz="2200" dirty="0" smtClean="0"/>
              <a:t>24 </a:t>
            </a:r>
            <a:r>
              <a:rPr lang="es-MX" sz="2200" dirty="0"/>
              <a:t>años en </a:t>
            </a:r>
            <a:r>
              <a:rPr lang="es-MX" sz="2200" dirty="0" smtClean="0"/>
              <a:t>EUA)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s-MX" sz="2200" dirty="0"/>
              <a:t>“Mi mamá pidió informes en el consulado antes de regresar. Y sacamos todos los documentos que nos pedirían aquí. Pero no es cierto, aquí siempre te piden más  cosas para sacarte dinero. Horrible, esa fue nuestra bienvenida a México”. </a:t>
            </a:r>
            <a:r>
              <a:rPr lang="es-MX" sz="2200" dirty="0" smtClean="0"/>
              <a:t>(Miriam 24 </a:t>
            </a:r>
            <a:r>
              <a:rPr lang="es-MX" sz="2200" dirty="0"/>
              <a:t>años, Veracruz, </a:t>
            </a:r>
            <a:r>
              <a:rPr lang="es-MX" sz="2200" dirty="0" smtClean="0"/>
              <a:t>13 </a:t>
            </a:r>
            <a:r>
              <a:rPr lang="es-MX" sz="2200" dirty="0"/>
              <a:t>años en </a:t>
            </a:r>
            <a:r>
              <a:rPr lang="es-MX" sz="2200" dirty="0" smtClean="0"/>
              <a:t>EUA)</a:t>
            </a:r>
          </a:p>
          <a:p>
            <a:pPr marL="0" indent="0">
              <a:buNone/>
            </a:pPr>
            <a:endParaRPr lang="es-MX" altLang="es-MX" sz="2200" dirty="0">
              <a:solidFill>
                <a:srgbClr val="404040"/>
              </a:solidFill>
              <a:latin typeface="Soberana Sans" panose="02000000000000000000" pitchFamily="50" charset="0"/>
            </a:endParaRPr>
          </a:p>
          <a:p>
            <a:pPr marL="0" indent="0">
              <a:buNone/>
            </a:pPr>
            <a:r>
              <a:rPr lang="es-MX" sz="2200" dirty="0" smtClean="0"/>
              <a:t>“Quería revalidar la prepa para entrar a estudiar enfermería, pero me pedían 7,000 para revalidar la prepa y luego 30,000 para el curso de enfermería. Quien va a poder hacer eso con sueldos de 800 pesos a la semana?” (Donovan, Jalisco, 20 años en EUA).</a:t>
            </a:r>
            <a:endParaRPr lang="en-US" sz="2200" dirty="0" smtClean="0"/>
          </a:p>
          <a:p>
            <a:pPr marL="0" indent="0">
              <a:buNone/>
            </a:pPr>
            <a:endParaRPr lang="es-MX" altLang="es-MX" sz="2200" dirty="0" smtClean="0">
              <a:solidFill>
                <a:srgbClr val="404040"/>
              </a:solidFill>
              <a:latin typeface="Soberana Sans" panose="02000000000000000000" pitchFamily="50" charset="0"/>
            </a:endParaRPr>
          </a:p>
          <a:p>
            <a:pPr marL="228600" lvl="1">
              <a:spcBef>
                <a:spcPts val="1000"/>
              </a:spcBef>
            </a:pPr>
            <a:endParaRPr lang="es-MX" altLang="es-MX" dirty="0">
              <a:solidFill>
                <a:srgbClr val="404040"/>
              </a:solidFill>
              <a:latin typeface="Soberana Sans" panose="02000000000000000000" pitchFamily="50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13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1197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074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PRINCIPALES DESAFIOS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6309"/>
            <a:ext cx="10515600" cy="46306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Revalidación y continuidad educativa </a:t>
            </a:r>
          </a:p>
          <a:p>
            <a:pPr marL="0" indent="0">
              <a:buNone/>
            </a:pPr>
            <a:r>
              <a:rPr lang="es-MX" sz="2400" dirty="0" smtClean="0"/>
              <a:t>“</a:t>
            </a:r>
            <a:r>
              <a:rPr lang="es-MX" sz="2400" dirty="0"/>
              <a:t>Yo igual quise seguir estudiando. Pero fui al INEA y me pedían repetir desde el inicio, desde la primaria”. (Alex, </a:t>
            </a:r>
            <a:r>
              <a:rPr lang="es-MX" sz="2400" dirty="0" smtClean="0"/>
              <a:t>27 </a:t>
            </a:r>
            <a:r>
              <a:rPr lang="es-MX" sz="2400" dirty="0"/>
              <a:t>años, Cd Mx, </a:t>
            </a:r>
            <a:r>
              <a:rPr lang="es-MX" sz="2400" dirty="0" smtClean="0"/>
              <a:t>18 </a:t>
            </a:r>
            <a:r>
              <a:rPr lang="es-MX" sz="2400" dirty="0"/>
              <a:t>años en EUA</a:t>
            </a:r>
            <a:r>
              <a:rPr lang="es-MX" sz="2400" dirty="0" smtClean="0"/>
              <a:t>)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s-MX" sz="2400" dirty="0"/>
              <a:t>“Creo que cada quien se inventa sus reglas. No importa si la ley cambió. Cada quien te va a pedir los documentos que quiera nomás por que sí”. (Paco, </a:t>
            </a:r>
            <a:r>
              <a:rPr lang="es-MX" sz="2400" dirty="0" smtClean="0"/>
              <a:t>29 </a:t>
            </a:r>
            <a:r>
              <a:rPr lang="es-MX" sz="2400" dirty="0"/>
              <a:t>años, Cd Mx, </a:t>
            </a:r>
            <a:r>
              <a:rPr lang="es-MX" sz="2400" dirty="0" smtClean="0"/>
              <a:t>28años </a:t>
            </a:r>
            <a:r>
              <a:rPr lang="es-MX" sz="2400" dirty="0"/>
              <a:t>en EUA)</a:t>
            </a:r>
            <a:endParaRPr lang="en-US" sz="2400" dirty="0"/>
          </a:p>
          <a:p>
            <a:pPr marL="228600" lvl="1">
              <a:spcBef>
                <a:spcPts val="1000"/>
              </a:spcBef>
            </a:pPr>
            <a:endParaRPr lang="es-MX" altLang="es-MX" dirty="0">
              <a:solidFill>
                <a:srgbClr val="404040"/>
              </a:solidFill>
              <a:latin typeface="Soberana Sans" panose="02000000000000000000" pitchFamily="50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24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0747"/>
            <a:ext cx="10515600" cy="1130382"/>
          </a:xfrm>
        </p:spPr>
        <p:txBody>
          <a:bodyPr>
            <a:normAutofit/>
          </a:bodyPr>
          <a:lstStyle/>
          <a:p>
            <a:r>
              <a:rPr lang="es-MX" sz="3600" b="1" dirty="0" smtClean="0">
                <a:solidFill>
                  <a:srgbClr val="C00000"/>
                </a:solidFill>
              </a:rPr>
              <a:t>IMPACTO DE LA EXPERIENCIA MIGRATORIA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014"/>
            <a:ext cx="10515600" cy="5082949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s-MX" dirty="0" smtClean="0"/>
              <a:t> </a:t>
            </a:r>
          </a:p>
          <a:p>
            <a:pPr lvl="1" algn="just"/>
            <a:endParaRPr lang="es-MX" dirty="0"/>
          </a:p>
          <a:p>
            <a:pPr lvl="1" algn="just"/>
            <a:endParaRPr lang="es-MX" dirty="0" smtClean="0"/>
          </a:p>
          <a:p>
            <a:pPr marL="228600" lvl="1">
              <a:spcBef>
                <a:spcPts val="1000"/>
              </a:spcBef>
            </a:pPr>
            <a:endParaRPr lang="es-MX" altLang="es-MX" dirty="0">
              <a:solidFill>
                <a:srgbClr val="404040"/>
              </a:solidFill>
              <a:latin typeface="Soberana Sans" panose="02000000000000000000" pitchFamily="50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15</a:t>
            </a:fld>
            <a:endParaRPr lang="es-MX"/>
          </a:p>
        </p:txBody>
      </p:sp>
      <p:sp>
        <p:nvSpPr>
          <p:cNvPr id="7" name="Rectangle 6"/>
          <p:cNvSpPr/>
          <p:nvPr/>
        </p:nvSpPr>
        <p:spPr>
          <a:xfrm>
            <a:off x="838200" y="1177667"/>
            <a:ext cx="9403308" cy="5417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400" b="1" dirty="0" smtClean="0">
                <a:solidFill>
                  <a:schemeClr val="accent1">
                    <a:lumMod val="75000"/>
                  </a:schemeClr>
                </a:solidFill>
              </a:rPr>
              <a:t>Español asociado a logro escolar </a:t>
            </a:r>
            <a:endParaRPr lang="es-MX" sz="2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Hablo poco para que no se den cuenta de mi acento. No quiero que me vean como diferente” (</a:t>
            </a:r>
            <a:r>
              <a:rPr lang="es-MX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Vivi</a:t>
            </a:r>
            <a:r>
              <a:rPr lang="es-MX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 años en </a:t>
            </a:r>
            <a:r>
              <a:rPr lang="es-MX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EUA, ciudadana americana)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000" dirty="0" smtClean="0"/>
              <a:t>“No </a:t>
            </a:r>
            <a:r>
              <a:rPr lang="es-MX" sz="2000" dirty="0"/>
              <a:t>estoy tan al 100 por el idioma. De hecho estoy viendo ingresar en una escuela privada y me estaban comentando que si entro 30% de mis clases van a estar en inglés y el resto en español. Yo pues estoy batallando un poco, como que me da miedo, no sé  porque no me voy a poder expresar al </a:t>
            </a:r>
            <a:r>
              <a:rPr lang="es-MX" sz="2000" dirty="0" smtClean="0"/>
              <a:t>100”  (Antonio, 2</a:t>
            </a:r>
            <a:r>
              <a:rPr lang="es-MX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años en </a:t>
            </a:r>
            <a:r>
              <a:rPr lang="es-MX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EUA)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s-MX" sz="2000" dirty="0"/>
              <a:t>igual el idioma fue un problema para mí pues toda mi vida hablé en inglés. Pero en si los maestros y la escuela en general no dan apoyo, de que están viendo la situación. Es como aprende así como puedas y al contrario, allá en EUA tomábamos clases para mejorar tu idioma y aquí pues no.</a:t>
            </a: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(Flor, 25 años, 10 años en EUA)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20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0747"/>
            <a:ext cx="10515600" cy="1130382"/>
          </a:xfrm>
        </p:spPr>
        <p:txBody>
          <a:bodyPr>
            <a:normAutofit/>
          </a:bodyPr>
          <a:lstStyle/>
          <a:p>
            <a:r>
              <a:rPr lang="es-MX" sz="3600" b="1" dirty="0">
                <a:solidFill>
                  <a:srgbClr val="C00000"/>
                </a:solidFill>
              </a:rPr>
              <a:t>IMPACTO DE LA EXPERIENCIA </a:t>
            </a:r>
            <a:r>
              <a:rPr lang="es-MX" sz="3600" b="1" dirty="0" smtClean="0">
                <a:solidFill>
                  <a:srgbClr val="C00000"/>
                </a:solidFill>
              </a:rPr>
              <a:t>MIGRATORIA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s-MX" dirty="0" smtClean="0"/>
              <a:t> </a:t>
            </a:r>
          </a:p>
          <a:p>
            <a:pPr lvl="1" algn="just"/>
            <a:endParaRPr lang="es-MX" dirty="0"/>
          </a:p>
          <a:p>
            <a:pPr lvl="1" algn="just"/>
            <a:endParaRPr lang="es-MX" dirty="0" smtClean="0"/>
          </a:p>
          <a:p>
            <a:pPr marL="228600" lvl="1">
              <a:spcBef>
                <a:spcPts val="1000"/>
              </a:spcBef>
            </a:pPr>
            <a:endParaRPr lang="es-MX" altLang="es-MX" dirty="0">
              <a:solidFill>
                <a:srgbClr val="404040"/>
              </a:solidFill>
              <a:latin typeface="Soberana Sans" panose="02000000000000000000" pitchFamily="50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16</a:t>
            </a:fld>
            <a:endParaRPr lang="es-MX"/>
          </a:p>
        </p:txBody>
      </p:sp>
      <p:sp>
        <p:nvSpPr>
          <p:cNvPr id="7" name="Rectangle 6"/>
          <p:cNvSpPr/>
          <p:nvPr/>
        </p:nvSpPr>
        <p:spPr>
          <a:xfrm>
            <a:off x="762000" y="1116529"/>
            <a:ext cx="9403308" cy="5316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ts val="500"/>
              </a:spcBef>
              <a:spcAft>
                <a:spcPts val="800"/>
              </a:spcAft>
            </a:pPr>
            <a:r>
              <a:rPr lang="es-MX" sz="2400" b="1" dirty="0" smtClean="0">
                <a:solidFill>
                  <a:srgbClr val="0070C0"/>
                </a:solidFill>
              </a:rPr>
              <a:t>Inglés</a:t>
            </a:r>
            <a:r>
              <a:rPr lang="es-MX" sz="2400" b="1" dirty="0" smtClean="0">
                <a:solidFill>
                  <a:srgbClr val="C00000"/>
                </a:solidFill>
              </a:rPr>
              <a:t> </a:t>
            </a:r>
            <a:r>
              <a:rPr lang="es-MX" sz="2400" b="1" dirty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es-MX" sz="2400" b="1" dirty="0" smtClean="0">
                <a:solidFill>
                  <a:schemeClr val="accent1">
                    <a:lumMod val="75000"/>
                  </a:schemeClr>
                </a:solidFill>
              </a:rPr>
              <a:t>omo </a:t>
            </a:r>
            <a:r>
              <a:rPr lang="es-MX" sz="2400" b="1" dirty="0">
                <a:solidFill>
                  <a:schemeClr val="accent1">
                    <a:lumMod val="75000"/>
                  </a:schemeClr>
                </a:solidFill>
              </a:rPr>
              <a:t>diferenciador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/>
              <a:t>No me sentía cómoda con el hecho de que dijeran “ay sí, ella sabe inglés, ya va a decir que algo en inglés”. Sí tuve compañeros buenos que me ayudaron en el proceso, pero los dos primeros </a:t>
            </a:r>
            <a:r>
              <a:rPr lang="es-MX" dirty="0" err="1"/>
              <a:t>anios</a:t>
            </a:r>
            <a:r>
              <a:rPr lang="es-MX" dirty="0"/>
              <a:t> de la carrera fueron rechazarme. Y lo que más coraje me dio fue que me obligaron a cursar inglés de nuevo. Fue muy difícil (</a:t>
            </a:r>
            <a:r>
              <a:rPr lang="es-MX" dirty="0" err="1"/>
              <a:t>Soar</a:t>
            </a:r>
            <a:r>
              <a:rPr lang="es-MX" dirty="0"/>
              <a:t>, 26 años, 9 años en EUA</a:t>
            </a:r>
            <a:r>
              <a:rPr lang="es-MX" dirty="0" smtClean="0"/>
              <a:t>)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algn="just">
              <a:lnSpc>
                <a:spcPct val="90000"/>
              </a:lnSpc>
              <a:spcBef>
                <a:spcPts val="500"/>
              </a:spcBef>
              <a:spcAft>
                <a:spcPts val="800"/>
              </a:spcAft>
            </a:pPr>
            <a:r>
              <a:rPr lang="es-MX" sz="2400" b="1" dirty="0">
                <a:solidFill>
                  <a:srgbClr val="0070C0"/>
                </a:solidFill>
              </a:rPr>
              <a:t>Inglés </a:t>
            </a:r>
            <a:r>
              <a:rPr lang="es-MX" sz="2400" b="1" dirty="0" smtClean="0">
                <a:solidFill>
                  <a:srgbClr val="0070C0"/>
                </a:solidFill>
              </a:rPr>
              <a:t>c</a:t>
            </a:r>
            <a:r>
              <a:rPr lang="es-MX" sz="2400" b="1" dirty="0" smtClean="0">
                <a:solidFill>
                  <a:schemeClr val="accent1">
                    <a:lumMod val="75000"/>
                  </a:schemeClr>
                </a:solidFill>
              </a:rPr>
              <a:t>omo identidad de grupo </a:t>
            </a:r>
          </a:p>
          <a:p>
            <a:pPr algn="just">
              <a:lnSpc>
                <a:spcPct val="90000"/>
              </a:lnSpc>
              <a:spcBef>
                <a:spcPts val="500"/>
              </a:spcBef>
              <a:spcAft>
                <a:spcPts val="800"/>
              </a:spcAft>
            </a:pPr>
            <a:r>
              <a:rPr lang="es-MX" sz="2000" dirty="0"/>
              <a:t>”Fue cuando empecé a tomar clases en comercio internacional, que vi que conocí a una muchacha como yo, que había regresado de Estados Unidos. Y luego a otros más. Y fue cuando me empecé a sentir mejor. Hacíamos los trabajos juntos y todo juntos, y hablábamos en inglés” (Maritza, 23  años, 9 años en EUA</a:t>
            </a:r>
            <a:r>
              <a:rPr lang="es-MX" sz="2000" dirty="0" smtClean="0"/>
              <a:t>)</a:t>
            </a:r>
            <a:endParaRPr lang="es-MX" sz="2000" dirty="0"/>
          </a:p>
          <a:p>
            <a:pPr algn="just">
              <a:lnSpc>
                <a:spcPct val="90000"/>
              </a:lnSpc>
              <a:spcBef>
                <a:spcPts val="500"/>
              </a:spcBef>
              <a:spcAft>
                <a:spcPts val="800"/>
              </a:spcAft>
            </a:pPr>
            <a:r>
              <a:rPr lang="es-MX" sz="2000" dirty="0"/>
              <a:t>“Aquí valoramos ser bilingüe y bicultural. Eso es lo que compartimos. Lo que nos hace familia.” </a:t>
            </a:r>
            <a:endParaRPr lang="en-US" sz="2000" dirty="0"/>
          </a:p>
          <a:p>
            <a:pPr algn="just">
              <a:lnSpc>
                <a:spcPct val="90000"/>
              </a:lnSpc>
              <a:spcBef>
                <a:spcPts val="500"/>
              </a:spcBef>
              <a:spcAft>
                <a:spcPts val="800"/>
              </a:spcAft>
            </a:pPr>
            <a:endParaRPr lang="en-US" sz="2000" dirty="0"/>
          </a:p>
          <a:p>
            <a:pPr algn="just">
              <a:lnSpc>
                <a:spcPct val="90000"/>
              </a:lnSpc>
              <a:spcBef>
                <a:spcPts val="500"/>
              </a:spcBef>
              <a:spcAft>
                <a:spcPts val="800"/>
              </a:spcAft>
            </a:pPr>
            <a:endParaRPr lang="es-MX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7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0747"/>
            <a:ext cx="10515600" cy="1130382"/>
          </a:xfrm>
        </p:spPr>
        <p:txBody>
          <a:bodyPr>
            <a:normAutofit/>
          </a:bodyPr>
          <a:lstStyle/>
          <a:p>
            <a:r>
              <a:rPr lang="es-MX" sz="3600" b="1" dirty="0">
                <a:solidFill>
                  <a:srgbClr val="C00000"/>
                </a:solidFill>
              </a:rPr>
              <a:t>IMPACTO DE LA EXPERIENCIA MIGRATORIA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s-MX" dirty="0" smtClean="0"/>
              <a:t> </a:t>
            </a:r>
          </a:p>
          <a:p>
            <a:pPr lvl="1" algn="just"/>
            <a:endParaRPr lang="es-MX" dirty="0"/>
          </a:p>
          <a:p>
            <a:pPr lvl="1" algn="just"/>
            <a:endParaRPr lang="es-MX" dirty="0" smtClean="0"/>
          </a:p>
          <a:p>
            <a:pPr marL="228600" lvl="1">
              <a:spcBef>
                <a:spcPts val="1000"/>
              </a:spcBef>
            </a:pPr>
            <a:endParaRPr lang="es-MX" altLang="es-MX" dirty="0">
              <a:solidFill>
                <a:srgbClr val="404040"/>
              </a:solidFill>
              <a:latin typeface="Soberana Sans" panose="02000000000000000000" pitchFamily="50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17</a:t>
            </a:fld>
            <a:endParaRPr lang="es-MX"/>
          </a:p>
        </p:txBody>
      </p:sp>
      <p:sp>
        <p:nvSpPr>
          <p:cNvPr id="7" name="Rectangle 6"/>
          <p:cNvSpPr/>
          <p:nvPr/>
        </p:nvSpPr>
        <p:spPr>
          <a:xfrm>
            <a:off x="778329" y="1315297"/>
            <a:ext cx="9403308" cy="4897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ts val="500"/>
              </a:spcBef>
              <a:spcAft>
                <a:spcPts val="800"/>
              </a:spcAft>
            </a:pPr>
            <a:r>
              <a:rPr lang="es-MX" sz="2400" b="1" dirty="0" smtClean="0">
                <a:solidFill>
                  <a:schemeClr val="accent1">
                    <a:lumMod val="75000"/>
                  </a:schemeClr>
                </a:solidFill>
              </a:rPr>
              <a:t>Como </a:t>
            </a:r>
            <a:r>
              <a:rPr lang="es-MX" sz="2400" b="1" dirty="0">
                <a:solidFill>
                  <a:schemeClr val="accent1">
                    <a:lumMod val="75000"/>
                  </a:schemeClr>
                </a:solidFill>
              </a:rPr>
              <a:t>habilidad laboral  </a:t>
            </a:r>
          </a:p>
          <a:p>
            <a:r>
              <a:rPr lang="es-MX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s-MX" sz="2000" dirty="0" smtClean="0"/>
              <a:t>Cuando </a:t>
            </a:r>
            <a:r>
              <a:rPr lang="es-MX" sz="2000" dirty="0"/>
              <a:t>iba a regresar (a México) mi hermano me dijo que en cuanto llegará le diera mi CV para </a:t>
            </a:r>
            <a:r>
              <a:rPr lang="es-MX" sz="2000" dirty="0" err="1"/>
              <a:t>compucom</a:t>
            </a:r>
            <a:r>
              <a:rPr lang="es-MX" sz="2000" dirty="0"/>
              <a:t>. El </a:t>
            </a:r>
            <a:r>
              <a:rPr lang="es-MX" sz="2000" dirty="0" smtClean="0"/>
              <a:t>ya </a:t>
            </a:r>
            <a:r>
              <a:rPr lang="es-MX" sz="2000" dirty="0"/>
              <a:t>estaba ahí. Me dijo, te van a contratar porque sabes bien inglés. (</a:t>
            </a:r>
            <a:r>
              <a:rPr lang="es-MX" sz="2000" dirty="0" err="1"/>
              <a:t>Adrían</a:t>
            </a:r>
            <a:r>
              <a:rPr lang="es-MX" sz="2000" dirty="0"/>
              <a:t>, 31 años, 19 años en EUA</a:t>
            </a:r>
            <a:r>
              <a:rPr lang="es-MX" sz="2000" dirty="0" smtClean="0"/>
              <a:t>)</a:t>
            </a:r>
          </a:p>
          <a:p>
            <a:endParaRPr lang="es-MX" sz="2000" dirty="0" smtClean="0"/>
          </a:p>
          <a:p>
            <a:r>
              <a:rPr lang="es-MX" sz="2000" dirty="0"/>
              <a:t>Estoy en una compañía transnacional. Es justo de mi área, negocios internacionales. Pero lo que hizo la diferencia era que hablaba inglés, porque viví allá (Maritza, 23  años, 9 años en </a:t>
            </a:r>
            <a:r>
              <a:rPr lang="es-MX" sz="2000" dirty="0" smtClean="0"/>
              <a:t>EUA)</a:t>
            </a:r>
          </a:p>
          <a:p>
            <a:endParaRPr lang="en-US" sz="2000" dirty="0"/>
          </a:p>
          <a:p>
            <a:r>
              <a:rPr lang="es-MX" sz="2000" dirty="0"/>
              <a:t>Muchos trabajamos en los </a:t>
            </a:r>
            <a:r>
              <a:rPr lang="es-MX" sz="2000" dirty="0" err="1"/>
              <a:t>call</a:t>
            </a:r>
            <a:r>
              <a:rPr lang="es-MX" sz="2000" dirty="0"/>
              <a:t> centers en algún momento porque da facilidades. No te piden certificados de la escuela, ni de aquí o de Estados Unidos. Con que hables inglés les basta” (Israel, 29 años, 9 años en EUA</a:t>
            </a:r>
            <a:r>
              <a:rPr lang="es-MX" sz="2000" dirty="0" smtClean="0"/>
              <a:t>)</a:t>
            </a:r>
          </a:p>
          <a:p>
            <a:endParaRPr lang="en-US" sz="2000" dirty="0"/>
          </a:p>
          <a:p>
            <a:r>
              <a:rPr lang="es-MX" sz="2000" dirty="0"/>
              <a:t>“Si, yo creo que tener inglés ayuda. Es más fácil trabajar” (</a:t>
            </a:r>
            <a:r>
              <a:rPr lang="es-MX" sz="2000" dirty="0" err="1"/>
              <a:t>Soar</a:t>
            </a:r>
            <a:r>
              <a:rPr lang="es-MX" sz="2000" dirty="0"/>
              <a:t>, 26 años, 9 años en EUA)</a:t>
            </a:r>
            <a:endParaRPr lang="en-US" sz="20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6300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0747"/>
            <a:ext cx="10515600" cy="1130382"/>
          </a:xfrm>
        </p:spPr>
        <p:txBody>
          <a:bodyPr>
            <a:normAutofit/>
          </a:bodyPr>
          <a:lstStyle/>
          <a:p>
            <a:r>
              <a:rPr lang="es-MX" sz="3600" b="1" dirty="0">
                <a:solidFill>
                  <a:srgbClr val="C00000"/>
                </a:solidFill>
              </a:rPr>
              <a:t>IMPACTO DE LA EXPERIENCIA MIGRATORIA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s-MX" dirty="0" smtClean="0"/>
              <a:t> </a:t>
            </a:r>
          </a:p>
          <a:p>
            <a:pPr lvl="1" algn="just"/>
            <a:endParaRPr lang="es-MX" dirty="0"/>
          </a:p>
          <a:p>
            <a:pPr lvl="1" algn="just"/>
            <a:endParaRPr lang="es-MX" dirty="0" smtClean="0"/>
          </a:p>
          <a:p>
            <a:pPr marL="228600" lvl="1">
              <a:spcBef>
                <a:spcPts val="1000"/>
              </a:spcBef>
            </a:pPr>
            <a:endParaRPr lang="es-MX" altLang="es-MX" dirty="0">
              <a:solidFill>
                <a:srgbClr val="404040"/>
              </a:solidFill>
              <a:latin typeface="Soberana Sans" panose="02000000000000000000" pitchFamily="50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18</a:t>
            </a:fld>
            <a:endParaRPr lang="es-MX"/>
          </a:p>
        </p:txBody>
      </p:sp>
      <p:sp>
        <p:nvSpPr>
          <p:cNvPr id="7" name="Rectangle 6"/>
          <p:cNvSpPr/>
          <p:nvPr/>
        </p:nvSpPr>
        <p:spPr>
          <a:xfrm>
            <a:off x="778329" y="1315297"/>
            <a:ext cx="9403308" cy="5030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ts val="500"/>
              </a:spcBef>
              <a:spcAft>
                <a:spcPts val="800"/>
              </a:spcAft>
            </a:pPr>
            <a:r>
              <a:rPr lang="es-MX" sz="2400" b="1" dirty="0" smtClean="0">
                <a:solidFill>
                  <a:schemeClr val="accent1">
                    <a:lumMod val="75000"/>
                  </a:schemeClr>
                </a:solidFill>
              </a:rPr>
              <a:t>Elección de carrera </a:t>
            </a:r>
            <a:endParaRPr lang="es-MX" sz="24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MX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s-MX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participantes eligieron carreras que tienen un enfoque internacional y donde el dominio del ingles da una ventaja comparativa: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negocios internacionales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relaciones internacionales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comercio internacional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Turismo </a:t>
            </a:r>
            <a:endParaRPr lang="es-MX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Lingüística  </a:t>
            </a:r>
          </a:p>
          <a:p>
            <a:endParaRPr lang="es-MX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MX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9 participantes usan el ingles como una herramienta adicional en su área.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Programador bilingüe. </a:t>
            </a:r>
          </a:p>
          <a:p>
            <a:endParaRPr lang="es-MX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  <a:spcAft>
                <a:spcPts val="800"/>
              </a:spcAft>
            </a:pP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</a:rPr>
              <a:t>Oportunidad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</a:rPr>
              <a:t>Laboral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just">
              <a:lnSpc>
                <a:spcPct val="90000"/>
              </a:lnSpc>
              <a:spcBef>
                <a:spcPts val="500"/>
              </a:spcBef>
              <a:spcAft>
                <a:spcPts val="800"/>
              </a:spcAft>
            </a:pPr>
            <a:r>
              <a:rPr lang="es-MX" sz="2000" dirty="0" smtClean="0"/>
              <a:t>11 </a:t>
            </a:r>
            <a:r>
              <a:rPr lang="es-MX" sz="2000" dirty="0"/>
              <a:t>participantes han utilizado su inglés para emplearse previamente: </a:t>
            </a:r>
            <a:r>
              <a:rPr lang="es-MX" sz="2000" i="1" dirty="0" err="1"/>
              <a:t>Call</a:t>
            </a:r>
            <a:r>
              <a:rPr lang="es-MX" sz="2000" i="1" dirty="0"/>
              <a:t> centers</a:t>
            </a:r>
            <a:r>
              <a:rPr lang="es-MX" sz="2000" dirty="0"/>
              <a:t>, compañías transnacionales y profesores de inglés.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1528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ACCIONES PARA FACILITAR </a:t>
            </a:r>
            <a:r>
              <a:rPr lang="en-US" b="1" dirty="0">
                <a:solidFill>
                  <a:srgbClr val="C00000"/>
                </a:solidFill>
              </a:rPr>
              <a:t>INSERCIÓN  </a:t>
            </a:r>
          </a:p>
        </p:txBody>
      </p:sp>
      <p:sp>
        <p:nvSpPr>
          <p:cNvPr id="9" name="AutoShape 6" descr="Resultado de imagen para ayuda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902646" y="1690688"/>
            <a:ext cx="740859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0" lvl="0" indent="0">
              <a:buNone/>
            </a:pPr>
            <a:r>
              <a:rPr lang="es-MX" sz="2500" dirty="0" smtClean="0">
                <a:solidFill>
                  <a:schemeClr val="accent1">
                    <a:lumMod val="50000"/>
                  </a:schemeClr>
                </a:solidFill>
              </a:rPr>
              <a:t>Competencia Federal y Estatal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s-MX" sz="2500" dirty="0" smtClean="0">
                <a:solidFill>
                  <a:schemeClr val="accent1">
                    <a:lumMod val="50000"/>
                  </a:schemeClr>
                </a:solidFill>
              </a:rPr>
              <a:t>Facilitar la revalidación y acceso en universidades autónomas, institutos tecnológicos y otras instituciones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s-MX" sz="2500" dirty="0" smtClean="0">
                <a:solidFill>
                  <a:schemeClr val="accent1">
                    <a:lumMod val="50000"/>
                  </a:schemeClr>
                </a:solidFill>
              </a:rPr>
              <a:t> Asegurar el cumplimiento de la normatividad modificada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s-MX" sz="2500" dirty="0" smtClean="0">
                <a:solidFill>
                  <a:schemeClr val="accent1">
                    <a:lumMod val="50000"/>
                  </a:schemeClr>
                </a:solidFill>
              </a:rPr>
              <a:t>Generar opciones laborales que aprovechen sus habilidades especificas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s-MX" sz="25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>
              <a:buNone/>
            </a:pPr>
            <a:r>
              <a:rPr lang="es-MX" sz="2500" dirty="0" smtClean="0">
                <a:solidFill>
                  <a:schemeClr val="accent1">
                    <a:lumMod val="50000"/>
                  </a:schemeClr>
                </a:solidFill>
              </a:rPr>
              <a:t>Universidades: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s-MX" sz="2500" dirty="0" smtClean="0">
                <a:solidFill>
                  <a:schemeClr val="accent1">
                    <a:lumMod val="50000"/>
                  </a:schemeClr>
                </a:solidFill>
              </a:rPr>
              <a:t>Talleres </a:t>
            </a:r>
            <a:r>
              <a:rPr lang="es-MX" sz="2500" dirty="0">
                <a:solidFill>
                  <a:schemeClr val="accent1">
                    <a:lumMod val="50000"/>
                  </a:schemeClr>
                </a:solidFill>
              </a:rPr>
              <a:t>de bienvenida: sensibilización cultural, información sobre procesos </a:t>
            </a:r>
            <a:r>
              <a:rPr lang="es-MX" sz="2500" dirty="0" smtClean="0">
                <a:solidFill>
                  <a:schemeClr val="accent1">
                    <a:lumMod val="50000"/>
                  </a:schemeClr>
                </a:solidFill>
              </a:rPr>
              <a:t>administrativos, integración</a:t>
            </a:r>
            <a:endParaRPr lang="en-US" sz="2500" dirty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es-MX" sz="2500" dirty="0" smtClean="0">
                <a:solidFill>
                  <a:schemeClr val="accent1">
                    <a:lumMod val="50000"/>
                  </a:schemeClr>
                </a:solidFill>
              </a:rPr>
              <a:t> Promover </a:t>
            </a:r>
            <a:r>
              <a:rPr lang="es-MX" sz="2500" dirty="0">
                <a:solidFill>
                  <a:schemeClr val="accent1">
                    <a:lumMod val="50000"/>
                  </a:schemeClr>
                </a:solidFill>
              </a:rPr>
              <a:t>redes de apoyo </a:t>
            </a:r>
            <a:endParaRPr lang="en-US" sz="2500" dirty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es-MX" sz="2500" dirty="0" smtClean="0">
                <a:solidFill>
                  <a:schemeClr val="accent1">
                    <a:lumMod val="50000"/>
                  </a:schemeClr>
                </a:solidFill>
              </a:rPr>
              <a:t> Capacitación </a:t>
            </a:r>
            <a:r>
              <a:rPr lang="es-MX" sz="2500" dirty="0">
                <a:solidFill>
                  <a:schemeClr val="accent1">
                    <a:lumMod val="50000"/>
                  </a:schemeClr>
                </a:solidFill>
              </a:rPr>
              <a:t>a profesores y personal escolar (utilizar materiales ya realizados)</a:t>
            </a:r>
            <a:endParaRPr lang="en-US" sz="2500" dirty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es-MX" sz="2500" dirty="0" smtClean="0">
                <a:solidFill>
                  <a:schemeClr val="accent1">
                    <a:lumMod val="50000"/>
                  </a:schemeClr>
                </a:solidFill>
              </a:rPr>
              <a:t> Promover </a:t>
            </a:r>
            <a:r>
              <a:rPr lang="es-MX" sz="2500" dirty="0">
                <a:solidFill>
                  <a:schemeClr val="accent1">
                    <a:lumMod val="50000"/>
                  </a:schemeClr>
                </a:solidFill>
              </a:rPr>
              <a:t>mantenimiento de habilidades de inglés avanzado </a:t>
            </a:r>
            <a:endParaRPr lang="en-US" sz="2500" dirty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es-MX" sz="2500" dirty="0" smtClean="0">
                <a:solidFill>
                  <a:schemeClr val="accent1">
                    <a:lumMod val="50000"/>
                  </a:schemeClr>
                </a:solidFill>
              </a:rPr>
              <a:t> Desarrollar </a:t>
            </a:r>
            <a:r>
              <a:rPr lang="es-MX" sz="2500" dirty="0">
                <a:solidFill>
                  <a:schemeClr val="accent1">
                    <a:lumMod val="50000"/>
                  </a:schemeClr>
                </a:solidFill>
              </a:rPr>
              <a:t>habilidades de español académico </a:t>
            </a:r>
            <a:endParaRPr lang="es-MX" sz="25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es-MX" sz="2500" dirty="0" smtClean="0">
                <a:solidFill>
                  <a:schemeClr val="accent1">
                    <a:lumMod val="50000"/>
                  </a:schemeClr>
                </a:solidFill>
              </a:rPr>
              <a:t> Cursos de nivelación </a:t>
            </a:r>
            <a:endParaRPr lang="en-US" sz="25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19</a:t>
            </a:fld>
            <a:endParaRPr lang="es-MX"/>
          </a:p>
        </p:txBody>
      </p:sp>
      <p:sp>
        <p:nvSpPr>
          <p:cNvPr id="10" name="AutoShape 8" descr="Resultado de imagen para ayu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9951" y="2053657"/>
            <a:ext cx="2616379" cy="1969861"/>
          </a:xfrm>
          <a:prstGeom prst="rect">
            <a:avLst/>
          </a:pr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292727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73435"/>
            <a:ext cx="10515600" cy="2967790"/>
          </a:xfrm>
        </p:spPr>
        <p:txBody>
          <a:bodyPr>
            <a:normAutofit/>
          </a:bodyPr>
          <a:lstStyle/>
          <a:p>
            <a:pPr algn="ctr"/>
            <a:r>
              <a:rPr lang="es-MX" b="1" dirty="0" smtClean="0">
                <a:solidFill>
                  <a:srgbClr val="007A3D"/>
                </a:solidFill>
                <a:latin typeface="Soberana titular"/>
              </a:rPr>
              <a:t/>
            </a:r>
            <a:br>
              <a:rPr lang="es-MX" b="1" dirty="0" smtClean="0">
                <a:solidFill>
                  <a:srgbClr val="007A3D"/>
                </a:solidFill>
                <a:latin typeface="Soberana titular"/>
              </a:rPr>
            </a:br>
            <a:r>
              <a:rPr lang="es-MX" sz="4900" b="1" dirty="0">
                <a:solidFill>
                  <a:srgbClr val="006600"/>
                </a:solidFill>
              </a:rPr>
              <a:t>JÓVENES EN RETORNO: TRAYECTORIAS EDUCATIVAS E INSERCIÓN </a:t>
            </a:r>
            <a:r>
              <a:rPr lang="es-MX" sz="4900" b="1" dirty="0" smtClean="0">
                <a:solidFill>
                  <a:srgbClr val="006600"/>
                </a:solidFill>
              </a:rPr>
              <a:t>LABORAL </a:t>
            </a:r>
            <a:r>
              <a:rPr lang="en-US" sz="6600" b="1" dirty="0">
                <a:solidFill>
                  <a:srgbClr val="006600"/>
                </a:solidFill>
              </a:rPr>
              <a:t/>
            </a:r>
            <a:br>
              <a:rPr lang="en-US" sz="6600" b="1" dirty="0">
                <a:solidFill>
                  <a:srgbClr val="006600"/>
                </a:solidFill>
              </a:rPr>
            </a:br>
            <a:r>
              <a:rPr lang="en-US" sz="3100" b="1" dirty="0">
                <a:solidFill>
                  <a:srgbClr val="006600"/>
                </a:solidFill>
              </a:rPr>
              <a:t>CONACYT-SEDESOL. 292078</a:t>
            </a:r>
            <a:r>
              <a:rPr lang="es-MX" sz="3100" dirty="0">
                <a:solidFill>
                  <a:srgbClr val="006600"/>
                </a:solidFill>
              </a:rPr>
              <a:t/>
            </a:r>
            <a:br>
              <a:rPr lang="es-MX" sz="3100" dirty="0">
                <a:solidFill>
                  <a:srgbClr val="006600"/>
                </a:solidFill>
              </a:rPr>
            </a:br>
            <a:endParaRPr lang="en-US" sz="3100" dirty="0">
              <a:solidFill>
                <a:srgbClr val="0066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2</a:t>
            </a:fld>
            <a:endParaRPr lang="es-MX"/>
          </a:p>
        </p:txBody>
      </p:sp>
      <p:sp>
        <p:nvSpPr>
          <p:cNvPr id="6" name="TextBox 5"/>
          <p:cNvSpPr txBox="1"/>
          <p:nvPr/>
        </p:nvSpPr>
        <p:spPr>
          <a:xfrm>
            <a:off x="1714500" y="3841225"/>
            <a:ext cx="95195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/>
              <a:t>Mónica Jacobo (CIDE-PIPE</a:t>
            </a:r>
            <a:r>
              <a:rPr lang="es-MX" sz="2000" dirty="0" smtClean="0"/>
              <a:t>)		</a:t>
            </a:r>
            <a:r>
              <a:rPr lang="en-US" sz="2000" dirty="0"/>
              <a:t>Guadalupe Chávez (The New School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s-MX" sz="2000" dirty="0" err="1"/>
              <a:t>Nuty</a:t>
            </a:r>
            <a:r>
              <a:rPr lang="es-MX" sz="2000" dirty="0"/>
              <a:t> </a:t>
            </a:r>
            <a:r>
              <a:rPr lang="es-MX" sz="2000" dirty="0" err="1"/>
              <a:t>Cardenas</a:t>
            </a:r>
            <a:r>
              <a:rPr lang="es-MX" sz="2000" dirty="0"/>
              <a:t> (CIDEMIG</a:t>
            </a:r>
            <a:r>
              <a:rPr lang="es-MX" sz="2000" dirty="0" smtClean="0"/>
              <a:t>)			Patricia </a:t>
            </a:r>
            <a:r>
              <a:rPr lang="es-MX" sz="2000" dirty="0" err="1" smtClean="0"/>
              <a:t>Yumbe</a:t>
            </a:r>
            <a:r>
              <a:rPr lang="es-MX" sz="2000" dirty="0" smtClean="0"/>
              <a:t> (CIDE)</a:t>
            </a:r>
            <a:endParaRPr lang="en-US" sz="2000" dirty="0"/>
          </a:p>
          <a:p>
            <a:r>
              <a:rPr lang="es-MX" sz="2000" dirty="0"/>
              <a:t>José Navarro (UDEG)</a:t>
            </a:r>
            <a:endParaRPr lang="en-US" sz="2000" dirty="0"/>
          </a:p>
          <a:p>
            <a:r>
              <a:rPr lang="es-MX" sz="2000" dirty="0"/>
              <a:t>Luis A. Gallegos (INA</a:t>
            </a:r>
            <a:r>
              <a:rPr lang="es-MX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5765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1400" y="537189"/>
            <a:ext cx="3932343" cy="1325563"/>
          </a:xfrm>
        </p:spPr>
        <p:txBody>
          <a:bodyPr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2386" y="4136620"/>
            <a:ext cx="8032837" cy="22197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hlinkClick r:id="rId3"/>
              </a:rPr>
              <a:t>GRACIAS</a:t>
            </a:r>
          </a:p>
          <a:p>
            <a:pPr marL="0" indent="0">
              <a:buNone/>
            </a:pPr>
            <a:endParaRPr lang="en-US" dirty="0" smtClean="0">
              <a:hlinkClick r:id="rId3"/>
            </a:endParaRPr>
          </a:p>
          <a:p>
            <a:pPr marL="0" indent="0">
              <a:buNone/>
            </a:pPr>
            <a:r>
              <a:rPr lang="en-US" sz="1900" dirty="0" smtClean="0">
                <a:hlinkClick r:id="rId3"/>
              </a:rPr>
              <a:t>monica.jacobo@cide.edu</a:t>
            </a:r>
            <a:endParaRPr lang="en-US" sz="1900" dirty="0" smtClean="0"/>
          </a:p>
          <a:p>
            <a:pPr marL="0" indent="0">
              <a:buNone/>
            </a:pPr>
            <a:r>
              <a:rPr lang="en-US" sz="1900" dirty="0">
                <a:hlinkClick r:id="rId4"/>
              </a:rPr>
              <a:t>https://</a:t>
            </a:r>
            <a:r>
              <a:rPr lang="en-US" sz="1900" dirty="0" smtClean="0">
                <a:hlinkClick r:id="rId4"/>
              </a:rPr>
              <a:t>www.researchgate.net/profile/Monica_Jacobo-Suarez</a:t>
            </a:r>
            <a:endParaRPr lang="en-US" sz="1900" b="1" dirty="0" smtClean="0"/>
          </a:p>
          <a:p>
            <a:pPr marL="0" indent="0">
              <a:buNone/>
            </a:pPr>
            <a:r>
              <a:rPr lang="en-US" sz="1900" dirty="0">
                <a:hlinkClick r:id="rId5"/>
              </a:rPr>
              <a:t>https://cide.academia.edu/MonicaJacobo</a:t>
            </a:r>
            <a:endParaRPr lang="en-US" sz="1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20</a:t>
            </a:fld>
            <a:endParaRPr lang="es-MX"/>
          </a:p>
        </p:txBody>
      </p:sp>
      <p:pic>
        <p:nvPicPr>
          <p:cNvPr id="4098" name="Picture 2" descr="La imagen puede contener: 4 personas, incluidos Monica Jacobo y Luis Ãngel Gallegos, personas sonriendo, personas de pie, Ã¡rbol, exterior, naturaleza y agu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386" y="1602822"/>
            <a:ext cx="5730369" cy="3054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468761" y="777618"/>
            <a:ext cx="3044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GRACIAS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7369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057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CONTEXTO DE RETORNO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5313"/>
            <a:ext cx="10515600" cy="472165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b="1" dirty="0" err="1" smtClean="0"/>
              <a:t>Importancia</a:t>
            </a:r>
            <a:r>
              <a:rPr lang="en-US" sz="2400" b="1" dirty="0" smtClean="0"/>
              <a:t> del </a:t>
            </a:r>
            <a:r>
              <a:rPr lang="en-US" sz="2400" b="1" dirty="0" err="1" smtClean="0"/>
              <a:t>flujo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retorno</a:t>
            </a:r>
            <a:r>
              <a:rPr lang="en-US" sz="2400" b="1" dirty="0" smtClean="0"/>
              <a:t>: </a:t>
            </a:r>
            <a:r>
              <a:rPr lang="es-MX" sz="2400" b="1" dirty="0" smtClean="0"/>
              <a:t>4.6 </a:t>
            </a:r>
            <a:r>
              <a:rPr lang="es-MX" sz="2400" b="1" dirty="0"/>
              <a:t>millones </a:t>
            </a:r>
            <a:r>
              <a:rPr lang="es-MX" sz="2400" dirty="0"/>
              <a:t>de devoluciones de </a:t>
            </a:r>
            <a:r>
              <a:rPr lang="es-MX" sz="2400" dirty="0" smtClean="0"/>
              <a:t>mexicanos desde EE.UU entre 2003 </a:t>
            </a:r>
            <a:r>
              <a:rPr lang="es-MX" sz="2400" dirty="0"/>
              <a:t>y 2012 </a:t>
            </a:r>
            <a:endParaRPr lang="en-US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s-MX" sz="2400" b="1" dirty="0" smtClean="0"/>
              <a:t>Incremento de residentes entre los deportados</a:t>
            </a:r>
            <a:r>
              <a:rPr lang="es-MX" sz="2400" dirty="0" smtClean="0"/>
              <a:t>. Dentro del flujo de retorno, aquellos </a:t>
            </a:r>
            <a:r>
              <a:rPr lang="es-MX" sz="2400" dirty="0"/>
              <a:t>que </a:t>
            </a:r>
            <a:r>
              <a:rPr lang="es-MX" sz="2400" dirty="0" smtClean="0"/>
              <a:t>consideran a EE.UU. su hogar ha aumentado. </a:t>
            </a:r>
            <a:endParaRPr lang="en-US" sz="24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es-MX" dirty="0"/>
              <a:t>En </a:t>
            </a:r>
            <a:r>
              <a:rPr lang="es-MX" dirty="0" smtClean="0"/>
              <a:t>2012, una de cada tres personas </a:t>
            </a:r>
            <a:r>
              <a:rPr lang="es-MX" dirty="0"/>
              <a:t>deportadas </a:t>
            </a:r>
            <a:r>
              <a:rPr lang="es-MX" dirty="0" smtClean="0"/>
              <a:t>tenía </a:t>
            </a:r>
            <a:r>
              <a:rPr lang="es-MX" dirty="0"/>
              <a:t>en promedio 8.5 años de vivir en Estados Unidos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s-MX" sz="2400" b="1" dirty="0" smtClean="0"/>
              <a:t>Perfil del deportado:</a:t>
            </a:r>
            <a:r>
              <a:rPr lang="es-MX" sz="2400" dirty="0"/>
              <a:t> hombres, </a:t>
            </a:r>
            <a:r>
              <a:rPr lang="es-MX" sz="2400" dirty="0" smtClean="0"/>
              <a:t>edad </a:t>
            </a:r>
            <a:r>
              <a:rPr lang="es-MX" sz="2400" dirty="0"/>
              <a:t>promedio de 31 años, con una proporción importante de jefes y cónyuges, cuya escolaridad está en el nivel de secundaria</a:t>
            </a:r>
            <a:r>
              <a:rPr lang="es-MX" sz="2400" dirty="0" smtClean="0"/>
              <a:t>.</a:t>
            </a:r>
            <a:endParaRPr lang="es-MX" sz="2400" b="1" dirty="0" smtClean="0"/>
          </a:p>
          <a:p>
            <a:pPr lvl="0">
              <a:buFont typeface="Wingdings" panose="05000000000000000000" pitchFamily="2" charset="2"/>
              <a:buChar char="ü"/>
            </a:pPr>
            <a:r>
              <a:rPr lang="es-MX" sz="2400" b="1" dirty="0" smtClean="0"/>
              <a:t>Aumento en separación familiar </a:t>
            </a:r>
            <a:r>
              <a:rPr lang="es-MX" sz="2400" dirty="0"/>
              <a:t>como consecuencia de las deportaciones: en 2012 el 77% de los que tienen familia fueron deportados sin sus familiares, mientras que en 2007 eran solo el 20</a:t>
            </a:r>
            <a:r>
              <a:rPr lang="es-MX" sz="2400" dirty="0" smtClean="0"/>
              <a:t>%.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5541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DEMOGRAFIA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4886"/>
            <a:ext cx="10515600" cy="4642077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en-US" sz="2800" b="1" dirty="0" err="1">
                <a:solidFill>
                  <a:srgbClr val="C00000"/>
                </a:solidFill>
              </a:rPr>
              <a:t>Jóvenes</a:t>
            </a:r>
            <a:r>
              <a:rPr lang="en-US" sz="2800" b="1" dirty="0">
                <a:solidFill>
                  <a:srgbClr val="C00000"/>
                </a:solidFill>
              </a:rPr>
              <a:t> con </a:t>
            </a:r>
            <a:r>
              <a:rPr lang="en-US" sz="2800" b="1" dirty="0" err="1">
                <a:solidFill>
                  <a:srgbClr val="C00000"/>
                </a:solidFill>
              </a:rPr>
              <a:t>trayectoria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en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USA</a:t>
            </a:r>
          </a:p>
          <a:p>
            <a:pPr marL="457200" lvl="1" indent="0">
              <a:buNone/>
            </a:pPr>
            <a:endParaRPr lang="es-ES" sz="2800" dirty="0" smtClean="0"/>
          </a:p>
          <a:p>
            <a:pPr lvl="1"/>
            <a:r>
              <a:rPr lang="es-ES" sz="2800" dirty="0" smtClean="0"/>
              <a:t>Población </a:t>
            </a:r>
            <a:r>
              <a:rPr lang="es-ES" sz="2800" dirty="0"/>
              <a:t>heterogénea </a:t>
            </a:r>
            <a:endParaRPr lang="es-ES" sz="2800" dirty="0" smtClean="0"/>
          </a:p>
          <a:p>
            <a:pPr lvl="1"/>
            <a:endParaRPr lang="en-US" sz="2800" dirty="0"/>
          </a:p>
          <a:p>
            <a:pPr lvl="1"/>
            <a:r>
              <a:rPr lang="es-MX" sz="2800" dirty="0" smtClean="0"/>
              <a:t> </a:t>
            </a:r>
            <a:r>
              <a:rPr lang="es-MX" sz="2800" dirty="0"/>
              <a:t>Aproximadamente 600,000 menores de edad (Jensen, Aguilar y </a:t>
            </a:r>
            <a:r>
              <a:rPr lang="es-MX" sz="2800" dirty="0" err="1"/>
              <a:t>Mejia</a:t>
            </a:r>
            <a:r>
              <a:rPr lang="es-MX" sz="2800" dirty="0"/>
              <a:t>, 2017</a:t>
            </a:r>
            <a:r>
              <a:rPr lang="es-MX" sz="2800" dirty="0" smtClean="0"/>
              <a:t>)</a:t>
            </a:r>
          </a:p>
          <a:p>
            <a:pPr lvl="1"/>
            <a:endParaRPr lang="en-US" sz="2800" dirty="0"/>
          </a:p>
          <a:p>
            <a:pPr lvl="1"/>
            <a:r>
              <a:rPr lang="es-MX" sz="2800" dirty="0" smtClean="0"/>
              <a:t>81% nacidos en Estados Unidos (Aguilar y Jacobo, 2018)</a:t>
            </a:r>
          </a:p>
          <a:p>
            <a:pPr lvl="1"/>
            <a:endParaRPr lang="en-US" sz="2800" dirty="0" smtClean="0"/>
          </a:p>
          <a:p>
            <a:pPr lvl="1"/>
            <a:r>
              <a:rPr lang="es-MX" sz="2800" dirty="0" smtClean="0"/>
              <a:t>La </a:t>
            </a:r>
            <a:r>
              <a:rPr lang="es-MX" sz="2800" dirty="0"/>
              <a:t>mayoría (64%) inscritos en primaria (Jacobo, 2017</a:t>
            </a:r>
            <a:r>
              <a:rPr lang="es-MX" sz="2800" dirty="0" smtClean="0"/>
              <a:t>)</a:t>
            </a:r>
          </a:p>
          <a:p>
            <a:pPr lvl="1"/>
            <a:endParaRPr lang="en-US" sz="2800" dirty="0"/>
          </a:p>
          <a:p>
            <a:pPr lvl="1"/>
            <a:r>
              <a:rPr lang="es-MX" sz="2800" dirty="0"/>
              <a:t>Casi 40,000 son estudiantes transfronterizos viviendo en la frontera Mx-EUA (</a:t>
            </a:r>
            <a:r>
              <a:rPr lang="es-MX" sz="2800" dirty="0" err="1"/>
              <a:t>Orraca</a:t>
            </a:r>
            <a:r>
              <a:rPr lang="es-MX" sz="2800" dirty="0"/>
              <a:t> y Vargas, 2017)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902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b="1" dirty="0" smtClean="0">
                <a:solidFill>
                  <a:srgbClr val="C00000"/>
                </a:solidFill>
              </a:rPr>
              <a:t>MIGRACIÓN Y EXPERIENCIA EDUCATIVA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4886"/>
            <a:ext cx="10515600" cy="4642077"/>
          </a:xfrm>
        </p:spPr>
        <p:txBody>
          <a:bodyPr>
            <a:normAutofit fontScale="92500"/>
          </a:bodyPr>
          <a:lstStyle/>
          <a:p>
            <a:pPr marL="457200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s-MX" dirty="0" smtClean="0"/>
              <a:t>Envío</a:t>
            </a:r>
            <a:r>
              <a:rPr lang="en-US" dirty="0" smtClean="0">
                <a:sym typeface="Wingdings" panose="05000000000000000000" pitchFamily="2" charset="2"/>
              </a:rPr>
              <a:t> de </a:t>
            </a:r>
            <a:r>
              <a:rPr lang="en-US" dirty="0" err="1" smtClean="0">
                <a:sym typeface="Wingdings" panose="05000000000000000000" pitchFamily="2" charset="2"/>
              </a:rPr>
              <a:t>remesas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retrasa</a:t>
            </a:r>
            <a:r>
              <a:rPr lang="en-US" dirty="0" smtClean="0">
                <a:sym typeface="Wingdings" panose="05000000000000000000" pitchFamily="2" charset="2"/>
              </a:rPr>
              <a:t> la </a:t>
            </a:r>
            <a:r>
              <a:rPr lang="en-US" dirty="0" err="1" smtClean="0">
                <a:sym typeface="Wingdings" panose="05000000000000000000" pitchFamily="2" charset="2"/>
              </a:rPr>
              <a:t>salida</a:t>
            </a:r>
            <a:r>
              <a:rPr lang="en-US" dirty="0" smtClean="0">
                <a:sym typeface="Wingdings" panose="05000000000000000000" pitchFamily="2" charset="2"/>
              </a:rPr>
              <a:t> de la </a:t>
            </a:r>
            <a:r>
              <a:rPr lang="en-US" dirty="0" err="1" smtClean="0">
                <a:sym typeface="Wingdings" panose="05000000000000000000" pitchFamily="2" charset="2"/>
              </a:rPr>
              <a:t>escuela</a:t>
            </a:r>
            <a:r>
              <a:rPr lang="en-US" dirty="0" smtClean="0">
                <a:sym typeface="Wingdings" panose="05000000000000000000" pitchFamily="2" charset="2"/>
              </a:rPr>
              <a:t> y la entrada al </a:t>
            </a:r>
            <a:r>
              <a:rPr lang="en-US" dirty="0" err="1" smtClean="0">
                <a:sym typeface="Wingdings" panose="05000000000000000000" pitchFamily="2" charset="2"/>
              </a:rPr>
              <a:t>mercado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laboral</a:t>
            </a:r>
            <a:r>
              <a:rPr lang="en-US" dirty="0" smtClean="0">
                <a:sym typeface="Wingdings" panose="05000000000000000000" pitchFamily="2" charset="2"/>
              </a:rPr>
              <a:t> (</a:t>
            </a:r>
            <a:r>
              <a:rPr lang="en-US" dirty="0" err="1" smtClean="0">
                <a:sym typeface="Wingdings" panose="05000000000000000000" pitchFamily="2" charset="2"/>
              </a:rPr>
              <a:t>Giorguli</a:t>
            </a:r>
            <a:r>
              <a:rPr lang="en-US" dirty="0" smtClean="0">
                <a:sym typeface="Wingdings" panose="05000000000000000000" pitchFamily="2" charset="2"/>
              </a:rPr>
              <a:t> 2011)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 smtClean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ym typeface="Wingdings" panose="05000000000000000000" pitchFamily="2" charset="2"/>
              </a:rPr>
              <a:t>La </a:t>
            </a:r>
            <a:r>
              <a:rPr lang="en-US" dirty="0" err="1" smtClean="0">
                <a:sym typeface="Wingdings" panose="05000000000000000000" pitchFamily="2" charset="2"/>
              </a:rPr>
              <a:t>cultura</a:t>
            </a:r>
            <a:r>
              <a:rPr lang="en-US" dirty="0" smtClean="0">
                <a:sym typeface="Wingdings" panose="05000000000000000000" pitchFamily="2" charset="2"/>
              </a:rPr>
              <a:t> de la </a:t>
            </a:r>
            <a:r>
              <a:rPr lang="en-US" dirty="0" err="1">
                <a:sym typeface="Wingdings" panose="05000000000000000000" pitchFamily="2" charset="2"/>
              </a:rPr>
              <a:t>m</a:t>
            </a:r>
            <a:r>
              <a:rPr lang="en-US" dirty="0" err="1" smtClean="0"/>
              <a:t>igración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agrega</a:t>
            </a:r>
            <a:r>
              <a:rPr lang="en-US" dirty="0" smtClean="0">
                <a:sym typeface="Wingdings" panose="05000000000000000000" pitchFamily="2" charset="2"/>
              </a:rPr>
              <a:t> mayor valor a </a:t>
            </a:r>
            <a:r>
              <a:rPr lang="en-US" dirty="0" err="1" smtClean="0">
                <a:sym typeface="Wingdings" panose="05000000000000000000" pitchFamily="2" charset="2"/>
              </a:rPr>
              <a:t>migrar</a:t>
            </a:r>
            <a:r>
              <a:rPr lang="en-US" dirty="0" smtClean="0">
                <a:sym typeface="Wingdings" panose="05000000000000000000" pitchFamily="2" charset="2"/>
              </a:rPr>
              <a:t> que </a:t>
            </a:r>
            <a:r>
              <a:rPr lang="en-US" dirty="0">
                <a:sym typeface="Wingdings" panose="05000000000000000000" pitchFamily="2" charset="2"/>
              </a:rPr>
              <a:t>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estudiar</a:t>
            </a:r>
            <a:r>
              <a:rPr lang="en-US" dirty="0" smtClean="0">
                <a:sym typeface="Wingdings" panose="05000000000000000000" pitchFamily="2" charset="2"/>
              </a:rPr>
              <a:t> (</a:t>
            </a:r>
            <a:r>
              <a:rPr lang="en-US" dirty="0" err="1" smtClean="0">
                <a:sym typeface="Wingdings" panose="05000000000000000000" pitchFamily="2" charset="2"/>
              </a:rPr>
              <a:t>Giorguli</a:t>
            </a:r>
            <a:r>
              <a:rPr lang="en-US" dirty="0" smtClean="0">
                <a:sym typeface="Wingdings" panose="05000000000000000000" pitchFamily="2" charset="2"/>
              </a:rPr>
              <a:t> 2011)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 smtClean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 smtClean="0">
                <a:sym typeface="Wingdings" panose="05000000000000000000" pitchFamily="2" charset="2"/>
              </a:rPr>
              <a:t>Separa</a:t>
            </a:r>
            <a:r>
              <a:rPr lang="en-US" dirty="0" err="1" smtClean="0"/>
              <a:t>ción</a:t>
            </a:r>
            <a:r>
              <a:rPr lang="en-US" dirty="0" smtClean="0">
                <a:sym typeface="Wingdings" panose="05000000000000000000" pitchFamily="2" charset="2"/>
              </a:rPr>
              <a:t> familiar </a:t>
            </a:r>
            <a:r>
              <a:rPr lang="en-US" dirty="0" err="1" smtClean="0">
                <a:sym typeface="Wingdings" panose="05000000000000000000" pitchFamily="2" charset="2"/>
              </a:rPr>
              <a:t>crea</a:t>
            </a:r>
            <a:r>
              <a:rPr lang="en-US" dirty="0" smtClean="0">
                <a:sym typeface="Wingdings" panose="05000000000000000000" pitchFamily="2" charset="2"/>
              </a:rPr>
              <a:t> un </a:t>
            </a:r>
            <a:r>
              <a:rPr lang="en-US" dirty="0" err="1" smtClean="0">
                <a:sym typeface="Wingdings" panose="05000000000000000000" pitchFamily="2" charset="2"/>
              </a:rPr>
              <a:t>costo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psico-emocional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en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los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hijos</a:t>
            </a:r>
            <a:r>
              <a:rPr lang="en-US" dirty="0" smtClean="0">
                <a:sym typeface="Wingdings" panose="05000000000000000000" pitchFamily="2" charset="2"/>
              </a:rPr>
              <a:t>, lo que </a:t>
            </a:r>
            <a:r>
              <a:rPr lang="en-US" dirty="0" err="1" smtClean="0">
                <a:sym typeface="Wingdings" panose="05000000000000000000" pitchFamily="2" charset="2"/>
              </a:rPr>
              <a:t>afecta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su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trayectoria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educativa</a:t>
            </a:r>
            <a:r>
              <a:rPr lang="en-US" dirty="0" smtClean="0">
                <a:sym typeface="Wingdings" panose="05000000000000000000" pitchFamily="2" charset="2"/>
              </a:rPr>
              <a:t> (</a:t>
            </a:r>
            <a:r>
              <a:rPr lang="en-US" dirty="0" err="1" smtClean="0">
                <a:sym typeface="Wingdings" panose="05000000000000000000" pitchFamily="2" charset="2"/>
              </a:rPr>
              <a:t>asistencia</a:t>
            </a:r>
            <a:r>
              <a:rPr lang="en-US" dirty="0" smtClean="0">
                <a:sym typeface="Wingdings" panose="05000000000000000000" pitchFamily="2" charset="2"/>
              </a:rPr>
              <a:t> escolar, </a:t>
            </a:r>
            <a:r>
              <a:rPr lang="en-US" dirty="0" err="1" smtClean="0">
                <a:sym typeface="Wingdings" panose="05000000000000000000" pitchFamily="2" charset="2"/>
              </a:rPr>
              <a:t>motiva</a:t>
            </a:r>
            <a:r>
              <a:rPr lang="en-US" dirty="0" err="1"/>
              <a:t>ción</a:t>
            </a:r>
            <a:r>
              <a:rPr lang="en-US" dirty="0" smtClean="0">
                <a:sym typeface="Wingdings" panose="05000000000000000000" pitchFamily="2" charset="2"/>
              </a:rPr>
              <a:t> y </a:t>
            </a:r>
            <a:r>
              <a:rPr lang="en-US" dirty="0" err="1" smtClean="0">
                <a:sym typeface="Wingdings" panose="05000000000000000000" pitchFamily="2" charset="2"/>
              </a:rPr>
              <a:t>aprendizaje</a:t>
            </a:r>
            <a:r>
              <a:rPr lang="en-US" dirty="0" smtClean="0">
                <a:sym typeface="Wingdings" panose="05000000000000000000" pitchFamily="2" charset="2"/>
              </a:rPr>
              <a:t>) (Bean et al 2015)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s-MX" dirty="0" smtClean="0"/>
              <a:t>Movimientos </a:t>
            </a:r>
            <a:r>
              <a:rPr lang="es-MX" dirty="0"/>
              <a:t>migratorios causan múltiples rupturas en la </a:t>
            </a:r>
            <a:r>
              <a:rPr lang="es-MX" dirty="0" smtClean="0"/>
              <a:t>trayectoria educativa de jóvenes (</a:t>
            </a:r>
            <a:r>
              <a:rPr lang="es-MX" dirty="0" err="1" smtClean="0"/>
              <a:t>e.g</a:t>
            </a:r>
            <a:r>
              <a:rPr lang="es-MX" dirty="0" smtClean="0"/>
              <a:t>. proceso de adaptación curricular, dominio de la lengua, diferencias pedagógicas y culturales </a:t>
            </a:r>
            <a:r>
              <a:rPr lang="es-MX" dirty="0"/>
              <a:t>etc</a:t>
            </a:r>
            <a:r>
              <a:rPr lang="es-MX" dirty="0" smtClean="0"/>
              <a:t>.)  (</a:t>
            </a:r>
            <a:r>
              <a:rPr lang="es-MX" dirty="0"/>
              <a:t>Zúñiga </a:t>
            </a:r>
            <a:r>
              <a:rPr lang="es-MX" dirty="0" smtClean="0"/>
              <a:t>y </a:t>
            </a:r>
            <a:r>
              <a:rPr lang="es-MX" dirty="0" err="1"/>
              <a:t>Hamman</a:t>
            </a:r>
            <a:r>
              <a:rPr lang="es-MX" dirty="0"/>
              <a:t>, 2011; </a:t>
            </a:r>
            <a:r>
              <a:rPr lang="es-MX" dirty="0" err="1"/>
              <a:t>Despagne</a:t>
            </a:r>
            <a:r>
              <a:rPr lang="es-MX" dirty="0"/>
              <a:t> y Jacobo 2019)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  <a:p>
            <a:pPr lvl="2"/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9072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059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ACCIONES PARA LA </a:t>
            </a:r>
            <a:r>
              <a:rPr lang="en-US" sz="3600" b="1" dirty="0">
                <a:solidFill>
                  <a:srgbClr val="C00000"/>
                </a:solidFill>
              </a:rPr>
              <a:t>DIÁSPORA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7260"/>
            <a:ext cx="10515600" cy="45897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Cambios</a:t>
            </a:r>
            <a:r>
              <a:rPr lang="en-US" dirty="0" smtClean="0"/>
              <a:t> </a:t>
            </a:r>
            <a:r>
              <a:rPr lang="en-US" dirty="0" err="1" smtClean="0"/>
              <a:t>normativos</a:t>
            </a:r>
            <a:r>
              <a:rPr lang="en-US" dirty="0" smtClean="0"/>
              <a:t> para </a:t>
            </a:r>
            <a:r>
              <a:rPr lang="en-US" dirty="0" err="1" smtClean="0"/>
              <a:t>facilitar</a:t>
            </a:r>
            <a:r>
              <a:rPr lang="en-US" dirty="0" smtClean="0"/>
              <a:t> el </a:t>
            </a:r>
            <a:r>
              <a:rPr lang="en-US" dirty="0" err="1" smtClean="0"/>
              <a:t>acceso</a:t>
            </a:r>
            <a:r>
              <a:rPr lang="en-US" dirty="0" smtClean="0"/>
              <a:t> </a:t>
            </a:r>
            <a:r>
              <a:rPr lang="en-US" dirty="0" err="1" smtClean="0"/>
              <a:t>educativo</a:t>
            </a:r>
            <a:r>
              <a:rPr lang="en-US" dirty="0" smtClean="0"/>
              <a:t> de </a:t>
            </a:r>
            <a:r>
              <a:rPr lang="en-US" dirty="0" err="1"/>
              <a:t>estudiantes</a:t>
            </a:r>
            <a:r>
              <a:rPr lang="en-US" dirty="0"/>
              <a:t> </a:t>
            </a:r>
            <a:r>
              <a:rPr lang="en-US" dirty="0" err="1"/>
              <a:t>mexicanos</a:t>
            </a:r>
            <a:r>
              <a:rPr lang="en-US" dirty="0"/>
              <a:t> </a:t>
            </a:r>
            <a:r>
              <a:rPr lang="en-US" dirty="0" err="1"/>
              <a:t>provenientes</a:t>
            </a:r>
            <a:r>
              <a:rPr lang="en-US" dirty="0"/>
              <a:t> de EU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2015. </a:t>
            </a:r>
            <a:r>
              <a:rPr lang="en-US" dirty="0" err="1" smtClean="0"/>
              <a:t>Normas</a:t>
            </a:r>
            <a:r>
              <a:rPr lang="en-US" dirty="0" smtClean="0"/>
              <a:t> de Control Escolar (K-12) </a:t>
            </a:r>
          </a:p>
          <a:p>
            <a:pPr marL="0" indent="0">
              <a:buNone/>
            </a:pPr>
            <a:r>
              <a:rPr lang="en-US" dirty="0" smtClean="0"/>
              <a:t>2017. Ley General de </a:t>
            </a:r>
            <a:r>
              <a:rPr lang="en-US" dirty="0" err="1" smtClean="0"/>
              <a:t>Educacion</a:t>
            </a:r>
            <a:r>
              <a:rPr lang="en-US" dirty="0" smtClean="0"/>
              <a:t> (</a:t>
            </a:r>
            <a:r>
              <a:rPr lang="en-US" dirty="0" err="1" smtClean="0"/>
              <a:t>Educacion</a:t>
            </a:r>
            <a:r>
              <a:rPr lang="en-US" dirty="0" smtClean="0"/>
              <a:t> superior)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err="1" smtClean="0"/>
              <a:t>Eliminan</a:t>
            </a:r>
            <a:r>
              <a:rPr lang="en-US" dirty="0" smtClean="0"/>
              <a:t> </a:t>
            </a:r>
            <a:r>
              <a:rPr lang="en-US" dirty="0" err="1" smtClean="0"/>
              <a:t>traducciones</a:t>
            </a:r>
            <a:r>
              <a:rPr lang="en-US" dirty="0" smtClean="0"/>
              <a:t> </a:t>
            </a:r>
            <a:r>
              <a:rPr lang="en-US" dirty="0" err="1" smtClean="0"/>
              <a:t>certificadas</a:t>
            </a:r>
            <a:endParaRPr lang="en-US" dirty="0" smtClean="0"/>
          </a:p>
          <a:p>
            <a:pPr lvl="1"/>
            <a:r>
              <a:rPr lang="en-US" dirty="0" err="1" smtClean="0"/>
              <a:t>Facilitan</a:t>
            </a:r>
            <a:r>
              <a:rPr lang="en-US" dirty="0" smtClean="0"/>
              <a:t> </a:t>
            </a:r>
            <a:r>
              <a:rPr lang="en-US" dirty="0" err="1"/>
              <a:t>revalidación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Permiten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documentos</a:t>
            </a:r>
            <a:r>
              <a:rPr lang="en-US" dirty="0" smtClean="0"/>
              <a:t> de </a:t>
            </a:r>
            <a:r>
              <a:rPr lang="en-US" dirty="0" err="1" smtClean="0"/>
              <a:t>identidad</a:t>
            </a:r>
            <a:r>
              <a:rPr lang="en-US" dirty="0" smtClean="0"/>
              <a:t>. 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s-MX" altLang="es-MX" sz="2000" dirty="0">
                <a:ea typeface="ＭＳ Ｐゴシック" panose="020B0600070205080204" pitchFamily="34" charset="-128"/>
                <a:hlinkClick r:id="rId3"/>
              </a:rPr>
              <a:t>http://www.controlescolar.sep.gob.mx/work/models/controlescolar/Resource/carpeta_pdf/normas_generales-2015.pdf</a:t>
            </a:r>
            <a:endParaRPr lang="es-MX" altLang="es-MX" sz="20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s-MX" sz="2000" dirty="0">
                <a:hlinkClick r:id="rId4"/>
              </a:rPr>
              <a:t>http://sep.gob.mx/work/models/sep1/Resource/bd689123-e7c5-48b7-834c-35403f75f709/a07_06_15.pdf</a:t>
            </a:r>
            <a:r>
              <a:rPr lang="es-MX" sz="2000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843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7765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ACCIONES PARA LA DIÁSPORA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PUENTES </a:t>
            </a:r>
            <a:endParaRPr lang="en-US" dirty="0" smtClean="0"/>
          </a:p>
          <a:p>
            <a:pPr marL="0" indent="0">
              <a:buNone/>
            </a:pPr>
            <a:endParaRPr lang="es-MX" dirty="0" smtClean="0"/>
          </a:p>
          <a:p>
            <a:pPr lvl="1"/>
            <a:r>
              <a:rPr lang="es-MX" dirty="0" smtClean="0"/>
              <a:t>Busca facilitar </a:t>
            </a:r>
            <a:r>
              <a:rPr lang="es-MX" dirty="0"/>
              <a:t>el ingreso de jóvenes estudiantes mexicanos que viven y estudian en EUA y que desean concluir sus estudios en instituciones de educación superior mexicanas</a:t>
            </a:r>
            <a:r>
              <a:rPr lang="es-MX" dirty="0" smtClean="0"/>
              <a:t>”</a:t>
            </a:r>
          </a:p>
          <a:p>
            <a:pPr lvl="1"/>
            <a:r>
              <a:rPr lang="en-US" dirty="0" err="1"/>
              <a:t>M</a:t>
            </a:r>
            <a:r>
              <a:rPr lang="en-US" dirty="0" err="1" smtClean="0"/>
              <a:t>ecanismo</a:t>
            </a:r>
            <a:r>
              <a:rPr lang="en-US" dirty="0" smtClean="0"/>
              <a:t> </a:t>
            </a:r>
            <a:r>
              <a:rPr lang="en-US" dirty="0"/>
              <a:t>de enlace entre </a:t>
            </a:r>
            <a:r>
              <a:rPr lang="en-US" dirty="0" err="1"/>
              <a:t>potenciales</a:t>
            </a:r>
            <a:r>
              <a:rPr lang="en-US" dirty="0"/>
              <a:t> </a:t>
            </a:r>
            <a:r>
              <a:rPr lang="en-US" dirty="0" err="1"/>
              <a:t>estudiantes</a:t>
            </a:r>
            <a:r>
              <a:rPr lang="en-US" dirty="0"/>
              <a:t> </a:t>
            </a:r>
            <a:r>
              <a:rPr lang="en-US" dirty="0" err="1"/>
              <a:t>mexicanos</a:t>
            </a:r>
            <a:r>
              <a:rPr lang="en-US" dirty="0"/>
              <a:t> </a:t>
            </a:r>
            <a:r>
              <a:rPr lang="en-US" dirty="0" err="1" smtClean="0"/>
              <a:t>provenientes</a:t>
            </a:r>
            <a:r>
              <a:rPr lang="en-US" dirty="0" smtClean="0"/>
              <a:t> de EE.UU y </a:t>
            </a:r>
            <a:r>
              <a:rPr lang="en-US" dirty="0"/>
              <a:t>las </a:t>
            </a:r>
            <a:r>
              <a:rPr lang="en-US" dirty="0" err="1"/>
              <a:t>instituciones</a:t>
            </a:r>
            <a:r>
              <a:rPr lang="en-US" dirty="0"/>
              <a:t> </a:t>
            </a:r>
            <a:r>
              <a:rPr lang="en-US" dirty="0" err="1"/>
              <a:t>educativas</a:t>
            </a:r>
            <a:r>
              <a:rPr lang="en-US" dirty="0"/>
              <a:t> </a:t>
            </a:r>
            <a:r>
              <a:rPr lang="en-US" dirty="0" err="1"/>
              <a:t>receptoras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México</a:t>
            </a:r>
            <a:r>
              <a:rPr lang="en-US" dirty="0" smtClean="0"/>
              <a:t>.</a:t>
            </a:r>
          </a:p>
          <a:p>
            <a:pPr lvl="1"/>
            <a:r>
              <a:rPr lang="es-MX" dirty="0" smtClean="0"/>
              <a:t>400 Universidades participantes </a:t>
            </a:r>
          </a:p>
          <a:p>
            <a:pPr lvl="1"/>
            <a:r>
              <a:rPr lang="en-US" dirty="0"/>
              <a:t>No </a:t>
            </a:r>
            <a:r>
              <a:rPr lang="en-US" dirty="0" err="1"/>
              <a:t>implica</a:t>
            </a:r>
            <a:r>
              <a:rPr lang="en-US" dirty="0"/>
              <a:t> </a:t>
            </a:r>
            <a:r>
              <a:rPr lang="en-US" dirty="0" err="1"/>
              <a:t>becas</a:t>
            </a:r>
            <a:r>
              <a:rPr lang="en-US" dirty="0"/>
              <a:t>, o </a:t>
            </a:r>
            <a:r>
              <a:rPr lang="en-US" dirty="0" err="1" smtClean="0"/>
              <a:t>revalidación</a:t>
            </a:r>
            <a:endParaRPr lang="en-US" dirty="0" smtClean="0"/>
          </a:p>
          <a:p>
            <a:pPr lvl="1"/>
            <a:r>
              <a:rPr lang="en-US" dirty="0" smtClean="0"/>
              <a:t>Solo para </a:t>
            </a:r>
            <a:r>
              <a:rPr lang="en-US" dirty="0" err="1" smtClean="0"/>
              <a:t>deportados</a:t>
            </a:r>
            <a:r>
              <a:rPr lang="en-US" dirty="0" smtClean="0"/>
              <a:t> </a:t>
            </a:r>
            <a:r>
              <a:rPr lang="en-US" dirty="0" err="1" smtClean="0"/>
              <a:t>bajo</a:t>
            </a:r>
            <a:r>
              <a:rPr lang="en-US" dirty="0" smtClean="0"/>
              <a:t> Trump</a:t>
            </a:r>
          </a:p>
          <a:p>
            <a:endParaRPr lang="en-US" sz="2000" dirty="0">
              <a:hlinkClick r:id="rId2"/>
            </a:endParaRPr>
          </a:p>
          <a:p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://puentes.anuies.mx/public/site/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238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QUÉ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</a:rPr>
              <a:t>INVESTIGAMOS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AutoNum type="arabicPeriod"/>
            </a:pPr>
            <a:r>
              <a:rPr lang="es-MX" dirty="0" smtClean="0"/>
              <a:t>¿Cuáles son los principales desafíos a los que enfrentan los jóvenes migrantes de retorno para insertarse al SEM? </a:t>
            </a:r>
          </a:p>
          <a:p>
            <a:pPr marL="914400" lvl="1" indent="-457200">
              <a:buAutoNum type="arabicPeriod"/>
            </a:pPr>
            <a:endParaRPr lang="es-MX" dirty="0" smtClean="0"/>
          </a:p>
          <a:p>
            <a:pPr marL="971550" lvl="1" indent="-514350">
              <a:buAutoNum type="arabicPeriod"/>
            </a:pPr>
            <a:r>
              <a:rPr lang="es-MX" dirty="0" smtClean="0"/>
              <a:t>¿Cómo su experiencia migratoria en Estados Unidos impacta su experiencia educativa en México? </a:t>
            </a:r>
          </a:p>
          <a:p>
            <a:pPr marL="971550" lvl="1" indent="-514350">
              <a:buAutoNum type="arabicPeriod"/>
            </a:pPr>
            <a:endParaRPr lang="es-MX" dirty="0" smtClean="0"/>
          </a:p>
          <a:p>
            <a:pPr marL="971550" lvl="1" indent="-514350">
              <a:buFont typeface="Arial" panose="020B0604020202020204" pitchFamily="34" charset="0"/>
              <a:buAutoNum type="arabicPeriod"/>
            </a:pPr>
            <a:r>
              <a:rPr lang="es-MX" dirty="0"/>
              <a:t> </a:t>
            </a:r>
            <a:r>
              <a:rPr lang="es-MX" dirty="0" smtClean="0"/>
              <a:t>¿Qué acciones son viables para facilitar el proceso de integración educativa? </a:t>
            </a:r>
            <a:endParaRPr lang="en-US" dirty="0"/>
          </a:p>
          <a:p>
            <a:pPr marL="514350" indent="-514350">
              <a:buAutoNum type="arabicPeriod" startAt="2"/>
            </a:pP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473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EL PROYECTO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Agosto 14</a:t>
            </a:r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Jóvenes migrantes en retorno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354-2C56-4027-99B2-E35F52F6259E}" type="slidenum">
              <a:rPr lang="es-MX" smtClean="0"/>
              <a:t>9</a:t>
            </a:fld>
            <a:endParaRPr lang="es-MX"/>
          </a:p>
        </p:txBody>
      </p:sp>
      <p:sp>
        <p:nvSpPr>
          <p:cNvPr id="8" name="AutoShape 4" descr="Resultado de imagen para cara pensativa gif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838200" y="1690688"/>
            <a:ext cx="8942614" cy="448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>
              <a:buNone/>
            </a:pPr>
            <a:r>
              <a:rPr lang="es-MX" sz="1600" dirty="0" smtClean="0"/>
              <a:t>5 estados: 			Técnicas </a:t>
            </a:r>
            <a:r>
              <a:rPr lang="es-MX" sz="1600" dirty="0"/>
              <a:t>de recolección de datos </a:t>
            </a:r>
            <a:r>
              <a:rPr lang="es-MX" sz="1600" dirty="0" smtClean="0"/>
              <a:t>		</a:t>
            </a:r>
          </a:p>
          <a:p>
            <a:pPr lvl="1"/>
            <a:r>
              <a:rPr lang="es-MX" sz="1600" dirty="0" smtClean="0"/>
              <a:t>Jalisco 			- Grupos focales</a:t>
            </a:r>
          </a:p>
          <a:p>
            <a:pPr lvl="1"/>
            <a:r>
              <a:rPr lang="es-MX" sz="1600" dirty="0" smtClean="0"/>
              <a:t>Puebla			- Entrevistas </a:t>
            </a:r>
          </a:p>
          <a:p>
            <a:pPr lvl="1"/>
            <a:r>
              <a:rPr lang="es-MX" sz="1600" dirty="0" smtClean="0"/>
              <a:t>Veracruz 			- Encuestas </a:t>
            </a:r>
          </a:p>
          <a:p>
            <a:pPr lvl="1"/>
            <a:r>
              <a:rPr lang="es-MX" sz="1600" dirty="0" smtClean="0"/>
              <a:t>Baja California Norte </a:t>
            </a:r>
          </a:p>
          <a:p>
            <a:pPr lvl="1"/>
            <a:r>
              <a:rPr lang="es-MX" sz="1600" dirty="0" smtClean="0"/>
              <a:t>CD MX</a:t>
            </a:r>
          </a:p>
          <a:p>
            <a:pPr marL="457200" lvl="1" indent="0">
              <a:buNone/>
            </a:pPr>
            <a:endParaRPr lang="es-MX" sz="2000" dirty="0"/>
          </a:p>
          <a:p>
            <a:pPr marL="0" lvl="1" indent="0">
              <a:spcBef>
                <a:spcPts val="1000"/>
              </a:spcBef>
              <a:buNone/>
            </a:pPr>
            <a:r>
              <a:rPr lang="es-MX" sz="1600" dirty="0"/>
              <a:t>Temas Principales </a:t>
            </a:r>
          </a:p>
          <a:p>
            <a:pPr lvl="1"/>
            <a:r>
              <a:rPr lang="es-MX" sz="1600" dirty="0"/>
              <a:t>Trayectoria migratoria</a:t>
            </a:r>
            <a:endParaRPr lang="en-US" sz="1600" dirty="0"/>
          </a:p>
          <a:p>
            <a:pPr lvl="1"/>
            <a:r>
              <a:rPr lang="es-MX" sz="1600" dirty="0"/>
              <a:t>Trayectoria Educativa (incluye bilingüismo e identidad)</a:t>
            </a:r>
            <a:endParaRPr lang="en-US" sz="1600" dirty="0"/>
          </a:p>
          <a:p>
            <a:pPr lvl="1"/>
            <a:r>
              <a:rPr lang="es-MX" sz="1600" dirty="0"/>
              <a:t>Inserción laboral </a:t>
            </a:r>
            <a:endParaRPr lang="en-US" sz="1600" dirty="0"/>
          </a:p>
          <a:p>
            <a:pPr lvl="1"/>
            <a:r>
              <a:rPr lang="es-MX" sz="1600" dirty="0"/>
              <a:t>Expectativas a futuro </a:t>
            </a:r>
            <a:endParaRPr lang="es-MX" sz="1600" dirty="0" smtClean="0"/>
          </a:p>
          <a:p>
            <a:pPr lvl="1"/>
            <a:r>
              <a:rPr lang="es-MX" sz="1600" dirty="0" smtClean="0"/>
              <a:t>Respuestas y acciones gubernamentales</a:t>
            </a:r>
            <a:endParaRPr lang="en-US" sz="1600" dirty="0"/>
          </a:p>
          <a:p>
            <a:pPr marL="0" indent="0">
              <a:buNone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1600" dirty="0" err="1" smtClean="0">
                <a:solidFill>
                  <a:schemeClr val="accent1">
                    <a:lumMod val="50000"/>
                  </a:schemeClr>
                </a:solidFill>
              </a:rPr>
              <a:t>Enfoque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1">
                    <a:lumMod val="50000"/>
                  </a:schemeClr>
                </a:solidFill>
              </a:rPr>
              <a:t>retrospectivo</a:t>
            </a:r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  <p:pic>
        <p:nvPicPr>
          <p:cNvPr id="1030" name="Picture 6" descr="Resultado de imagen para cara pensativa 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9557" y="658824"/>
            <a:ext cx="2185080" cy="2185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808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1831</TotalTime>
  <Words>1890</Words>
  <Application>Microsoft Office PowerPoint</Application>
  <PresentationFormat>Widescreen</PresentationFormat>
  <Paragraphs>315</Paragraphs>
  <Slides>20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ＭＳ Ｐゴシック</vt:lpstr>
      <vt:lpstr>Arial</vt:lpstr>
      <vt:lpstr>Calibri</vt:lpstr>
      <vt:lpstr>Calibri Light</vt:lpstr>
      <vt:lpstr>Soberana Sans</vt:lpstr>
      <vt:lpstr>Soberana titular</vt:lpstr>
      <vt:lpstr>Times New Roman</vt:lpstr>
      <vt:lpstr>Wingdings</vt:lpstr>
      <vt:lpstr>Office Theme</vt:lpstr>
      <vt:lpstr>Jóvenes migrantes de retorno: experiencias de inserción universitaria en México </vt:lpstr>
      <vt:lpstr> JÓVENES EN RETORNO: TRAYECTORIAS EDUCATIVAS E INSERCIÓN LABORAL  CONACYT-SEDESOL. 292078 </vt:lpstr>
      <vt:lpstr>CONTEXTO DE RETORNO</vt:lpstr>
      <vt:lpstr>DEMOGRAFIA</vt:lpstr>
      <vt:lpstr>MIGRACIÓN Y EXPERIENCIA EDUCATIVA</vt:lpstr>
      <vt:lpstr>ACCIONES PARA LA DIÁSPORA</vt:lpstr>
      <vt:lpstr>ACCIONES PARA LA DIÁSPORA</vt:lpstr>
      <vt:lpstr>QUÉ INVESTIGAMOS </vt:lpstr>
      <vt:lpstr>EL PROYECTO</vt:lpstr>
      <vt:lpstr>Diversidad de perfiles (Jóvenes de 18 a 35 años) </vt:lpstr>
      <vt:lpstr>Perfil de los participantes N=20 </vt:lpstr>
      <vt:lpstr>PowerPoint Presentation</vt:lpstr>
      <vt:lpstr>PRINCIPALES DESAFIOS </vt:lpstr>
      <vt:lpstr>PRINCIPALES DESAFIOS</vt:lpstr>
      <vt:lpstr>IMPACTO DE LA EXPERIENCIA MIGRATORIA </vt:lpstr>
      <vt:lpstr>IMPACTO DE LA EXPERIENCIA MIGRATORIA</vt:lpstr>
      <vt:lpstr>IMPACTO DE LA EXPERIENCIA MIGRATORIA</vt:lpstr>
      <vt:lpstr>IMPACTO DE LA EXPERIENCIA MIGRATORIA</vt:lpstr>
      <vt:lpstr>ACCIONES PARA FACILITAR INSERCIÓN  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pippecide11</dc:creator>
  <cp:lastModifiedBy>Monica Jacobo</cp:lastModifiedBy>
  <cp:revision>116</cp:revision>
  <dcterms:created xsi:type="dcterms:W3CDTF">2016-09-09T21:44:52Z</dcterms:created>
  <dcterms:modified xsi:type="dcterms:W3CDTF">2019-11-04T01:46:26Z</dcterms:modified>
</cp:coreProperties>
</file>