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66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96" y="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9FC966-D29A-438A-8CB0-2CD62AF69D89}" type="doc">
      <dgm:prSet loTypeId="urn:microsoft.com/office/officeart/2005/8/layout/radial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8C5D3A72-7711-4247-9CF8-B2EC2F94F945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Igualdad</a:t>
          </a:r>
          <a:r>
            <a:rPr lang="es-MX" dirty="0" smtClean="0"/>
            <a:t> </a:t>
          </a:r>
          <a:r>
            <a:rPr lang="es-MX" dirty="0" smtClean="0">
              <a:solidFill>
                <a:schemeClr val="tx1"/>
              </a:solidFill>
            </a:rPr>
            <a:t>como objeto de políticas públicas e institucionales</a:t>
          </a:r>
          <a:endParaRPr lang="fr-FR" dirty="0">
            <a:solidFill>
              <a:schemeClr val="tx1"/>
            </a:solidFill>
          </a:endParaRPr>
        </a:p>
      </dgm:t>
    </dgm:pt>
    <dgm:pt modelId="{2233B63D-9D52-4C81-8BFA-E63EC5D7F376}" type="parTrans" cxnId="{606BF556-4C10-44DF-BB48-AF1E29D0D849}">
      <dgm:prSet/>
      <dgm:spPr/>
      <dgm:t>
        <a:bodyPr/>
        <a:lstStyle/>
        <a:p>
          <a:endParaRPr lang="fr-FR"/>
        </a:p>
      </dgm:t>
    </dgm:pt>
    <dgm:pt modelId="{8FA2051D-CBAC-497D-B430-1431C2EE0776}" type="sibTrans" cxnId="{606BF556-4C10-44DF-BB48-AF1E29D0D849}">
      <dgm:prSet/>
      <dgm:spPr/>
      <dgm:t>
        <a:bodyPr/>
        <a:lstStyle/>
        <a:p>
          <a:endParaRPr lang="fr-FR"/>
        </a:p>
      </dgm:t>
    </dgm:pt>
    <dgm:pt modelId="{D7993DE7-BED4-4A3F-B1E4-800F9421049C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41.9% población  en pobreza- 2016</a:t>
          </a:r>
          <a:endParaRPr lang="fr-FR" dirty="0">
            <a:solidFill>
              <a:schemeClr val="tx1"/>
            </a:solidFill>
          </a:endParaRPr>
        </a:p>
      </dgm:t>
    </dgm:pt>
    <dgm:pt modelId="{A90BAA5F-6108-4899-824D-C1F17A02AFC0}" type="parTrans" cxnId="{D0755874-B96F-4ABB-956B-6AE67A4828C6}">
      <dgm:prSet/>
      <dgm:spPr/>
      <dgm:t>
        <a:bodyPr/>
        <a:lstStyle/>
        <a:p>
          <a:endParaRPr lang="fr-FR"/>
        </a:p>
      </dgm:t>
    </dgm:pt>
    <dgm:pt modelId="{EE28C40B-5DFE-4E79-A18C-43F4BF898D8E}" type="sibTrans" cxnId="{D0755874-B96F-4ABB-956B-6AE67A4828C6}">
      <dgm:prSet/>
      <dgm:spPr/>
      <dgm:t>
        <a:bodyPr/>
        <a:lstStyle/>
        <a:p>
          <a:endParaRPr lang="fr-FR"/>
        </a:p>
      </dgm:t>
    </dgm:pt>
    <dgm:pt modelId="{C169BACE-C148-45CF-B551-00DA9596771B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38% cobertura (48% ALC)</a:t>
          </a:r>
          <a:endParaRPr lang="fr-FR" dirty="0">
            <a:solidFill>
              <a:schemeClr val="tx1"/>
            </a:solidFill>
          </a:endParaRPr>
        </a:p>
      </dgm:t>
    </dgm:pt>
    <dgm:pt modelId="{329B9B34-EEF5-4659-8F54-7FC5A0F78ADC}" type="parTrans" cxnId="{C652CB68-3662-425B-A38D-C3DE9B467A87}">
      <dgm:prSet/>
      <dgm:spPr/>
      <dgm:t>
        <a:bodyPr/>
        <a:lstStyle/>
        <a:p>
          <a:endParaRPr lang="fr-FR"/>
        </a:p>
      </dgm:t>
    </dgm:pt>
    <dgm:pt modelId="{8EE23F7C-0D0A-4FB3-BCBF-5A14505BEBA0}" type="sibTrans" cxnId="{C652CB68-3662-425B-A38D-C3DE9B467A87}">
      <dgm:prSet/>
      <dgm:spPr/>
      <dgm:t>
        <a:bodyPr/>
        <a:lstStyle/>
        <a:p>
          <a:endParaRPr lang="fr-FR"/>
        </a:p>
      </dgm:t>
    </dgm:pt>
    <dgm:pt modelId="{7FCF50DD-332A-487A-B155-9CE1713B0D9B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67% matricula en el sector publico (50% ALC</a:t>
          </a:r>
          <a:r>
            <a:rPr lang="es-MX" dirty="0" smtClean="0">
              <a:solidFill>
                <a:schemeClr val="tx1"/>
              </a:solidFill>
            </a:rPr>
            <a:t>).-2013</a:t>
          </a:r>
          <a:endParaRPr lang="fr-FR" dirty="0">
            <a:solidFill>
              <a:schemeClr val="tx1"/>
            </a:solidFill>
          </a:endParaRPr>
        </a:p>
      </dgm:t>
    </dgm:pt>
    <dgm:pt modelId="{093436A5-32D8-4C10-930A-D26A2B51FFA5}" type="parTrans" cxnId="{13377997-505D-4DA8-93F5-D35A039BC167}">
      <dgm:prSet/>
      <dgm:spPr/>
      <dgm:t>
        <a:bodyPr/>
        <a:lstStyle/>
        <a:p>
          <a:endParaRPr lang="fr-FR"/>
        </a:p>
      </dgm:t>
    </dgm:pt>
    <dgm:pt modelId="{F89F55C3-EA36-49FF-99A2-B42E7EA68261}" type="sibTrans" cxnId="{13377997-505D-4DA8-93F5-D35A039BC167}">
      <dgm:prSet/>
      <dgm:spPr/>
      <dgm:t>
        <a:bodyPr/>
        <a:lstStyle/>
        <a:p>
          <a:endParaRPr lang="fr-FR"/>
        </a:p>
      </dgm:t>
    </dgm:pt>
    <dgm:pt modelId="{A5D02A16-503F-4BEF-97BA-780196D66530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Duplicación matricula en 20 anos:  + 5 millones de alumnos en </a:t>
          </a:r>
          <a:r>
            <a:rPr lang="es-MX" dirty="0" err="1" smtClean="0">
              <a:solidFill>
                <a:schemeClr val="tx1"/>
              </a:solidFill>
            </a:rPr>
            <a:t>lic+posgrado</a:t>
          </a:r>
          <a:endParaRPr lang="fr-FR" dirty="0">
            <a:solidFill>
              <a:schemeClr val="tx1"/>
            </a:solidFill>
          </a:endParaRPr>
        </a:p>
      </dgm:t>
    </dgm:pt>
    <dgm:pt modelId="{2FD0C152-AA9F-4CB8-B08E-F1D2A1A299C6}" type="parTrans" cxnId="{E67802E5-3A02-4951-8B46-EFE9A78D0101}">
      <dgm:prSet/>
      <dgm:spPr/>
      <dgm:t>
        <a:bodyPr/>
        <a:lstStyle/>
        <a:p>
          <a:endParaRPr lang="fr-FR"/>
        </a:p>
      </dgm:t>
    </dgm:pt>
    <dgm:pt modelId="{F5834C58-8960-429A-82DC-1AB50F234106}" type="sibTrans" cxnId="{E67802E5-3A02-4951-8B46-EFE9A78D0101}">
      <dgm:prSet/>
      <dgm:spPr/>
      <dgm:t>
        <a:bodyPr/>
        <a:lstStyle/>
        <a:p>
          <a:endParaRPr lang="fr-FR"/>
        </a:p>
      </dgm:t>
    </dgm:pt>
    <dgm:pt modelId="{6F6B1D65-61BC-4BBB-BF11-F36C73AB3AE3}" type="pres">
      <dgm:prSet presAssocID="{039FC966-D29A-438A-8CB0-2CD62AF69D8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6D0EE43-D3AF-41C6-9CA5-333945631A71}" type="pres">
      <dgm:prSet presAssocID="{8C5D3A72-7711-4247-9CF8-B2EC2F94F945}" presName="centerShape" presStyleLbl="node0" presStyleIdx="0" presStyleCnt="1" custScaleX="172957" custLinFactNeighborX="7940" custLinFactNeighborY="0"/>
      <dgm:spPr/>
      <dgm:t>
        <a:bodyPr/>
        <a:lstStyle/>
        <a:p>
          <a:endParaRPr lang="fr-FR"/>
        </a:p>
      </dgm:t>
    </dgm:pt>
    <dgm:pt modelId="{4BAEF509-1B55-4DCB-8742-5F3C767F9696}" type="pres">
      <dgm:prSet presAssocID="{D7993DE7-BED4-4A3F-B1E4-800F9421049C}" presName="node" presStyleLbl="node1" presStyleIdx="0" presStyleCnt="4" custScaleX="184827" custScaleY="91353" custRadScaleRad="101504" custRadScaleInc="2380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9E7ADBD-8F7B-4EA0-8146-9CF6D49A060C}" type="pres">
      <dgm:prSet presAssocID="{D7993DE7-BED4-4A3F-B1E4-800F9421049C}" presName="dummy" presStyleCnt="0"/>
      <dgm:spPr/>
    </dgm:pt>
    <dgm:pt modelId="{793C2EE5-EAAA-4B03-814F-A95F49C615D5}" type="pres">
      <dgm:prSet presAssocID="{EE28C40B-5DFE-4E79-A18C-43F4BF898D8E}" presName="sibTrans" presStyleLbl="sibTrans2D1" presStyleIdx="0" presStyleCnt="4"/>
      <dgm:spPr/>
      <dgm:t>
        <a:bodyPr/>
        <a:lstStyle/>
        <a:p>
          <a:endParaRPr lang="fr-FR"/>
        </a:p>
      </dgm:t>
    </dgm:pt>
    <dgm:pt modelId="{5204925D-4C63-401A-B1A7-E6A76B5D0422}" type="pres">
      <dgm:prSet presAssocID="{C169BACE-C148-45CF-B551-00DA9596771B}" presName="node" presStyleLbl="node1" presStyleIdx="1" presStyleCnt="4" custScaleY="180262" custRadScaleRad="131136" custRadScaleInc="-608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84E931A-5B5F-493B-9F59-32A15B8F3D94}" type="pres">
      <dgm:prSet presAssocID="{C169BACE-C148-45CF-B551-00DA9596771B}" presName="dummy" presStyleCnt="0"/>
      <dgm:spPr/>
    </dgm:pt>
    <dgm:pt modelId="{3CB45E17-9E92-4573-AC75-97D6D5929BE6}" type="pres">
      <dgm:prSet presAssocID="{8EE23F7C-0D0A-4FB3-BCBF-5A14505BEBA0}" presName="sibTrans" presStyleLbl="sibTrans2D1" presStyleIdx="1" presStyleCnt="4"/>
      <dgm:spPr/>
      <dgm:t>
        <a:bodyPr/>
        <a:lstStyle/>
        <a:p>
          <a:endParaRPr lang="fr-FR"/>
        </a:p>
      </dgm:t>
    </dgm:pt>
    <dgm:pt modelId="{C2A0F69E-3E42-4FAC-AE11-58CF2D655B8B}" type="pres">
      <dgm:prSet presAssocID="{7FCF50DD-332A-487A-B155-9CE1713B0D9B}" presName="node" presStyleLbl="node1" presStyleIdx="2" presStyleCnt="4" custScaleX="187003" custRadScaleRad="102151" custRadScaleInc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809FDA0-A81B-4E1A-86D8-FC10246F64F5}" type="pres">
      <dgm:prSet presAssocID="{7FCF50DD-332A-487A-B155-9CE1713B0D9B}" presName="dummy" presStyleCnt="0"/>
      <dgm:spPr/>
    </dgm:pt>
    <dgm:pt modelId="{E9A13545-2BC6-41F7-BFC8-38C86EA867F3}" type="pres">
      <dgm:prSet presAssocID="{F89F55C3-EA36-49FF-99A2-B42E7EA68261}" presName="sibTrans" presStyleLbl="sibTrans2D1" presStyleIdx="2" presStyleCnt="4"/>
      <dgm:spPr/>
      <dgm:t>
        <a:bodyPr/>
        <a:lstStyle/>
        <a:p>
          <a:endParaRPr lang="fr-FR"/>
        </a:p>
      </dgm:t>
    </dgm:pt>
    <dgm:pt modelId="{D6746FC6-006C-4AD6-9591-680A69FFC575}" type="pres">
      <dgm:prSet presAssocID="{A5D02A16-503F-4BEF-97BA-780196D66530}" presName="node" presStyleLbl="node1" presStyleIdx="3" presStyleCnt="4" custScaleY="173613" custRadScaleRad="116513" custRadScaleInc="898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C4577F3-8A91-4312-8080-2E6B6010CBD5}" type="pres">
      <dgm:prSet presAssocID="{A5D02A16-503F-4BEF-97BA-780196D66530}" presName="dummy" presStyleCnt="0"/>
      <dgm:spPr/>
    </dgm:pt>
    <dgm:pt modelId="{126BBA84-20A8-4187-A781-0F8B65FA39AB}" type="pres">
      <dgm:prSet presAssocID="{F5834C58-8960-429A-82DC-1AB50F234106}" presName="sibTrans" presStyleLbl="sibTrans2D1" presStyleIdx="3" presStyleCnt="4"/>
      <dgm:spPr/>
      <dgm:t>
        <a:bodyPr/>
        <a:lstStyle/>
        <a:p>
          <a:endParaRPr lang="fr-FR"/>
        </a:p>
      </dgm:t>
    </dgm:pt>
  </dgm:ptLst>
  <dgm:cxnLst>
    <dgm:cxn modelId="{9241968A-7B70-4259-9254-1D233B804CD1}" type="presOf" srcId="{F89F55C3-EA36-49FF-99A2-B42E7EA68261}" destId="{E9A13545-2BC6-41F7-BFC8-38C86EA867F3}" srcOrd="0" destOrd="0" presId="urn:microsoft.com/office/officeart/2005/8/layout/radial6"/>
    <dgm:cxn modelId="{EA9368A5-CDB7-46AC-A36D-F0D3D3D5BCD0}" type="presOf" srcId="{8EE23F7C-0D0A-4FB3-BCBF-5A14505BEBA0}" destId="{3CB45E17-9E92-4573-AC75-97D6D5929BE6}" srcOrd="0" destOrd="0" presId="urn:microsoft.com/office/officeart/2005/8/layout/radial6"/>
    <dgm:cxn modelId="{F116D786-FFD5-42C8-9E8D-17DACD226652}" type="presOf" srcId="{EE28C40B-5DFE-4E79-A18C-43F4BF898D8E}" destId="{793C2EE5-EAAA-4B03-814F-A95F49C615D5}" srcOrd="0" destOrd="0" presId="urn:microsoft.com/office/officeart/2005/8/layout/radial6"/>
    <dgm:cxn modelId="{2F650E11-C7CE-4EE7-BB60-7EB383900986}" type="presOf" srcId="{A5D02A16-503F-4BEF-97BA-780196D66530}" destId="{D6746FC6-006C-4AD6-9591-680A69FFC575}" srcOrd="0" destOrd="0" presId="urn:microsoft.com/office/officeart/2005/8/layout/radial6"/>
    <dgm:cxn modelId="{02A353EB-081A-498F-ABFC-208901EA6229}" type="presOf" srcId="{D7993DE7-BED4-4A3F-B1E4-800F9421049C}" destId="{4BAEF509-1B55-4DCB-8742-5F3C767F9696}" srcOrd="0" destOrd="0" presId="urn:microsoft.com/office/officeart/2005/8/layout/radial6"/>
    <dgm:cxn modelId="{5BEF6D8A-E12C-47B0-8691-59DEFB9501AA}" type="presOf" srcId="{C169BACE-C148-45CF-B551-00DA9596771B}" destId="{5204925D-4C63-401A-B1A7-E6A76B5D0422}" srcOrd="0" destOrd="0" presId="urn:microsoft.com/office/officeart/2005/8/layout/radial6"/>
    <dgm:cxn modelId="{13377997-505D-4DA8-93F5-D35A039BC167}" srcId="{8C5D3A72-7711-4247-9CF8-B2EC2F94F945}" destId="{7FCF50DD-332A-487A-B155-9CE1713B0D9B}" srcOrd="2" destOrd="0" parTransId="{093436A5-32D8-4C10-930A-D26A2B51FFA5}" sibTransId="{F89F55C3-EA36-49FF-99A2-B42E7EA68261}"/>
    <dgm:cxn modelId="{41C3F11C-C22B-48F9-AD1A-29378A493BD9}" type="presOf" srcId="{F5834C58-8960-429A-82DC-1AB50F234106}" destId="{126BBA84-20A8-4187-A781-0F8B65FA39AB}" srcOrd="0" destOrd="0" presId="urn:microsoft.com/office/officeart/2005/8/layout/radial6"/>
    <dgm:cxn modelId="{2A05B206-7806-4B6D-9E64-306BAD7E79AC}" type="presOf" srcId="{8C5D3A72-7711-4247-9CF8-B2EC2F94F945}" destId="{F6D0EE43-D3AF-41C6-9CA5-333945631A71}" srcOrd="0" destOrd="0" presId="urn:microsoft.com/office/officeart/2005/8/layout/radial6"/>
    <dgm:cxn modelId="{E67802E5-3A02-4951-8B46-EFE9A78D0101}" srcId="{8C5D3A72-7711-4247-9CF8-B2EC2F94F945}" destId="{A5D02A16-503F-4BEF-97BA-780196D66530}" srcOrd="3" destOrd="0" parTransId="{2FD0C152-AA9F-4CB8-B08E-F1D2A1A299C6}" sibTransId="{F5834C58-8960-429A-82DC-1AB50F234106}"/>
    <dgm:cxn modelId="{FC52B05A-FD81-4A5D-A80E-06015C296BB7}" type="presOf" srcId="{039FC966-D29A-438A-8CB0-2CD62AF69D89}" destId="{6F6B1D65-61BC-4BBB-BF11-F36C73AB3AE3}" srcOrd="0" destOrd="0" presId="urn:microsoft.com/office/officeart/2005/8/layout/radial6"/>
    <dgm:cxn modelId="{606BF556-4C10-44DF-BB48-AF1E29D0D849}" srcId="{039FC966-D29A-438A-8CB0-2CD62AF69D89}" destId="{8C5D3A72-7711-4247-9CF8-B2EC2F94F945}" srcOrd="0" destOrd="0" parTransId="{2233B63D-9D52-4C81-8BFA-E63EC5D7F376}" sibTransId="{8FA2051D-CBAC-497D-B430-1431C2EE0776}"/>
    <dgm:cxn modelId="{B89AF024-9DF1-4968-B883-B105BB0AC24D}" type="presOf" srcId="{7FCF50DD-332A-487A-B155-9CE1713B0D9B}" destId="{C2A0F69E-3E42-4FAC-AE11-58CF2D655B8B}" srcOrd="0" destOrd="0" presId="urn:microsoft.com/office/officeart/2005/8/layout/radial6"/>
    <dgm:cxn modelId="{C652CB68-3662-425B-A38D-C3DE9B467A87}" srcId="{8C5D3A72-7711-4247-9CF8-B2EC2F94F945}" destId="{C169BACE-C148-45CF-B551-00DA9596771B}" srcOrd="1" destOrd="0" parTransId="{329B9B34-EEF5-4659-8F54-7FC5A0F78ADC}" sibTransId="{8EE23F7C-0D0A-4FB3-BCBF-5A14505BEBA0}"/>
    <dgm:cxn modelId="{D0755874-B96F-4ABB-956B-6AE67A4828C6}" srcId="{8C5D3A72-7711-4247-9CF8-B2EC2F94F945}" destId="{D7993DE7-BED4-4A3F-B1E4-800F9421049C}" srcOrd="0" destOrd="0" parTransId="{A90BAA5F-6108-4899-824D-C1F17A02AFC0}" sibTransId="{EE28C40B-5DFE-4E79-A18C-43F4BF898D8E}"/>
    <dgm:cxn modelId="{BFE51984-48A6-4A3F-AED3-B6B588120B72}" type="presParOf" srcId="{6F6B1D65-61BC-4BBB-BF11-F36C73AB3AE3}" destId="{F6D0EE43-D3AF-41C6-9CA5-333945631A71}" srcOrd="0" destOrd="0" presId="urn:microsoft.com/office/officeart/2005/8/layout/radial6"/>
    <dgm:cxn modelId="{4302F420-DD48-4CCD-8851-86CF8C6E883E}" type="presParOf" srcId="{6F6B1D65-61BC-4BBB-BF11-F36C73AB3AE3}" destId="{4BAEF509-1B55-4DCB-8742-5F3C767F9696}" srcOrd="1" destOrd="0" presId="urn:microsoft.com/office/officeart/2005/8/layout/radial6"/>
    <dgm:cxn modelId="{2975C2C4-5A18-4657-80FD-A78242BE9CE7}" type="presParOf" srcId="{6F6B1D65-61BC-4BBB-BF11-F36C73AB3AE3}" destId="{69E7ADBD-8F7B-4EA0-8146-9CF6D49A060C}" srcOrd="2" destOrd="0" presId="urn:microsoft.com/office/officeart/2005/8/layout/radial6"/>
    <dgm:cxn modelId="{2DD2A887-123B-4557-8FFB-8B1A59FC24C1}" type="presParOf" srcId="{6F6B1D65-61BC-4BBB-BF11-F36C73AB3AE3}" destId="{793C2EE5-EAAA-4B03-814F-A95F49C615D5}" srcOrd="3" destOrd="0" presId="urn:microsoft.com/office/officeart/2005/8/layout/radial6"/>
    <dgm:cxn modelId="{11913ABB-94B1-4B78-9B8F-C93D97B6951B}" type="presParOf" srcId="{6F6B1D65-61BC-4BBB-BF11-F36C73AB3AE3}" destId="{5204925D-4C63-401A-B1A7-E6A76B5D0422}" srcOrd="4" destOrd="0" presId="urn:microsoft.com/office/officeart/2005/8/layout/radial6"/>
    <dgm:cxn modelId="{3C5A692B-D338-4316-B916-87739D34143B}" type="presParOf" srcId="{6F6B1D65-61BC-4BBB-BF11-F36C73AB3AE3}" destId="{784E931A-5B5F-493B-9F59-32A15B8F3D94}" srcOrd="5" destOrd="0" presId="urn:microsoft.com/office/officeart/2005/8/layout/radial6"/>
    <dgm:cxn modelId="{A70EA50F-44E7-4059-AE7D-1EB265077345}" type="presParOf" srcId="{6F6B1D65-61BC-4BBB-BF11-F36C73AB3AE3}" destId="{3CB45E17-9E92-4573-AC75-97D6D5929BE6}" srcOrd="6" destOrd="0" presId="urn:microsoft.com/office/officeart/2005/8/layout/radial6"/>
    <dgm:cxn modelId="{257B876F-2719-49F0-80F1-B9F0E7166F29}" type="presParOf" srcId="{6F6B1D65-61BC-4BBB-BF11-F36C73AB3AE3}" destId="{C2A0F69E-3E42-4FAC-AE11-58CF2D655B8B}" srcOrd="7" destOrd="0" presId="urn:microsoft.com/office/officeart/2005/8/layout/radial6"/>
    <dgm:cxn modelId="{6DADA2FA-6516-427D-B11D-35D7B7489404}" type="presParOf" srcId="{6F6B1D65-61BC-4BBB-BF11-F36C73AB3AE3}" destId="{0809FDA0-A81B-4E1A-86D8-FC10246F64F5}" srcOrd="8" destOrd="0" presId="urn:microsoft.com/office/officeart/2005/8/layout/radial6"/>
    <dgm:cxn modelId="{66206380-B816-4569-B5B8-C88918F11C84}" type="presParOf" srcId="{6F6B1D65-61BC-4BBB-BF11-F36C73AB3AE3}" destId="{E9A13545-2BC6-41F7-BFC8-38C86EA867F3}" srcOrd="9" destOrd="0" presId="urn:microsoft.com/office/officeart/2005/8/layout/radial6"/>
    <dgm:cxn modelId="{2D6D01E1-3FAA-4EB5-B470-2E5BA435E692}" type="presParOf" srcId="{6F6B1D65-61BC-4BBB-BF11-F36C73AB3AE3}" destId="{D6746FC6-006C-4AD6-9591-680A69FFC575}" srcOrd="10" destOrd="0" presId="urn:microsoft.com/office/officeart/2005/8/layout/radial6"/>
    <dgm:cxn modelId="{C24A66D4-6D89-4419-8B2B-0D841507D224}" type="presParOf" srcId="{6F6B1D65-61BC-4BBB-BF11-F36C73AB3AE3}" destId="{2C4577F3-8A91-4312-8080-2E6B6010CBD5}" srcOrd="11" destOrd="0" presId="urn:microsoft.com/office/officeart/2005/8/layout/radial6"/>
    <dgm:cxn modelId="{DB2C6447-9149-41D8-B015-5D7246856696}" type="presParOf" srcId="{6F6B1D65-61BC-4BBB-BF11-F36C73AB3AE3}" destId="{126BBA84-20A8-4187-A781-0F8B65FA39AB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99A661-A6AD-4499-ABC7-7338A401084F}" type="doc">
      <dgm:prSet loTypeId="urn:microsoft.com/office/officeart/2005/8/layout/hProcess6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304E9C80-41A1-4B24-8BE2-76D9E7AEAC0A}">
      <dgm:prSet phldrT="[Texto]"/>
      <dgm:spPr/>
      <dgm:t>
        <a:bodyPr/>
        <a:lstStyle/>
        <a:p>
          <a:r>
            <a:rPr lang="es-MX" dirty="0" smtClean="0"/>
            <a:t>Incremento de la cobertura</a:t>
          </a:r>
          <a:endParaRPr lang="fr-FR" dirty="0"/>
        </a:p>
      </dgm:t>
    </dgm:pt>
    <dgm:pt modelId="{B95E3E2D-9FCD-43DE-8457-6E7446265464}" type="parTrans" cxnId="{E9B7F1B9-57A6-42F9-8D84-9C930563BB2F}">
      <dgm:prSet/>
      <dgm:spPr/>
      <dgm:t>
        <a:bodyPr/>
        <a:lstStyle/>
        <a:p>
          <a:endParaRPr lang="fr-FR"/>
        </a:p>
      </dgm:t>
    </dgm:pt>
    <dgm:pt modelId="{8E451498-1DDF-482D-A90C-CB7246ED4DB9}" type="sibTrans" cxnId="{E9B7F1B9-57A6-42F9-8D84-9C930563BB2F}">
      <dgm:prSet/>
      <dgm:spPr/>
      <dgm:t>
        <a:bodyPr/>
        <a:lstStyle/>
        <a:p>
          <a:endParaRPr lang="fr-FR"/>
        </a:p>
      </dgm:t>
    </dgm:pt>
    <dgm:pt modelId="{EA30E4AF-5357-408B-A972-CC465C3C5300}">
      <dgm:prSet phldrT="[Texto]"/>
      <dgm:spPr/>
      <dgm:t>
        <a:bodyPr/>
        <a:lstStyle/>
        <a:p>
          <a:r>
            <a:rPr lang="es-MX" dirty="0" smtClean="0"/>
            <a:t>Densificación del mapa territorial</a:t>
          </a:r>
          <a:endParaRPr lang="fr-FR" dirty="0"/>
        </a:p>
      </dgm:t>
    </dgm:pt>
    <dgm:pt modelId="{2926B388-E7BA-4313-B1B0-51B470064387}" type="parTrans" cxnId="{E3857EEC-BD5F-43BC-9FC6-DDC8B51C527A}">
      <dgm:prSet/>
      <dgm:spPr/>
      <dgm:t>
        <a:bodyPr/>
        <a:lstStyle/>
        <a:p>
          <a:endParaRPr lang="fr-FR"/>
        </a:p>
      </dgm:t>
    </dgm:pt>
    <dgm:pt modelId="{1163A3B4-809B-4FAC-8B9B-20E26235D362}" type="sibTrans" cxnId="{E3857EEC-BD5F-43BC-9FC6-DDC8B51C527A}">
      <dgm:prSet/>
      <dgm:spPr/>
      <dgm:t>
        <a:bodyPr/>
        <a:lstStyle/>
        <a:p>
          <a:endParaRPr lang="fr-FR"/>
        </a:p>
      </dgm:t>
    </dgm:pt>
    <dgm:pt modelId="{C84A8727-C241-46F2-9672-3B40E797B1FA}">
      <dgm:prSet phldrT="[Texto]"/>
      <dgm:spPr/>
      <dgm:t>
        <a:bodyPr/>
        <a:lstStyle/>
        <a:p>
          <a:r>
            <a:rPr lang="es-MX" dirty="0" smtClean="0"/>
            <a:t>Reubicación espacial de establecimientos por entidad y municipios</a:t>
          </a:r>
          <a:endParaRPr lang="fr-FR" dirty="0"/>
        </a:p>
      </dgm:t>
    </dgm:pt>
    <dgm:pt modelId="{E673ADC5-51A7-4B1A-B6FD-97678245DE87}" type="parTrans" cxnId="{3C07EA93-07A2-4233-988E-3C21B87DAB6A}">
      <dgm:prSet/>
      <dgm:spPr/>
      <dgm:t>
        <a:bodyPr/>
        <a:lstStyle/>
        <a:p>
          <a:endParaRPr lang="fr-FR"/>
        </a:p>
      </dgm:t>
    </dgm:pt>
    <dgm:pt modelId="{F3116426-E9BE-443B-BB8C-75E74460767E}" type="sibTrans" cxnId="{3C07EA93-07A2-4233-988E-3C21B87DAB6A}">
      <dgm:prSet/>
      <dgm:spPr/>
      <dgm:t>
        <a:bodyPr/>
        <a:lstStyle/>
        <a:p>
          <a:endParaRPr lang="fr-FR"/>
        </a:p>
      </dgm:t>
    </dgm:pt>
    <dgm:pt modelId="{8502F807-B12A-4D98-8866-98FB82A3CEAF}">
      <dgm:prSet phldrT="[Texto]"/>
      <dgm:spPr/>
      <dgm:t>
        <a:bodyPr/>
        <a:lstStyle/>
        <a:p>
          <a:r>
            <a:rPr lang="es-MX" dirty="0" smtClean="0"/>
            <a:t>Inclusión de poblaciones vulnerables</a:t>
          </a:r>
          <a:endParaRPr lang="fr-FR" dirty="0"/>
        </a:p>
      </dgm:t>
    </dgm:pt>
    <dgm:pt modelId="{21E31039-5E5A-4102-8CF1-800FB3ACB17B}" type="parTrans" cxnId="{EED004E0-8D76-4FF3-85B2-7DC21B76B799}">
      <dgm:prSet/>
      <dgm:spPr/>
      <dgm:t>
        <a:bodyPr/>
        <a:lstStyle/>
        <a:p>
          <a:endParaRPr lang="fr-FR"/>
        </a:p>
      </dgm:t>
    </dgm:pt>
    <dgm:pt modelId="{E0DA730B-3FD8-418F-AA1B-FF886E68BDEC}" type="sibTrans" cxnId="{EED004E0-8D76-4FF3-85B2-7DC21B76B799}">
      <dgm:prSet/>
      <dgm:spPr/>
      <dgm:t>
        <a:bodyPr/>
        <a:lstStyle/>
        <a:p>
          <a:endParaRPr lang="fr-FR"/>
        </a:p>
      </dgm:t>
    </dgm:pt>
    <dgm:pt modelId="{26BBA24B-0648-4F5B-9A31-87FDEA90B2BE}">
      <dgm:prSet phldrT="[Texto]"/>
      <dgm:spPr/>
      <dgm:t>
        <a:bodyPr/>
        <a:lstStyle/>
        <a:p>
          <a:r>
            <a:rPr lang="es-MX" dirty="0" smtClean="0"/>
            <a:t>Atención </a:t>
          </a:r>
          <a:r>
            <a:rPr lang="es-MX" dirty="0" smtClean="0"/>
            <a:t>especifica </a:t>
          </a:r>
          <a:r>
            <a:rPr lang="es-MX" dirty="0" smtClean="0"/>
            <a:t>por género, etnia y  discapacidad</a:t>
          </a:r>
          <a:endParaRPr lang="fr-FR" dirty="0"/>
        </a:p>
      </dgm:t>
    </dgm:pt>
    <dgm:pt modelId="{1E9472BA-0621-4BCA-BA18-89DF395C0507}" type="parTrans" cxnId="{4F3FC3AD-40BA-4BA3-9F30-73425BB01FE8}">
      <dgm:prSet/>
      <dgm:spPr/>
      <dgm:t>
        <a:bodyPr/>
        <a:lstStyle/>
        <a:p>
          <a:endParaRPr lang="fr-FR"/>
        </a:p>
      </dgm:t>
    </dgm:pt>
    <dgm:pt modelId="{B46F0AB0-BA8A-4828-A63A-E564357FB2BB}" type="sibTrans" cxnId="{4F3FC3AD-40BA-4BA3-9F30-73425BB01FE8}">
      <dgm:prSet/>
      <dgm:spPr/>
      <dgm:t>
        <a:bodyPr/>
        <a:lstStyle/>
        <a:p>
          <a:endParaRPr lang="fr-FR"/>
        </a:p>
      </dgm:t>
    </dgm:pt>
    <dgm:pt modelId="{A719ED49-30A0-4BF9-98C0-6B81AB334879}">
      <dgm:prSet phldrT="[Texto]"/>
      <dgm:spPr/>
      <dgm:t>
        <a:bodyPr/>
        <a:lstStyle/>
        <a:p>
          <a:r>
            <a:rPr lang="es-MX" dirty="0" smtClean="0"/>
            <a:t> Programas e instituciones </a:t>
          </a:r>
          <a:r>
            <a:rPr lang="es-MX" dirty="0" smtClean="0"/>
            <a:t>focalizados </a:t>
          </a:r>
          <a:r>
            <a:rPr lang="es-MX" dirty="0" smtClean="0"/>
            <a:t>a colectivos predeterminados</a:t>
          </a:r>
          <a:endParaRPr lang="fr-FR" dirty="0"/>
        </a:p>
      </dgm:t>
    </dgm:pt>
    <dgm:pt modelId="{93DC4E61-A627-4FE1-81D9-DF0706324296}" type="parTrans" cxnId="{32D5D0E1-E24A-4873-ACA0-8DB3AF057572}">
      <dgm:prSet/>
      <dgm:spPr/>
      <dgm:t>
        <a:bodyPr/>
        <a:lstStyle/>
        <a:p>
          <a:endParaRPr lang="fr-FR"/>
        </a:p>
      </dgm:t>
    </dgm:pt>
    <dgm:pt modelId="{D2CC7647-34D1-4D12-809C-F8C004B3CD78}" type="sibTrans" cxnId="{32D5D0E1-E24A-4873-ACA0-8DB3AF057572}">
      <dgm:prSet/>
      <dgm:spPr/>
      <dgm:t>
        <a:bodyPr/>
        <a:lstStyle/>
        <a:p>
          <a:endParaRPr lang="fr-FR"/>
        </a:p>
      </dgm:t>
    </dgm:pt>
    <dgm:pt modelId="{2F607D03-DE99-437B-BEF4-91009B73214B}">
      <dgm:prSet phldrT="[Texto]"/>
      <dgm:spPr/>
      <dgm:t>
        <a:bodyPr/>
        <a:lstStyle/>
        <a:p>
          <a:r>
            <a:rPr lang="es-MX" dirty="0" smtClean="0"/>
            <a:t>Boom de la educación a distancia</a:t>
          </a:r>
          <a:endParaRPr lang="fr-FR" dirty="0"/>
        </a:p>
      </dgm:t>
    </dgm:pt>
    <dgm:pt modelId="{C6E75497-9F3C-4755-9A6C-EB7B9E0935BA}" type="parTrans" cxnId="{032B6203-F58E-4280-A58F-E4A961BD4F31}">
      <dgm:prSet/>
      <dgm:spPr/>
      <dgm:t>
        <a:bodyPr/>
        <a:lstStyle/>
        <a:p>
          <a:endParaRPr lang="fr-FR"/>
        </a:p>
      </dgm:t>
    </dgm:pt>
    <dgm:pt modelId="{23E29E85-649D-4366-912B-A925310D7223}" type="sibTrans" cxnId="{032B6203-F58E-4280-A58F-E4A961BD4F31}">
      <dgm:prSet/>
      <dgm:spPr/>
      <dgm:t>
        <a:bodyPr/>
        <a:lstStyle/>
        <a:p>
          <a:endParaRPr lang="fr-FR"/>
        </a:p>
      </dgm:t>
    </dgm:pt>
    <dgm:pt modelId="{C9924308-4BB0-476E-9722-4ABCC9375BD1}">
      <dgm:prSet phldrT="[Texto]"/>
      <dgm:spPr/>
      <dgm:t>
        <a:bodyPr/>
        <a:lstStyle/>
        <a:p>
          <a:r>
            <a:rPr lang="es-MX" dirty="0" smtClean="0"/>
            <a:t>Nuevos estudiantes sin especificación de perfiles  de carencia </a:t>
          </a:r>
          <a:endParaRPr lang="fr-FR" dirty="0"/>
        </a:p>
      </dgm:t>
    </dgm:pt>
    <dgm:pt modelId="{80708955-A4E5-4173-A165-CED94A12E194}" type="parTrans" cxnId="{A66EC934-E2F1-467E-A836-5A1A5B762664}">
      <dgm:prSet/>
      <dgm:spPr/>
      <dgm:t>
        <a:bodyPr/>
        <a:lstStyle/>
        <a:p>
          <a:endParaRPr lang="fr-FR"/>
        </a:p>
      </dgm:t>
    </dgm:pt>
    <dgm:pt modelId="{5581F9F5-9B6E-4E1D-B10A-28FD024014AB}" type="sibTrans" cxnId="{A66EC934-E2F1-467E-A836-5A1A5B762664}">
      <dgm:prSet/>
      <dgm:spPr/>
      <dgm:t>
        <a:bodyPr/>
        <a:lstStyle/>
        <a:p>
          <a:endParaRPr lang="fr-FR"/>
        </a:p>
      </dgm:t>
    </dgm:pt>
    <dgm:pt modelId="{B27E4209-0220-4E7A-ADE4-7E7D188CA6B6}">
      <dgm:prSet phldrT="[Texto]"/>
      <dgm:spPr/>
      <dgm:t>
        <a:bodyPr/>
        <a:lstStyle/>
        <a:p>
          <a:r>
            <a:rPr lang="es-MX" dirty="0" smtClean="0"/>
            <a:t>Educar a quiénes lo demandan</a:t>
          </a:r>
          <a:endParaRPr lang="fr-FR" dirty="0"/>
        </a:p>
      </dgm:t>
    </dgm:pt>
    <dgm:pt modelId="{B9114070-361C-47A2-A46C-38FAB8B672B8}" type="parTrans" cxnId="{B6ABAB20-A0A3-4B5A-BA3A-4B687A888A0B}">
      <dgm:prSet/>
      <dgm:spPr/>
      <dgm:t>
        <a:bodyPr/>
        <a:lstStyle/>
        <a:p>
          <a:endParaRPr lang="fr-FR"/>
        </a:p>
      </dgm:t>
    </dgm:pt>
    <dgm:pt modelId="{B6F6D6BA-3B49-44FF-8EF9-12849E1BF484}" type="sibTrans" cxnId="{B6ABAB20-A0A3-4B5A-BA3A-4B687A888A0B}">
      <dgm:prSet/>
      <dgm:spPr/>
      <dgm:t>
        <a:bodyPr/>
        <a:lstStyle/>
        <a:p>
          <a:endParaRPr lang="fr-FR"/>
        </a:p>
      </dgm:t>
    </dgm:pt>
    <dgm:pt modelId="{F2EC47C4-F7A6-43B2-92E7-39207FA49410}" type="pres">
      <dgm:prSet presAssocID="{1699A661-A6AD-4499-ABC7-7338A401084F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B329081-5BB6-4BCF-8A78-3B1F4C3F1F48}" type="pres">
      <dgm:prSet presAssocID="{304E9C80-41A1-4B24-8BE2-76D9E7AEAC0A}" presName="compNode" presStyleCnt="0"/>
      <dgm:spPr/>
    </dgm:pt>
    <dgm:pt modelId="{4DA44F53-4113-46A7-9D1E-85C1AEDC4A6C}" type="pres">
      <dgm:prSet presAssocID="{304E9C80-41A1-4B24-8BE2-76D9E7AEAC0A}" presName="noGeometry" presStyleCnt="0"/>
      <dgm:spPr/>
    </dgm:pt>
    <dgm:pt modelId="{00BCD871-9D25-4D0F-B1EE-2B1BC13A95D5}" type="pres">
      <dgm:prSet presAssocID="{304E9C80-41A1-4B24-8BE2-76D9E7AEAC0A}" presName="childTextVisible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DE12009-98B4-4EBD-B136-324D11E269C6}" type="pres">
      <dgm:prSet presAssocID="{304E9C80-41A1-4B24-8BE2-76D9E7AEAC0A}" presName="childTextHidden" presStyleLbl="bgAccFollowNode1" presStyleIdx="0" presStyleCnt="3"/>
      <dgm:spPr/>
      <dgm:t>
        <a:bodyPr/>
        <a:lstStyle/>
        <a:p>
          <a:endParaRPr lang="fr-FR"/>
        </a:p>
      </dgm:t>
    </dgm:pt>
    <dgm:pt modelId="{53405330-3553-49BB-8B36-F6179DBF08D7}" type="pres">
      <dgm:prSet presAssocID="{304E9C80-41A1-4B24-8BE2-76D9E7AEAC0A}" presName="parentText" presStyleLbl="node1" presStyleIdx="0" presStyleCnt="3" custLinFactNeighborX="-379" custLinFactNeighborY="778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1A63839-4B73-41F8-9BBF-104CB4F0356A}" type="pres">
      <dgm:prSet presAssocID="{304E9C80-41A1-4B24-8BE2-76D9E7AEAC0A}" presName="aSpace" presStyleCnt="0"/>
      <dgm:spPr/>
    </dgm:pt>
    <dgm:pt modelId="{358AEC42-B04C-416B-923B-59B6842D9E89}" type="pres">
      <dgm:prSet presAssocID="{8502F807-B12A-4D98-8866-98FB82A3CEAF}" presName="compNode" presStyleCnt="0"/>
      <dgm:spPr/>
    </dgm:pt>
    <dgm:pt modelId="{0E8E58BD-9EC3-4716-8DF0-048C9A94C95B}" type="pres">
      <dgm:prSet presAssocID="{8502F807-B12A-4D98-8866-98FB82A3CEAF}" presName="noGeometry" presStyleCnt="0"/>
      <dgm:spPr/>
    </dgm:pt>
    <dgm:pt modelId="{BECBA238-9C65-4692-A8C0-87030C7559BF}" type="pres">
      <dgm:prSet presAssocID="{8502F807-B12A-4D98-8866-98FB82A3CEAF}" presName="childTextVisible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79780D8-BDC9-490F-B51C-5DC3161A4FAD}" type="pres">
      <dgm:prSet presAssocID="{8502F807-B12A-4D98-8866-98FB82A3CEAF}" presName="childTextHidden" presStyleLbl="bgAccFollowNode1" presStyleIdx="1" presStyleCnt="3"/>
      <dgm:spPr/>
      <dgm:t>
        <a:bodyPr/>
        <a:lstStyle/>
        <a:p>
          <a:endParaRPr lang="fr-FR"/>
        </a:p>
      </dgm:t>
    </dgm:pt>
    <dgm:pt modelId="{3F9DA2C7-CE59-400E-A2B8-23F8B0EC2548}" type="pres">
      <dgm:prSet presAssocID="{8502F807-B12A-4D98-8866-98FB82A3CEAF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84B0B5-BFA7-4FC1-BC94-55F2AF4A1CAB}" type="pres">
      <dgm:prSet presAssocID="{8502F807-B12A-4D98-8866-98FB82A3CEAF}" presName="aSpace" presStyleCnt="0"/>
      <dgm:spPr/>
    </dgm:pt>
    <dgm:pt modelId="{47BEBBE7-9A1A-48BF-9F64-E3B780A7D8B4}" type="pres">
      <dgm:prSet presAssocID="{2F607D03-DE99-437B-BEF4-91009B73214B}" presName="compNode" presStyleCnt="0"/>
      <dgm:spPr/>
    </dgm:pt>
    <dgm:pt modelId="{39E0E7B0-086E-48E5-B422-7B5EA1A4D50E}" type="pres">
      <dgm:prSet presAssocID="{2F607D03-DE99-437B-BEF4-91009B73214B}" presName="noGeometry" presStyleCnt="0"/>
      <dgm:spPr/>
    </dgm:pt>
    <dgm:pt modelId="{E7CAECCC-8836-4D9B-AA70-A13B50A19C71}" type="pres">
      <dgm:prSet presAssocID="{2F607D03-DE99-437B-BEF4-91009B73214B}" presName="childTextVisible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7204897-15AA-4C09-8DF2-DA69D4E62380}" type="pres">
      <dgm:prSet presAssocID="{2F607D03-DE99-437B-BEF4-91009B73214B}" presName="childTextHidden" presStyleLbl="bgAccFollowNode1" presStyleIdx="2" presStyleCnt="3"/>
      <dgm:spPr/>
      <dgm:t>
        <a:bodyPr/>
        <a:lstStyle/>
        <a:p>
          <a:endParaRPr lang="fr-FR"/>
        </a:p>
      </dgm:t>
    </dgm:pt>
    <dgm:pt modelId="{CA483152-C6D6-4742-90E5-44F7926E010D}" type="pres">
      <dgm:prSet presAssocID="{2F607D03-DE99-437B-BEF4-91009B73214B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82FD2E1-99D5-4DE7-ADC8-CE52DCBA3CFD}" type="presOf" srcId="{B27E4209-0220-4E7A-ADE4-7E7D188CA6B6}" destId="{E7CAECCC-8836-4D9B-AA70-A13B50A19C71}" srcOrd="0" destOrd="1" presId="urn:microsoft.com/office/officeart/2005/8/layout/hProcess6"/>
    <dgm:cxn modelId="{387BE70C-5CE0-448F-A087-1D6C06F0599D}" type="presOf" srcId="{8502F807-B12A-4D98-8866-98FB82A3CEAF}" destId="{3F9DA2C7-CE59-400E-A2B8-23F8B0EC2548}" srcOrd="0" destOrd="0" presId="urn:microsoft.com/office/officeart/2005/8/layout/hProcess6"/>
    <dgm:cxn modelId="{3C07EA93-07A2-4233-988E-3C21B87DAB6A}" srcId="{304E9C80-41A1-4B24-8BE2-76D9E7AEAC0A}" destId="{C84A8727-C241-46F2-9672-3B40E797B1FA}" srcOrd="1" destOrd="0" parTransId="{E673ADC5-51A7-4B1A-B6FD-97678245DE87}" sibTransId="{F3116426-E9BE-443B-BB8C-75E74460767E}"/>
    <dgm:cxn modelId="{BAA5DB2C-66E6-454B-AEDD-01671617CA72}" type="presOf" srcId="{C84A8727-C241-46F2-9672-3B40E797B1FA}" destId="{00BCD871-9D25-4D0F-B1EE-2B1BC13A95D5}" srcOrd="0" destOrd="1" presId="urn:microsoft.com/office/officeart/2005/8/layout/hProcess6"/>
    <dgm:cxn modelId="{13FF9270-A918-465D-B01A-CE92DCE9B3DA}" type="presOf" srcId="{1699A661-A6AD-4499-ABC7-7338A401084F}" destId="{F2EC47C4-F7A6-43B2-92E7-39207FA49410}" srcOrd="0" destOrd="0" presId="urn:microsoft.com/office/officeart/2005/8/layout/hProcess6"/>
    <dgm:cxn modelId="{69827131-25EA-4AAB-8E07-58EB6DD562D0}" type="presOf" srcId="{EA30E4AF-5357-408B-A972-CC465C3C5300}" destId="{0DE12009-98B4-4EBD-B136-324D11E269C6}" srcOrd="1" destOrd="0" presId="urn:microsoft.com/office/officeart/2005/8/layout/hProcess6"/>
    <dgm:cxn modelId="{0D087F6E-421A-4ADB-8C60-739B7ED73665}" type="presOf" srcId="{A719ED49-30A0-4BF9-98C0-6B81AB334879}" destId="{BECBA238-9C65-4692-A8C0-87030C7559BF}" srcOrd="0" destOrd="1" presId="urn:microsoft.com/office/officeart/2005/8/layout/hProcess6"/>
    <dgm:cxn modelId="{843DB449-0A48-4817-8C58-126870322D7B}" type="presOf" srcId="{B27E4209-0220-4E7A-ADE4-7E7D188CA6B6}" destId="{F7204897-15AA-4C09-8DF2-DA69D4E62380}" srcOrd="1" destOrd="1" presId="urn:microsoft.com/office/officeart/2005/8/layout/hProcess6"/>
    <dgm:cxn modelId="{AA538B46-F0B7-4BA1-A79A-7832A7A83184}" type="presOf" srcId="{C9924308-4BB0-476E-9722-4ABCC9375BD1}" destId="{F7204897-15AA-4C09-8DF2-DA69D4E62380}" srcOrd="1" destOrd="0" presId="urn:microsoft.com/office/officeart/2005/8/layout/hProcess6"/>
    <dgm:cxn modelId="{4C5A35FD-57EE-45AC-9233-14A6D1365ACF}" type="presOf" srcId="{26BBA24B-0648-4F5B-9A31-87FDEA90B2BE}" destId="{579780D8-BDC9-490F-B51C-5DC3161A4FAD}" srcOrd="1" destOrd="0" presId="urn:microsoft.com/office/officeart/2005/8/layout/hProcess6"/>
    <dgm:cxn modelId="{AFADECA9-163F-4352-B8EA-FC6D27FC151B}" type="presOf" srcId="{C84A8727-C241-46F2-9672-3B40E797B1FA}" destId="{0DE12009-98B4-4EBD-B136-324D11E269C6}" srcOrd="1" destOrd="1" presId="urn:microsoft.com/office/officeart/2005/8/layout/hProcess6"/>
    <dgm:cxn modelId="{E9B7F1B9-57A6-42F9-8D84-9C930563BB2F}" srcId="{1699A661-A6AD-4499-ABC7-7338A401084F}" destId="{304E9C80-41A1-4B24-8BE2-76D9E7AEAC0A}" srcOrd="0" destOrd="0" parTransId="{B95E3E2D-9FCD-43DE-8457-6E7446265464}" sibTransId="{8E451498-1DDF-482D-A90C-CB7246ED4DB9}"/>
    <dgm:cxn modelId="{032B6203-F58E-4280-A58F-E4A961BD4F31}" srcId="{1699A661-A6AD-4499-ABC7-7338A401084F}" destId="{2F607D03-DE99-437B-BEF4-91009B73214B}" srcOrd="2" destOrd="0" parTransId="{C6E75497-9F3C-4755-9A6C-EB7B9E0935BA}" sibTransId="{23E29E85-649D-4366-912B-A925310D7223}"/>
    <dgm:cxn modelId="{BDADE8AF-97FD-4B8A-A408-78D3737A23CC}" type="presOf" srcId="{C9924308-4BB0-476E-9722-4ABCC9375BD1}" destId="{E7CAECCC-8836-4D9B-AA70-A13B50A19C71}" srcOrd="0" destOrd="0" presId="urn:microsoft.com/office/officeart/2005/8/layout/hProcess6"/>
    <dgm:cxn modelId="{5167E140-C1C1-41AF-87BE-4C9F56BAB4F9}" type="presOf" srcId="{2F607D03-DE99-437B-BEF4-91009B73214B}" destId="{CA483152-C6D6-4742-90E5-44F7926E010D}" srcOrd="0" destOrd="0" presId="urn:microsoft.com/office/officeart/2005/8/layout/hProcess6"/>
    <dgm:cxn modelId="{E3857EEC-BD5F-43BC-9FC6-DDC8B51C527A}" srcId="{304E9C80-41A1-4B24-8BE2-76D9E7AEAC0A}" destId="{EA30E4AF-5357-408B-A972-CC465C3C5300}" srcOrd="0" destOrd="0" parTransId="{2926B388-E7BA-4313-B1B0-51B470064387}" sibTransId="{1163A3B4-809B-4FAC-8B9B-20E26235D362}"/>
    <dgm:cxn modelId="{A66EC934-E2F1-467E-A836-5A1A5B762664}" srcId="{2F607D03-DE99-437B-BEF4-91009B73214B}" destId="{C9924308-4BB0-476E-9722-4ABCC9375BD1}" srcOrd="0" destOrd="0" parTransId="{80708955-A4E5-4173-A165-CED94A12E194}" sibTransId="{5581F9F5-9B6E-4E1D-B10A-28FD024014AB}"/>
    <dgm:cxn modelId="{4F3FC3AD-40BA-4BA3-9F30-73425BB01FE8}" srcId="{8502F807-B12A-4D98-8866-98FB82A3CEAF}" destId="{26BBA24B-0648-4F5B-9A31-87FDEA90B2BE}" srcOrd="0" destOrd="0" parTransId="{1E9472BA-0621-4BCA-BA18-89DF395C0507}" sibTransId="{B46F0AB0-BA8A-4828-A63A-E564357FB2BB}"/>
    <dgm:cxn modelId="{6E02A040-6EC3-4612-B4F4-C622F647DDCE}" type="presOf" srcId="{26BBA24B-0648-4F5B-9A31-87FDEA90B2BE}" destId="{BECBA238-9C65-4692-A8C0-87030C7559BF}" srcOrd="0" destOrd="0" presId="urn:microsoft.com/office/officeart/2005/8/layout/hProcess6"/>
    <dgm:cxn modelId="{535FD809-66A3-426C-8D82-99C05B66763B}" type="presOf" srcId="{A719ED49-30A0-4BF9-98C0-6B81AB334879}" destId="{579780D8-BDC9-490F-B51C-5DC3161A4FAD}" srcOrd="1" destOrd="1" presId="urn:microsoft.com/office/officeart/2005/8/layout/hProcess6"/>
    <dgm:cxn modelId="{EED004E0-8D76-4FF3-85B2-7DC21B76B799}" srcId="{1699A661-A6AD-4499-ABC7-7338A401084F}" destId="{8502F807-B12A-4D98-8866-98FB82A3CEAF}" srcOrd="1" destOrd="0" parTransId="{21E31039-5E5A-4102-8CF1-800FB3ACB17B}" sibTransId="{E0DA730B-3FD8-418F-AA1B-FF886E68BDEC}"/>
    <dgm:cxn modelId="{1A50DF9A-57B4-4F20-A373-FFE4E2FB1DC9}" type="presOf" srcId="{304E9C80-41A1-4B24-8BE2-76D9E7AEAC0A}" destId="{53405330-3553-49BB-8B36-F6179DBF08D7}" srcOrd="0" destOrd="0" presId="urn:microsoft.com/office/officeart/2005/8/layout/hProcess6"/>
    <dgm:cxn modelId="{B6ABAB20-A0A3-4B5A-BA3A-4B687A888A0B}" srcId="{2F607D03-DE99-437B-BEF4-91009B73214B}" destId="{B27E4209-0220-4E7A-ADE4-7E7D188CA6B6}" srcOrd="1" destOrd="0" parTransId="{B9114070-361C-47A2-A46C-38FAB8B672B8}" sibTransId="{B6F6D6BA-3B49-44FF-8EF9-12849E1BF484}"/>
    <dgm:cxn modelId="{32D5D0E1-E24A-4873-ACA0-8DB3AF057572}" srcId="{8502F807-B12A-4D98-8866-98FB82A3CEAF}" destId="{A719ED49-30A0-4BF9-98C0-6B81AB334879}" srcOrd="1" destOrd="0" parTransId="{93DC4E61-A627-4FE1-81D9-DF0706324296}" sibTransId="{D2CC7647-34D1-4D12-809C-F8C004B3CD78}"/>
    <dgm:cxn modelId="{74CC8285-1E7E-48F6-A0E3-ABE030EE41A2}" type="presOf" srcId="{EA30E4AF-5357-408B-A972-CC465C3C5300}" destId="{00BCD871-9D25-4D0F-B1EE-2B1BC13A95D5}" srcOrd="0" destOrd="0" presId="urn:microsoft.com/office/officeart/2005/8/layout/hProcess6"/>
    <dgm:cxn modelId="{9C74072F-499D-4F67-8988-0316281D6974}" type="presParOf" srcId="{F2EC47C4-F7A6-43B2-92E7-39207FA49410}" destId="{BB329081-5BB6-4BCF-8A78-3B1F4C3F1F48}" srcOrd="0" destOrd="0" presId="urn:microsoft.com/office/officeart/2005/8/layout/hProcess6"/>
    <dgm:cxn modelId="{716CCD29-3956-45A9-A0AF-B26D94D92C86}" type="presParOf" srcId="{BB329081-5BB6-4BCF-8A78-3B1F4C3F1F48}" destId="{4DA44F53-4113-46A7-9D1E-85C1AEDC4A6C}" srcOrd="0" destOrd="0" presId="urn:microsoft.com/office/officeart/2005/8/layout/hProcess6"/>
    <dgm:cxn modelId="{5D3078A6-3620-4291-9545-EDA51C8F4FD0}" type="presParOf" srcId="{BB329081-5BB6-4BCF-8A78-3B1F4C3F1F48}" destId="{00BCD871-9D25-4D0F-B1EE-2B1BC13A95D5}" srcOrd="1" destOrd="0" presId="urn:microsoft.com/office/officeart/2005/8/layout/hProcess6"/>
    <dgm:cxn modelId="{C7EE4B01-1DA5-442D-AAE2-B6A283C2C3CA}" type="presParOf" srcId="{BB329081-5BB6-4BCF-8A78-3B1F4C3F1F48}" destId="{0DE12009-98B4-4EBD-B136-324D11E269C6}" srcOrd="2" destOrd="0" presId="urn:microsoft.com/office/officeart/2005/8/layout/hProcess6"/>
    <dgm:cxn modelId="{11D528AE-1EF3-453D-B371-3E3E058F3D19}" type="presParOf" srcId="{BB329081-5BB6-4BCF-8A78-3B1F4C3F1F48}" destId="{53405330-3553-49BB-8B36-F6179DBF08D7}" srcOrd="3" destOrd="0" presId="urn:microsoft.com/office/officeart/2005/8/layout/hProcess6"/>
    <dgm:cxn modelId="{FDAAD1DB-7F68-491B-851B-6E120AB1A148}" type="presParOf" srcId="{F2EC47C4-F7A6-43B2-92E7-39207FA49410}" destId="{81A63839-4B73-41F8-9BBF-104CB4F0356A}" srcOrd="1" destOrd="0" presId="urn:microsoft.com/office/officeart/2005/8/layout/hProcess6"/>
    <dgm:cxn modelId="{67C08C25-765F-4D80-8BE0-6BF211F14876}" type="presParOf" srcId="{F2EC47C4-F7A6-43B2-92E7-39207FA49410}" destId="{358AEC42-B04C-416B-923B-59B6842D9E89}" srcOrd="2" destOrd="0" presId="urn:microsoft.com/office/officeart/2005/8/layout/hProcess6"/>
    <dgm:cxn modelId="{E86789F3-362A-4FD9-B2AF-017BAAB529A0}" type="presParOf" srcId="{358AEC42-B04C-416B-923B-59B6842D9E89}" destId="{0E8E58BD-9EC3-4716-8DF0-048C9A94C95B}" srcOrd="0" destOrd="0" presId="urn:microsoft.com/office/officeart/2005/8/layout/hProcess6"/>
    <dgm:cxn modelId="{F7E8C753-FAEA-4180-AA50-BB300F197B08}" type="presParOf" srcId="{358AEC42-B04C-416B-923B-59B6842D9E89}" destId="{BECBA238-9C65-4692-A8C0-87030C7559BF}" srcOrd="1" destOrd="0" presId="urn:microsoft.com/office/officeart/2005/8/layout/hProcess6"/>
    <dgm:cxn modelId="{E577487E-E859-4E20-9CC9-DAC382CCAF5D}" type="presParOf" srcId="{358AEC42-B04C-416B-923B-59B6842D9E89}" destId="{579780D8-BDC9-490F-B51C-5DC3161A4FAD}" srcOrd="2" destOrd="0" presId="urn:microsoft.com/office/officeart/2005/8/layout/hProcess6"/>
    <dgm:cxn modelId="{46F4B073-5814-44B9-9576-B10B19ED9504}" type="presParOf" srcId="{358AEC42-B04C-416B-923B-59B6842D9E89}" destId="{3F9DA2C7-CE59-400E-A2B8-23F8B0EC2548}" srcOrd="3" destOrd="0" presId="urn:microsoft.com/office/officeart/2005/8/layout/hProcess6"/>
    <dgm:cxn modelId="{5A9525AE-417E-4FA1-A647-E72A330A7725}" type="presParOf" srcId="{F2EC47C4-F7A6-43B2-92E7-39207FA49410}" destId="{2084B0B5-BFA7-4FC1-BC94-55F2AF4A1CAB}" srcOrd="3" destOrd="0" presId="urn:microsoft.com/office/officeart/2005/8/layout/hProcess6"/>
    <dgm:cxn modelId="{C351334C-5434-4950-B341-DD390AD593D5}" type="presParOf" srcId="{F2EC47C4-F7A6-43B2-92E7-39207FA49410}" destId="{47BEBBE7-9A1A-48BF-9F64-E3B780A7D8B4}" srcOrd="4" destOrd="0" presId="urn:microsoft.com/office/officeart/2005/8/layout/hProcess6"/>
    <dgm:cxn modelId="{C8A5F754-4BB5-467C-9838-8C3094F88282}" type="presParOf" srcId="{47BEBBE7-9A1A-48BF-9F64-E3B780A7D8B4}" destId="{39E0E7B0-086E-48E5-B422-7B5EA1A4D50E}" srcOrd="0" destOrd="0" presId="urn:microsoft.com/office/officeart/2005/8/layout/hProcess6"/>
    <dgm:cxn modelId="{874143BA-52BD-4EEC-86E9-E8F9EF74A051}" type="presParOf" srcId="{47BEBBE7-9A1A-48BF-9F64-E3B780A7D8B4}" destId="{E7CAECCC-8836-4D9B-AA70-A13B50A19C71}" srcOrd="1" destOrd="0" presId="urn:microsoft.com/office/officeart/2005/8/layout/hProcess6"/>
    <dgm:cxn modelId="{C8DC8925-7A67-4F18-80BA-2C3B1C778DA5}" type="presParOf" srcId="{47BEBBE7-9A1A-48BF-9F64-E3B780A7D8B4}" destId="{F7204897-15AA-4C09-8DF2-DA69D4E62380}" srcOrd="2" destOrd="0" presId="urn:microsoft.com/office/officeart/2005/8/layout/hProcess6"/>
    <dgm:cxn modelId="{A6DBBE96-7336-4BD9-85E0-5746C8C220EC}" type="presParOf" srcId="{47BEBBE7-9A1A-48BF-9F64-E3B780A7D8B4}" destId="{CA483152-C6D6-4742-90E5-44F7926E010D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AE3350-9032-44D7-B272-F1E13372C5A4}" type="doc">
      <dgm:prSet loTypeId="urn:microsoft.com/office/officeart/2005/8/layout/pyramid3" loCatId="pyramid" qsTypeId="urn:microsoft.com/office/officeart/2005/8/quickstyle/simple1" qsCatId="simple" csTypeId="urn:microsoft.com/office/officeart/2005/8/colors/colorful4" csCatId="colorful" phldr="1"/>
      <dgm:spPr/>
    </dgm:pt>
    <dgm:pt modelId="{D9ABC44D-FCAE-40FA-9D58-1612BD3886E7}">
      <dgm:prSet phldrT="[Texto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s-MX" dirty="0" smtClean="0"/>
            <a:t>Indígenas: 50143</a:t>
          </a:r>
          <a:endParaRPr lang="fr-FR" dirty="0"/>
        </a:p>
      </dgm:t>
    </dgm:pt>
    <dgm:pt modelId="{0B8EC27B-EAC9-41E8-A303-46528CF7578E}" type="parTrans" cxnId="{F27BEA22-089F-42B2-9562-1FCD5F76E2D8}">
      <dgm:prSet/>
      <dgm:spPr/>
      <dgm:t>
        <a:bodyPr/>
        <a:lstStyle/>
        <a:p>
          <a:endParaRPr lang="fr-FR"/>
        </a:p>
      </dgm:t>
    </dgm:pt>
    <dgm:pt modelId="{A7DAB1F8-7EFB-40EB-ADE7-3C5379F8F9FD}" type="sibTrans" cxnId="{F27BEA22-089F-42B2-9562-1FCD5F76E2D8}">
      <dgm:prSet/>
      <dgm:spPr/>
      <dgm:t>
        <a:bodyPr/>
        <a:lstStyle/>
        <a:p>
          <a:endParaRPr lang="fr-FR"/>
        </a:p>
      </dgm:t>
    </dgm:pt>
    <dgm:pt modelId="{802D15A4-28BD-4FCB-B5BE-7824C175F8DE}">
      <dgm:prSet phldrT="[Texto]"/>
      <dgm:spPr/>
      <dgm:t>
        <a:bodyPr/>
        <a:lstStyle/>
        <a:p>
          <a:r>
            <a:rPr lang="es-MX" dirty="0" smtClean="0"/>
            <a:t>Discapacitados: 38538</a:t>
          </a:r>
          <a:endParaRPr lang="fr-FR" dirty="0"/>
        </a:p>
      </dgm:t>
    </dgm:pt>
    <dgm:pt modelId="{376DDE99-F9E7-4846-9E0D-29B1C141A8B3}" type="parTrans" cxnId="{16D6C5B1-051F-4934-99DF-2E439AAD4F3A}">
      <dgm:prSet/>
      <dgm:spPr/>
      <dgm:t>
        <a:bodyPr/>
        <a:lstStyle/>
        <a:p>
          <a:endParaRPr lang="fr-FR"/>
        </a:p>
      </dgm:t>
    </dgm:pt>
    <dgm:pt modelId="{85ED9AAA-E7B8-449D-A99E-8228F872C679}" type="sibTrans" cxnId="{16D6C5B1-051F-4934-99DF-2E439AAD4F3A}">
      <dgm:prSet/>
      <dgm:spPr/>
      <dgm:t>
        <a:bodyPr/>
        <a:lstStyle/>
        <a:p>
          <a:endParaRPr lang="fr-FR"/>
        </a:p>
      </dgm:t>
    </dgm:pt>
    <dgm:pt modelId="{5E17CC57-68B7-46A9-AC15-7FC34D3F1318}">
      <dgm:prSet/>
      <dgm:spPr/>
      <dgm:t>
        <a:bodyPr/>
        <a:lstStyle/>
        <a:p>
          <a:r>
            <a:rPr lang="es-MX" dirty="0" smtClean="0"/>
            <a:t>Mujeres:2201998 beneficiarios</a:t>
          </a:r>
          <a:endParaRPr lang="fr-FR" dirty="0"/>
        </a:p>
      </dgm:t>
    </dgm:pt>
    <dgm:pt modelId="{46E37B19-3FF0-4109-9C82-0107397BF9A1}" type="parTrans" cxnId="{AEE4F6E1-00EE-4EFA-A211-5233F5ABBFAC}">
      <dgm:prSet/>
      <dgm:spPr/>
      <dgm:t>
        <a:bodyPr/>
        <a:lstStyle/>
        <a:p>
          <a:endParaRPr lang="fr-FR"/>
        </a:p>
      </dgm:t>
    </dgm:pt>
    <dgm:pt modelId="{DD144E36-8F6C-459B-97BC-05CE0588C857}" type="sibTrans" cxnId="{AEE4F6E1-00EE-4EFA-A211-5233F5ABBFAC}">
      <dgm:prSet/>
      <dgm:spPr/>
      <dgm:t>
        <a:bodyPr/>
        <a:lstStyle/>
        <a:p>
          <a:endParaRPr lang="fr-FR"/>
        </a:p>
      </dgm:t>
    </dgm:pt>
    <dgm:pt modelId="{519A5D86-33CE-4D98-B8BC-6E57A8B14999}">
      <dgm:prSet phldrT="[Texto]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es-MX" dirty="0" smtClean="0"/>
            <a:t>Colectivos de talla menguante: ¿Atención a la diversidad o circuito precario de educación superior?</a:t>
          </a:r>
          <a:endParaRPr lang="fr-FR" dirty="0" smtClean="0"/>
        </a:p>
        <a:p>
          <a:endParaRPr lang="fr-FR" dirty="0"/>
        </a:p>
      </dgm:t>
    </dgm:pt>
    <dgm:pt modelId="{EC5D9331-7E92-4AB3-8F1E-A05605443425}" type="parTrans" cxnId="{FDE67125-B392-4B0C-96F1-2EF5420B5420}">
      <dgm:prSet/>
      <dgm:spPr/>
      <dgm:t>
        <a:bodyPr/>
        <a:lstStyle/>
        <a:p>
          <a:endParaRPr lang="fr-FR"/>
        </a:p>
      </dgm:t>
    </dgm:pt>
    <dgm:pt modelId="{9FDC8364-FCA3-4B38-9A68-EE359B769F5F}" type="sibTrans" cxnId="{FDE67125-B392-4B0C-96F1-2EF5420B5420}">
      <dgm:prSet/>
      <dgm:spPr/>
      <dgm:t>
        <a:bodyPr/>
        <a:lstStyle/>
        <a:p>
          <a:endParaRPr lang="fr-FR"/>
        </a:p>
      </dgm:t>
    </dgm:pt>
    <dgm:pt modelId="{3D3179C6-5D2E-41C9-8693-D44F497967AC}" type="pres">
      <dgm:prSet presAssocID="{06AE3350-9032-44D7-B272-F1E13372C5A4}" presName="Name0" presStyleCnt="0">
        <dgm:presLayoutVars>
          <dgm:dir/>
          <dgm:animLvl val="lvl"/>
          <dgm:resizeHandles val="exact"/>
        </dgm:presLayoutVars>
      </dgm:prSet>
      <dgm:spPr/>
    </dgm:pt>
    <dgm:pt modelId="{870C4492-6FE3-4791-AD91-4DF37BB53837}" type="pres">
      <dgm:prSet presAssocID="{5E17CC57-68B7-46A9-AC15-7FC34D3F1318}" presName="Name8" presStyleCnt="0"/>
      <dgm:spPr/>
    </dgm:pt>
    <dgm:pt modelId="{3E88D1A9-0EEB-490F-A115-39C646D8CDFE}" type="pres">
      <dgm:prSet presAssocID="{5E17CC57-68B7-46A9-AC15-7FC34D3F1318}" presName="acctBkgd" presStyleLbl="alignAcc1" presStyleIdx="0" presStyleCnt="1" custLinFactNeighborX="0" custLinFactNeighborY="-808"/>
      <dgm:spPr/>
      <dgm:t>
        <a:bodyPr/>
        <a:lstStyle/>
        <a:p>
          <a:endParaRPr lang="fr-FR"/>
        </a:p>
      </dgm:t>
    </dgm:pt>
    <dgm:pt modelId="{A8724A7D-7839-4E1E-8F68-220BB150E202}" type="pres">
      <dgm:prSet presAssocID="{5E17CC57-68B7-46A9-AC15-7FC34D3F1318}" presName="acctTx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C5F68D1-4697-4BDD-809F-4B0EFCF6392C}" type="pres">
      <dgm:prSet presAssocID="{5E17CC57-68B7-46A9-AC15-7FC34D3F1318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6DA6FAB-0930-4DB3-BD23-2931401F5DC0}" type="pres">
      <dgm:prSet presAssocID="{5E17CC57-68B7-46A9-AC15-7FC34D3F131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97721E4-4846-43CB-82FB-13B2370831E6}" type="pres">
      <dgm:prSet presAssocID="{D9ABC44D-FCAE-40FA-9D58-1612BD3886E7}" presName="Name8" presStyleCnt="0"/>
      <dgm:spPr/>
    </dgm:pt>
    <dgm:pt modelId="{BC45D06B-53E7-41B7-9D0D-4F0B542777C8}" type="pres">
      <dgm:prSet presAssocID="{D9ABC44D-FCAE-40FA-9D58-1612BD3886E7}" presName="level" presStyleLbl="node1" presStyleIdx="1" presStyleCnt="3" custLinFactNeighborX="738" custLinFactNeighborY="4849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8047E8-EA12-4608-89B3-2066E5974C7D}" type="pres">
      <dgm:prSet presAssocID="{D9ABC44D-FCAE-40FA-9D58-1612BD3886E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FF60FC7-94AF-4633-9FE9-DA1F1E6E83A3}" type="pres">
      <dgm:prSet presAssocID="{802D15A4-28BD-4FCB-B5BE-7824C175F8DE}" presName="Name8" presStyleCnt="0"/>
      <dgm:spPr/>
    </dgm:pt>
    <dgm:pt modelId="{E7AAB7ED-ABC9-461E-B28C-6011559E5222}" type="pres">
      <dgm:prSet presAssocID="{802D15A4-28BD-4FCB-B5BE-7824C175F8DE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4A44A7B-D176-44B8-B0B5-D88E16200064}" type="pres">
      <dgm:prSet presAssocID="{802D15A4-28BD-4FCB-B5BE-7824C175F8D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DE67125-B392-4B0C-96F1-2EF5420B5420}" srcId="{5E17CC57-68B7-46A9-AC15-7FC34D3F1318}" destId="{519A5D86-33CE-4D98-B8BC-6E57A8B14999}" srcOrd="0" destOrd="0" parTransId="{EC5D9331-7E92-4AB3-8F1E-A05605443425}" sibTransId="{9FDC8364-FCA3-4B38-9A68-EE359B769F5F}"/>
    <dgm:cxn modelId="{AD9C0FFD-4492-40AC-AC4C-323D1DD56A86}" type="presOf" srcId="{519A5D86-33CE-4D98-B8BC-6E57A8B14999}" destId="{3E88D1A9-0EEB-490F-A115-39C646D8CDFE}" srcOrd="0" destOrd="0" presId="urn:microsoft.com/office/officeart/2005/8/layout/pyramid3"/>
    <dgm:cxn modelId="{8ADBEED5-D441-4E26-93B6-32816C0D70E2}" type="presOf" srcId="{06AE3350-9032-44D7-B272-F1E13372C5A4}" destId="{3D3179C6-5D2E-41C9-8693-D44F497967AC}" srcOrd="0" destOrd="0" presId="urn:microsoft.com/office/officeart/2005/8/layout/pyramid3"/>
    <dgm:cxn modelId="{C77BC27D-019A-49B9-A64D-78B428383A38}" type="presOf" srcId="{5E17CC57-68B7-46A9-AC15-7FC34D3F1318}" destId="{FC5F68D1-4697-4BDD-809F-4B0EFCF6392C}" srcOrd="0" destOrd="0" presId="urn:microsoft.com/office/officeart/2005/8/layout/pyramid3"/>
    <dgm:cxn modelId="{F27BEA22-089F-42B2-9562-1FCD5F76E2D8}" srcId="{06AE3350-9032-44D7-B272-F1E13372C5A4}" destId="{D9ABC44D-FCAE-40FA-9D58-1612BD3886E7}" srcOrd="1" destOrd="0" parTransId="{0B8EC27B-EAC9-41E8-A303-46528CF7578E}" sibTransId="{A7DAB1F8-7EFB-40EB-ADE7-3C5379F8F9FD}"/>
    <dgm:cxn modelId="{16D6C5B1-051F-4934-99DF-2E439AAD4F3A}" srcId="{06AE3350-9032-44D7-B272-F1E13372C5A4}" destId="{802D15A4-28BD-4FCB-B5BE-7824C175F8DE}" srcOrd="2" destOrd="0" parTransId="{376DDE99-F9E7-4846-9E0D-29B1C141A8B3}" sibTransId="{85ED9AAA-E7B8-449D-A99E-8228F872C679}"/>
    <dgm:cxn modelId="{BF9FF405-1BE0-45C0-A921-53E3FA288AC0}" type="presOf" srcId="{802D15A4-28BD-4FCB-B5BE-7824C175F8DE}" destId="{E7AAB7ED-ABC9-461E-B28C-6011559E5222}" srcOrd="0" destOrd="0" presId="urn:microsoft.com/office/officeart/2005/8/layout/pyramid3"/>
    <dgm:cxn modelId="{C086C678-0E03-421C-9551-A89B3C8F3610}" type="presOf" srcId="{519A5D86-33CE-4D98-B8BC-6E57A8B14999}" destId="{A8724A7D-7839-4E1E-8F68-220BB150E202}" srcOrd="1" destOrd="0" presId="urn:microsoft.com/office/officeart/2005/8/layout/pyramid3"/>
    <dgm:cxn modelId="{AEE4F6E1-00EE-4EFA-A211-5233F5ABBFAC}" srcId="{06AE3350-9032-44D7-B272-F1E13372C5A4}" destId="{5E17CC57-68B7-46A9-AC15-7FC34D3F1318}" srcOrd="0" destOrd="0" parTransId="{46E37B19-3FF0-4109-9C82-0107397BF9A1}" sibTransId="{DD144E36-8F6C-459B-97BC-05CE0588C857}"/>
    <dgm:cxn modelId="{59C1CA76-FC2C-46C6-927C-97C53CD05C61}" type="presOf" srcId="{802D15A4-28BD-4FCB-B5BE-7824C175F8DE}" destId="{54A44A7B-D176-44B8-B0B5-D88E16200064}" srcOrd="1" destOrd="0" presId="urn:microsoft.com/office/officeart/2005/8/layout/pyramid3"/>
    <dgm:cxn modelId="{5D9DB34D-2668-4196-90A1-9C2C958AFD59}" type="presOf" srcId="{5E17CC57-68B7-46A9-AC15-7FC34D3F1318}" destId="{76DA6FAB-0930-4DB3-BD23-2931401F5DC0}" srcOrd="1" destOrd="0" presId="urn:microsoft.com/office/officeart/2005/8/layout/pyramid3"/>
    <dgm:cxn modelId="{15C1FED0-52D4-4ACD-8C12-78605C8AF3AF}" type="presOf" srcId="{D9ABC44D-FCAE-40FA-9D58-1612BD3886E7}" destId="{CE8047E8-EA12-4608-89B3-2066E5974C7D}" srcOrd="1" destOrd="0" presId="urn:microsoft.com/office/officeart/2005/8/layout/pyramid3"/>
    <dgm:cxn modelId="{8FBB1B59-3F5D-43F9-AF52-39F9B8F2B015}" type="presOf" srcId="{D9ABC44D-FCAE-40FA-9D58-1612BD3886E7}" destId="{BC45D06B-53E7-41B7-9D0D-4F0B542777C8}" srcOrd="0" destOrd="0" presId="urn:microsoft.com/office/officeart/2005/8/layout/pyramid3"/>
    <dgm:cxn modelId="{757DD907-D711-4303-A6E4-DEA4C2E2D89B}" type="presParOf" srcId="{3D3179C6-5D2E-41C9-8693-D44F497967AC}" destId="{870C4492-6FE3-4791-AD91-4DF37BB53837}" srcOrd="0" destOrd="0" presId="urn:microsoft.com/office/officeart/2005/8/layout/pyramid3"/>
    <dgm:cxn modelId="{300C6229-152F-4A55-BFD3-3B6712EB9672}" type="presParOf" srcId="{870C4492-6FE3-4791-AD91-4DF37BB53837}" destId="{3E88D1A9-0EEB-490F-A115-39C646D8CDFE}" srcOrd="0" destOrd="0" presId="urn:microsoft.com/office/officeart/2005/8/layout/pyramid3"/>
    <dgm:cxn modelId="{DFE96523-E818-42B3-9625-AC3CAB7FE6C8}" type="presParOf" srcId="{870C4492-6FE3-4791-AD91-4DF37BB53837}" destId="{A8724A7D-7839-4E1E-8F68-220BB150E202}" srcOrd="1" destOrd="0" presId="urn:microsoft.com/office/officeart/2005/8/layout/pyramid3"/>
    <dgm:cxn modelId="{B5524D67-0D5D-49D6-8F05-F4F6145C9606}" type="presParOf" srcId="{870C4492-6FE3-4791-AD91-4DF37BB53837}" destId="{FC5F68D1-4697-4BDD-809F-4B0EFCF6392C}" srcOrd="2" destOrd="0" presId="urn:microsoft.com/office/officeart/2005/8/layout/pyramid3"/>
    <dgm:cxn modelId="{3117ECC1-4C4F-4DE8-AFDA-635B2BA622D9}" type="presParOf" srcId="{870C4492-6FE3-4791-AD91-4DF37BB53837}" destId="{76DA6FAB-0930-4DB3-BD23-2931401F5DC0}" srcOrd="3" destOrd="0" presId="urn:microsoft.com/office/officeart/2005/8/layout/pyramid3"/>
    <dgm:cxn modelId="{752F3298-A079-4026-B514-7B3E36F02061}" type="presParOf" srcId="{3D3179C6-5D2E-41C9-8693-D44F497967AC}" destId="{A97721E4-4846-43CB-82FB-13B2370831E6}" srcOrd="1" destOrd="0" presId="urn:microsoft.com/office/officeart/2005/8/layout/pyramid3"/>
    <dgm:cxn modelId="{919325CE-40B1-47B5-BC04-758930E2EE4F}" type="presParOf" srcId="{A97721E4-4846-43CB-82FB-13B2370831E6}" destId="{BC45D06B-53E7-41B7-9D0D-4F0B542777C8}" srcOrd="0" destOrd="0" presId="urn:microsoft.com/office/officeart/2005/8/layout/pyramid3"/>
    <dgm:cxn modelId="{86D9F824-19DD-4E48-81AF-013F0E1FD2B8}" type="presParOf" srcId="{A97721E4-4846-43CB-82FB-13B2370831E6}" destId="{CE8047E8-EA12-4608-89B3-2066E5974C7D}" srcOrd="1" destOrd="0" presId="urn:microsoft.com/office/officeart/2005/8/layout/pyramid3"/>
    <dgm:cxn modelId="{06A48795-EC8D-4A66-8810-D21DA6D609BD}" type="presParOf" srcId="{3D3179C6-5D2E-41C9-8693-D44F497967AC}" destId="{0FF60FC7-94AF-4633-9FE9-DA1F1E6E83A3}" srcOrd="2" destOrd="0" presId="urn:microsoft.com/office/officeart/2005/8/layout/pyramid3"/>
    <dgm:cxn modelId="{600ABD02-D97D-430D-8B02-FCBA07823475}" type="presParOf" srcId="{0FF60FC7-94AF-4633-9FE9-DA1F1E6E83A3}" destId="{E7AAB7ED-ABC9-461E-B28C-6011559E5222}" srcOrd="0" destOrd="0" presId="urn:microsoft.com/office/officeart/2005/8/layout/pyramid3"/>
    <dgm:cxn modelId="{40DA961D-3129-427F-99F7-81A0C9781157}" type="presParOf" srcId="{0FF60FC7-94AF-4633-9FE9-DA1F1E6E83A3}" destId="{54A44A7B-D176-44B8-B0B5-D88E16200064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9E5EEED-D7B4-47FA-BF01-556A82BDAA65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D4C95EFA-F7CC-4F43-A065-6E1D25344794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2. Programas  </a:t>
          </a:r>
          <a:r>
            <a:rPr lang="es-MX" dirty="0" smtClean="0">
              <a:solidFill>
                <a:schemeClr val="tx1"/>
              </a:solidFill>
            </a:rPr>
            <a:t>de acción </a:t>
          </a:r>
          <a:r>
            <a:rPr lang="es-MX" dirty="0" smtClean="0">
              <a:solidFill>
                <a:schemeClr val="tx1"/>
              </a:solidFill>
            </a:rPr>
            <a:t>positiva para marginados (modelo </a:t>
          </a:r>
          <a:r>
            <a:rPr lang="es-MX" dirty="0" smtClean="0">
              <a:solidFill>
                <a:schemeClr val="tx1"/>
              </a:solidFill>
            </a:rPr>
            <a:t>estado-</a:t>
          </a:r>
          <a:r>
            <a:rPr lang="es-MX" dirty="0" err="1" smtClean="0">
              <a:solidFill>
                <a:schemeClr val="tx1"/>
              </a:solidFill>
            </a:rPr>
            <a:t>unidense</a:t>
          </a:r>
          <a:r>
            <a:rPr lang="es-MX" dirty="0" smtClean="0"/>
            <a:t>))</a:t>
          </a:r>
          <a:endParaRPr lang="fr-FR" dirty="0"/>
        </a:p>
      </dgm:t>
    </dgm:pt>
    <dgm:pt modelId="{E01B29F0-EFDF-49A6-BEF6-92506E1DCBED}" type="parTrans" cxnId="{3A425BA2-C2B8-4811-A3BD-429AC7EA6BA4}">
      <dgm:prSet/>
      <dgm:spPr/>
      <dgm:t>
        <a:bodyPr/>
        <a:lstStyle/>
        <a:p>
          <a:endParaRPr lang="fr-FR"/>
        </a:p>
      </dgm:t>
    </dgm:pt>
    <dgm:pt modelId="{C23AAC26-93B5-49E1-BF1C-07ACF07E7F49}" type="sibTrans" cxnId="{3A425BA2-C2B8-4811-A3BD-429AC7EA6BA4}">
      <dgm:prSet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1.Programas </a:t>
          </a:r>
          <a:r>
            <a:rPr lang="es-MX" dirty="0" smtClean="0">
              <a:solidFill>
                <a:schemeClr val="tx1"/>
              </a:solidFill>
            </a:rPr>
            <a:t>de reticulación </a:t>
          </a:r>
          <a:r>
            <a:rPr lang="es-MX" dirty="0" smtClean="0">
              <a:solidFill>
                <a:schemeClr val="tx1"/>
              </a:solidFill>
            </a:rPr>
            <a:t>territorial para todos</a:t>
          </a:r>
          <a:endParaRPr lang="fr-FR" dirty="0">
            <a:solidFill>
              <a:schemeClr val="tx1"/>
            </a:solidFill>
          </a:endParaRPr>
        </a:p>
      </dgm:t>
    </dgm:pt>
    <dgm:pt modelId="{9AF98F33-8F07-4419-8E08-DA9D82E4946F}">
      <dgm:prSet phldrT="[Texto]"/>
      <dgm:spPr/>
      <dgm:t>
        <a:bodyPr/>
        <a:lstStyle/>
        <a:p>
          <a:r>
            <a:rPr lang="es-MX" dirty="0" smtClean="0"/>
            <a:t>Del  foco social al foco poblacional :  el papel de la UNESCO/Banco Mundial/OCDE versus políticas con sello propio </a:t>
          </a:r>
          <a:endParaRPr lang="fr-FR" dirty="0"/>
        </a:p>
      </dgm:t>
    </dgm:pt>
    <dgm:pt modelId="{CAEC93DB-BF88-4118-8146-300DAB0F8430}" type="parTrans" cxnId="{CF0E9A51-B022-48D1-A6EB-94F9C180EF83}">
      <dgm:prSet/>
      <dgm:spPr/>
      <dgm:t>
        <a:bodyPr/>
        <a:lstStyle/>
        <a:p>
          <a:endParaRPr lang="fr-FR"/>
        </a:p>
      </dgm:t>
    </dgm:pt>
    <dgm:pt modelId="{A3DE9FF7-D437-4A86-9C6B-DD86D8E6297F}" type="sibTrans" cxnId="{CF0E9A51-B022-48D1-A6EB-94F9C180EF83}">
      <dgm:prSet/>
      <dgm:spPr/>
      <dgm:t>
        <a:bodyPr/>
        <a:lstStyle/>
        <a:p>
          <a:endParaRPr lang="fr-FR"/>
        </a:p>
      </dgm:t>
    </dgm:pt>
    <dgm:pt modelId="{D5937DE6-1DE7-4186-B976-FEF7E122218A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3. Programas </a:t>
          </a:r>
          <a:r>
            <a:rPr lang="es-MX" dirty="0" smtClean="0">
              <a:solidFill>
                <a:schemeClr val="tx1"/>
              </a:solidFill>
            </a:rPr>
            <a:t>de lucha contra la vulnerabilidad (modelo europeo</a:t>
          </a:r>
          <a:r>
            <a:rPr lang="es-MX" dirty="0" smtClean="0"/>
            <a:t>)</a:t>
          </a:r>
          <a:endParaRPr lang="fr-FR" dirty="0"/>
        </a:p>
      </dgm:t>
    </dgm:pt>
    <dgm:pt modelId="{0D7B092D-C295-4710-8B98-CF4E143D4736}" type="parTrans" cxnId="{17A394E7-38FD-4293-8ABF-424F4251C0D6}">
      <dgm:prSet/>
      <dgm:spPr/>
      <dgm:t>
        <a:bodyPr/>
        <a:lstStyle/>
        <a:p>
          <a:endParaRPr lang="fr-FR"/>
        </a:p>
      </dgm:t>
    </dgm:pt>
    <dgm:pt modelId="{8C2341A3-6B77-4FE2-8C32-7FCC1E94B8FA}" type="sibTrans" cxnId="{17A394E7-38FD-4293-8ABF-424F4251C0D6}">
      <dgm:prSet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4. Programas </a:t>
          </a:r>
          <a:r>
            <a:rPr lang="es-MX" dirty="0" smtClean="0">
              <a:solidFill>
                <a:schemeClr val="tx1"/>
              </a:solidFill>
            </a:rPr>
            <a:t>de inclusión de colectivos  </a:t>
          </a:r>
          <a:r>
            <a:rPr lang="es-MX" dirty="0" smtClean="0">
              <a:solidFill>
                <a:schemeClr val="tx1"/>
              </a:solidFill>
            </a:rPr>
            <a:t>múltiples en cuanto a criterios de definición  </a:t>
          </a:r>
          <a:endParaRPr lang="fr-FR" dirty="0">
            <a:solidFill>
              <a:schemeClr val="tx1"/>
            </a:solidFill>
          </a:endParaRPr>
        </a:p>
      </dgm:t>
    </dgm:pt>
    <dgm:pt modelId="{CD999C2D-871F-4450-BDAF-9D2269E0391B}">
      <dgm:prSet phldrT="[Texto]"/>
      <dgm:spPr/>
      <dgm:t>
        <a:bodyPr/>
        <a:lstStyle/>
        <a:p>
          <a:r>
            <a:rPr lang="es-MX" dirty="0" smtClean="0"/>
            <a:t>Diversificación de programas y riesgos de </a:t>
          </a:r>
          <a:r>
            <a:rPr lang="es-MX" dirty="0" err="1" smtClean="0"/>
            <a:t>ghettoización</a:t>
          </a:r>
          <a:r>
            <a:rPr lang="es-MX" dirty="0" smtClean="0"/>
            <a:t> y </a:t>
          </a:r>
          <a:r>
            <a:rPr lang="es-MX" dirty="0" err="1" smtClean="0"/>
            <a:t>rigidificación</a:t>
          </a:r>
          <a:r>
            <a:rPr lang="es-MX" dirty="0" smtClean="0"/>
            <a:t> de la identidad </a:t>
          </a:r>
          <a:endParaRPr lang="fr-FR" dirty="0"/>
        </a:p>
      </dgm:t>
    </dgm:pt>
    <dgm:pt modelId="{BDB6F77B-A08F-4578-8333-AE32BED18D7B}" type="parTrans" cxnId="{04943A7C-364F-41C3-A62F-CA4176B75CCA}">
      <dgm:prSet/>
      <dgm:spPr/>
      <dgm:t>
        <a:bodyPr/>
        <a:lstStyle/>
        <a:p>
          <a:endParaRPr lang="fr-FR"/>
        </a:p>
      </dgm:t>
    </dgm:pt>
    <dgm:pt modelId="{63F7F57D-658F-4382-9F36-1F739357A350}" type="sibTrans" cxnId="{04943A7C-364F-41C3-A62F-CA4176B75CCA}">
      <dgm:prSet/>
      <dgm:spPr/>
      <dgm:t>
        <a:bodyPr/>
        <a:lstStyle/>
        <a:p>
          <a:endParaRPr lang="fr-FR"/>
        </a:p>
      </dgm:t>
    </dgm:pt>
    <dgm:pt modelId="{96447411-44A1-4721-AABA-9F3C02B901B4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5. Programas </a:t>
          </a:r>
          <a:r>
            <a:rPr lang="es-MX" dirty="0" smtClean="0">
              <a:solidFill>
                <a:schemeClr val="tx1"/>
              </a:solidFill>
            </a:rPr>
            <a:t>de atención y redistribución de oportunidades a </a:t>
          </a:r>
          <a:r>
            <a:rPr lang="es-MX" dirty="0" err="1" smtClean="0">
              <a:solidFill>
                <a:schemeClr val="tx1"/>
              </a:solidFill>
            </a:rPr>
            <a:t>demandantes:ODD</a:t>
          </a:r>
          <a:r>
            <a:rPr lang="es-MX" dirty="0" smtClean="0">
              <a:solidFill>
                <a:schemeClr val="tx1"/>
              </a:solidFill>
            </a:rPr>
            <a:t> 4-UNESCO</a:t>
          </a:r>
          <a:endParaRPr lang="fr-FR" dirty="0">
            <a:solidFill>
              <a:schemeClr val="tx1"/>
            </a:solidFill>
          </a:endParaRPr>
        </a:p>
      </dgm:t>
    </dgm:pt>
    <dgm:pt modelId="{3A7C8CF9-FFEC-422C-B72C-19D5FDECC31E}" type="parTrans" cxnId="{A6DF5D39-050C-4FAE-911D-F5EABBFF3A4E}">
      <dgm:prSet/>
      <dgm:spPr/>
      <dgm:t>
        <a:bodyPr/>
        <a:lstStyle/>
        <a:p>
          <a:endParaRPr lang="fr-FR"/>
        </a:p>
      </dgm:t>
    </dgm:pt>
    <dgm:pt modelId="{BD6847F9-4E96-47FC-AAB0-7426D5E42C3D}" type="sibTrans" cxnId="{A6DF5D39-050C-4FAE-911D-F5EABBFF3A4E}">
      <dgm:prSet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6. Obligatoriedad y gratuidad de la educación superior + igualdad sustantiva  (2019)</a:t>
          </a:r>
          <a:endParaRPr lang="fr-FR" dirty="0">
            <a:solidFill>
              <a:schemeClr val="tx1"/>
            </a:solidFill>
          </a:endParaRPr>
        </a:p>
      </dgm:t>
    </dgm:pt>
    <dgm:pt modelId="{5488040E-8682-49C7-9082-95E82850732E}">
      <dgm:prSet phldrT="[Texto]"/>
      <dgm:spPr/>
      <dgm:t>
        <a:bodyPr/>
        <a:lstStyle/>
        <a:p>
          <a:r>
            <a:rPr lang="es-MX" dirty="0" smtClean="0"/>
            <a:t>Indicadores de acceso libre versus cupos  </a:t>
          </a:r>
          <a:r>
            <a:rPr lang="es-MX" dirty="0" smtClean="0"/>
            <a:t>versus atención a la </a:t>
          </a:r>
          <a:r>
            <a:rPr lang="es-MX" dirty="0" smtClean="0"/>
            <a:t>demanda: ¿redistribución político-social de oportunidades o meritocracia? </a:t>
          </a:r>
          <a:endParaRPr lang="fr-FR" dirty="0"/>
        </a:p>
      </dgm:t>
    </dgm:pt>
    <dgm:pt modelId="{AE2C251D-E4E8-4E89-A3F9-831CA29C3A80}" type="parTrans" cxnId="{ABDCE236-37F5-4EED-AD71-A2D2317A151F}">
      <dgm:prSet/>
      <dgm:spPr/>
      <dgm:t>
        <a:bodyPr/>
        <a:lstStyle/>
        <a:p>
          <a:endParaRPr lang="fr-FR"/>
        </a:p>
      </dgm:t>
    </dgm:pt>
    <dgm:pt modelId="{BC79684F-3659-4309-BA85-B864A326C08F}" type="sibTrans" cxnId="{ABDCE236-37F5-4EED-AD71-A2D2317A151F}">
      <dgm:prSet/>
      <dgm:spPr/>
      <dgm:t>
        <a:bodyPr/>
        <a:lstStyle/>
        <a:p>
          <a:endParaRPr lang="fr-FR"/>
        </a:p>
      </dgm:t>
    </dgm:pt>
    <dgm:pt modelId="{94402CEC-6F74-4188-BA8B-DA5383196DD9}" type="pres">
      <dgm:prSet presAssocID="{99E5EEED-D7B4-47FA-BF01-556A82BDAA65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022F3584-B4D1-417A-B289-70A73B2F7D60}" type="pres">
      <dgm:prSet presAssocID="{D4C95EFA-F7CC-4F43-A065-6E1D25344794}" presName="composite" presStyleCnt="0"/>
      <dgm:spPr/>
    </dgm:pt>
    <dgm:pt modelId="{0C9C300B-DB84-4528-93BF-D49A579F46AE}" type="pres">
      <dgm:prSet presAssocID="{D4C95EFA-F7CC-4F43-A065-6E1D25344794}" presName="Parent1" presStyleLbl="node1" presStyleIdx="0" presStyleCnt="6" custLinFactNeighborX="2508" custLinFactNeighborY="-11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9E88651-A612-469E-A0FD-C56C4F1E4C1D}" type="pres">
      <dgm:prSet presAssocID="{D4C95EFA-F7CC-4F43-A065-6E1D25344794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D08783-E9EA-45FC-BF22-6C25388B33B7}" type="pres">
      <dgm:prSet presAssocID="{D4C95EFA-F7CC-4F43-A065-6E1D25344794}" presName="BalanceSpacing" presStyleCnt="0"/>
      <dgm:spPr/>
    </dgm:pt>
    <dgm:pt modelId="{93F1564A-346C-471C-8E83-5473BCB6082C}" type="pres">
      <dgm:prSet presAssocID="{D4C95EFA-F7CC-4F43-A065-6E1D25344794}" presName="BalanceSpacing1" presStyleCnt="0"/>
      <dgm:spPr/>
    </dgm:pt>
    <dgm:pt modelId="{3D045CF7-481A-446E-9A28-18BBF918766A}" type="pres">
      <dgm:prSet presAssocID="{C23AAC26-93B5-49E1-BF1C-07ACF07E7F49}" presName="Accent1Text" presStyleLbl="node1" presStyleIdx="1" presStyleCnt="6" custScaleX="99299" custLinFactNeighborX="-1003" custLinFactNeighborY="-629"/>
      <dgm:spPr/>
      <dgm:t>
        <a:bodyPr/>
        <a:lstStyle/>
        <a:p>
          <a:endParaRPr lang="fr-FR"/>
        </a:p>
      </dgm:t>
    </dgm:pt>
    <dgm:pt modelId="{C7550E50-EC25-4F56-826D-8F1685288AC1}" type="pres">
      <dgm:prSet presAssocID="{C23AAC26-93B5-49E1-BF1C-07ACF07E7F49}" presName="spaceBetweenRectangles" presStyleCnt="0"/>
      <dgm:spPr/>
    </dgm:pt>
    <dgm:pt modelId="{38ABF0DF-385B-4FB7-9C21-E956C22B3F02}" type="pres">
      <dgm:prSet presAssocID="{D5937DE6-1DE7-4186-B976-FEF7E122218A}" presName="composite" presStyleCnt="0"/>
      <dgm:spPr/>
    </dgm:pt>
    <dgm:pt modelId="{C7745608-8386-492B-83F8-FBDE79261222}" type="pres">
      <dgm:prSet presAssocID="{D5937DE6-1DE7-4186-B976-FEF7E122218A}" presName="Parent1" presStyleLbl="node1" presStyleIdx="2" presStyleCnt="6" custLinFactNeighborX="5017" custLinFactNeighborY="87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3E0841D-C716-4B99-8E10-19E3F080AA30}" type="pres">
      <dgm:prSet presAssocID="{D5937DE6-1DE7-4186-B976-FEF7E122218A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B705A54-8190-48AC-BEB6-109CFD99596F}" type="pres">
      <dgm:prSet presAssocID="{D5937DE6-1DE7-4186-B976-FEF7E122218A}" presName="BalanceSpacing" presStyleCnt="0"/>
      <dgm:spPr/>
    </dgm:pt>
    <dgm:pt modelId="{6BB9CDE9-F82D-4CAC-9222-2CE4A25BF94F}" type="pres">
      <dgm:prSet presAssocID="{D5937DE6-1DE7-4186-B976-FEF7E122218A}" presName="BalanceSpacing1" presStyleCnt="0"/>
      <dgm:spPr/>
    </dgm:pt>
    <dgm:pt modelId="{4DA456D6-2663-44B4-AF9E-8EF10C4827E7}" type="pres">
      <dgm:prSet presAssocID="{8C2341A3-6B77-4FE2-8C32-7FCC1E94B8FA}" presName="Accent1Text" presStyleLbl="node1" presStyleIdx="3" presStyleCnt="6"/>
      <dgm:spPr/>
      <dgm:t>
        <a:bodyPr/>
        <a:lstStyle/>
        <a:p>
          <a:endParaRPr lang="fr-FR"/>
        </a:p>
      </dgm:t>
    </dgm:pt>
    <dgm:pt modelId="{69E15CE3-6AE6-4834-81EC-BA8A7987857B}" type="pres">
      <dgm:prSet presAssocID="{8C2341A3-6B77-4FE2-8C32-7FCC1E94B8FA}" presName="spaceBetweenRectangles" presStyleCnt="0"/>
      <dgm:spPr/>
    </dgm:pt>
    <dgm:pt modelId="{CA82567F-6D2A-4E99-97A5-6839C1B19A8D}" type="pres">
      <dgm:prSet presAssocID="{96447411-44A1-4721-AABA-9F3C02B901B4}" presName="composite" presStyleCnt="0"/>
      <dgm:spPr/>
    </dgm:pt>
    <dgm:pt modelId="{2F9C3B78-4CCC-42DC-A39F-1F5515CED8D1}" type="pres">
      <dgm:prSet presAssocID="{96447411-44A1-4721-AABA-9F3C02B901B4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52BB68F-BAF5-4B9F-9A8A-7746ADD24F2D}" type="pres">
      <dgm:prSet presAssocID="{96447411-44A1-4721-AABA-9F3C02B901B4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56823E-8A2B-422C-863C-29E3677C2763}" type="pres">
      <dgm:prSet presAssocID="{96447411-44A1-4721-AABA-9F3C02B901B4}" presName="BalanceSpacing" presStyleCnt="0"/>
      <dgm:spPr/>
    </dgm:pt>
    <dgm:pt modelId="{A210DB48-04AB-4540-84F4-03DDF4CD5C7A}" type="pres">
      <dgm:prSet presAssocID="{96447411-44A1-4721-AABA-9F3C02B901B4}" presName="BalanceSpacing1" presStyleCnt="0"/>
      <dgm:spPr/>
    </dgm:pt>
    <dgm:pt modelId="{34E8E462-3316-408E-92FF-D2EE211D23FE}" type="pres">
      <dgm:prSet presAssocID="{BD6847F9-4E96-47FC-AAB0-7426D5E42C3D}" presName="Accent1Text" presStyleLbl="node1" presStyleIdx="5" presStyleCnt="6"/>
      <dgm:spPr/>
      <dgm:t>
        <a:bodyPr/>
        <a:lstStyle/>
        <a:p>
          <a:endParaRPr lang="fr-FR"/>
        </a:p>
      </dgm:t>
    </dgm:pt>
  </dgm:ptLst>
  <dgm:cxnLst>
    <dgm:cxn modelId="{06C8CAE0-28E7-44F5-8269-72431D3CA8D6}" type="presOf" srcId="{96447411-44A1-4721-AABA-9F3C02B901B4}" destId="{2F9C3B78-4CCC-42DC-A39F-1F5515CED8D1}" srcOrd="0" destOrd="0" presId="urn:microsoft.com/office/officeart/2008/layout/AlternatingHexagons"/>
    <dgm:cxn modelId="{E02DA22E-37FD-4AF4-B2DA-D4D271E7BB51}" type="presOf" srcId="{CD999C2D-871F-4450-BDAF-9D2269E0391B}" destId="{13E0841D-C716-4B99-8E10-19E3F080AA30}" srcOrd="0" destOrd="0" presId="urn:microsoft.com/office/officeart/2008/layout/AlternatingHexagons"/>
    <dgm:cxn modelId="{298FFBA9-DADA-4618-BF24-B83BED38FDA1}" type="presOf" srcId="{BD6847F9-4E96-47FC-AAB0-7426D5E42C3D}" destId="{34E8E462-3316-408E-92FF-D2EE211D23FE}" srcOrd="0" destOrd="0" presId="urn:microsoft.com/office/officeart/2008/layout/AlternatingHexagons"/>
    <dgm:cxn modelId="{CE19C746-E4C3-4D96-8B00-4E8E834E3424}" type="presOf" srcId="{8C2341A3-6B77-4FE2-8C32-7FCC1E94B8FA}" destId="{4DA456D6-2663-44B4-AF9E-8EF10C4827E7}" srcOrd="0" destOrd="0" presId="urn:microsoft.com/office/officeart/2008/layout/AlternatingHexagons"/>
    <dgm:cxn modelId="{CF0E9A51-B022-48D1-A6EB-94F9C180EF83}" srcId="{D4C95EFA-F7CC-4F43-A065-6E1D25344794}" destId="{9AF98F33-8F07-4419-8E08-DA9D82E4946F}" srcOrd="0" destOrd="0" parTransId="{CAEC93DB-BF88-4118-8146-300DAB0F8430}" sibTransId="{A3DE9FF7-D437-4A86-9C6B-DD86D8E6297F}"/>
    <dgm:cxn modelId="{D4722910-B7FE-4158-B1B6-2E54318195DA}" type="presOf" srcId="{C23AAC26-93B5-49E1-BF1C-07ACF07E7F49}" destId="{3D045CF7-481A-446E-9A28-18BBF918766A}" srcOrd="0" destOrd="0" presId="urn:microsoft.com/office/officeart/2008/layout/AlternatingHexagons"/>
    <dgm:cxn modelId="{04943A7C-364F-41C3-A62F-CA4176B75CCA}" srcId="{D5937DE6-1DE7-4186-B976-FEF7E122218A}" destId="{CD999C2D-871F-4450-BDAF-9D2269E0391B}" srcOrd="0" destOrd="0" parTransId="{BDB6F77B-A08F-4578-8333-AE32BED18D7B}" sibTransId="{63F7F57D-658F-4382-9F36-1F739357A350}"/>
    <dgm:cxn modelId="{3A425BA2-C2B8-4811-A3BD-429AC7EA6BA4}" srcId="{99E5EEED-D7B4-47FA-BF01-556A82BDAA65}" destId="{D4C95EFA-F7CC-4F43-A065-6E1D25344794}" srcOrd="0" destOrd="0" parTransId="{E01B29F0-EFDF-49A6-BEF6-92506E1DCBED}" sibTransId="{C23AAC26-93B5-49E1-BF1C-07ACF07E7F49}"/>
    <dgm:cxn modelId="{304464D4-A35E-49C0-B89A-CB8E75AD1B37}" type="presOf" srcId="{D4C95EFA-F7CC-4F43-A065-6E1D25344794}" destId="{0C9C300B-DB84-4528-93BF-D49A579F46AE}" srcOrd="0" destOrd="0" presId="urn:microsoft.com/office/officeart/2008/layout/AlternatingHexagons"/>
    <dgm:cxn modelId="{9FDD04F9-92E4-443B-942D-66BB9D80D24F}" type="presOf" srcId="{D5937DE6-1DE7-4186-B976-FEF7E122218A}" destId="{C7745608-8386-492B-83F8-FBDE79261222}" srcOrd="0" destOrd="0" presId="urn:microsoft.com/office/officeart/2008/layout/AlternatingHexagons"/>
    <dgm:cxn modelId="{849F02C7-79F3-4F26-9797-A8ACB8C62960}" type="presOf" srcId="{99E5EEED-D7B4-47FA-BF01-556A82BDAA65}" destId="{94402CEC-6F74-4188-BA8B-DA5383196DD9}" srcOrd="0" destOrd="0" presId="urn:microsoft.com/office/officeart/2008/layout/AlternatingHexagons"/>
    <dgm:cxn modelId="{ABDCE236-37F5-4EED-AD71-A2D2317A151F}" srcId="{96447411-44A1-4721-AABA-9F3C02B901B4}" destId="{5488040E-8682-49C7-9082-95E82850732E}" srcOrd="0" destOrd="0" parTransId="{AE2C251D-E4E8-4E89-A3F9-831CA29C3A80}" sibTransId="{BC79684F-3659-4309-BA85-B864A326C08F}"/>
    <dgm:cxn modelId="{A6DF5D39-050C-4FAE-911D-F5EABBFF3A4E}" srcId="{99E5EEED-D7B4-47FA-BF01-556A82BDAA65}" destId="{96447411-44A1-4721-AABA-9F3C02B901B4}" srcOrd="2" destOrd="0" parTransId="{3A7C8CF9-FFEC-422C-B72C-19D5FDECC31E}" sibTransId="{BD6847F9-4E96-47FC-AAB0-7426D5E42C3D}"/>
    <dgm:cxn modelId="{760C588A-1606-4F78-9782-99A5AFD72980}" type="presOf" srcId="{9AF98F33-8F07-4419-8E08-DA9D82E4946F}" destId="{B9E88651-A612-469E-A0FD-C56C4F1E4C1D}" srcOrd="0" destOrd="0" presId="urn:microsoft.com/office/officeart/2008/layout/AlternatingHexagons"/>
    <dgm:cxn modelId="{F50253D0-98ED-4E36-AEB0-FE0A35D5FF0A}" type="presOf" srcId="{5488040E-8682-49C7-9082-95E82850732E}" destId="{352BB68F-BAF5-4B9F-9A8A-7746ADD24F2D}" srcOrd="0" destOrd="0" presId="urn:microsoft.com/office/officeart/2008/layout/AlternatingHexagons"/>
    <dgm:cxn modelId="{17A394E7-38FD-4293-8ABF-424F4251C0D6}" srcId="{99E5EEED-D7B4-47FA-BF01-556A82BDAA65}" destId="{D5937DE6-1DE7-4186-B976-FEF7E122218A}" srcOrd="1" destOrd="0" parTransId="{0D7B092D-C295-4710-8B98-CF4E143D4736}" sibTransId="{8C2341A3-6B77-4FE2-8C32-7FCC1E94B8FA}"/>
    <dgm:cxn modelId="{50D9A3E0-25D7-4331-8471-969E96E74885}" type="presParOf" srcId="{94402CEC-6F74-4188-BA8B-DA5383196DD9}" destId="{022F3584-B4D1-417A-B289-70A73B2F7D60}" srcOrd="0" destOrd="0" presId="urn:microsoft.com/office/officeart/2008/layout/AlternatingHexagons"/>
    <dgm:cxn modelId="{D1F5A5F9-3B5C-47C0-8168-1CDCA2D75A36}" type="presParOf" srcId="{022F3584-B4D1-417A-B289-70A73B2F7D60}" destId="{0C9C300B-DB84-4528-93BF-D49A579F46AE}" srcOrd="0" destOrd="0" presId="urn:microsoft.com/office/officeart/2008/layout/AlternatingHexagons"/>
    <dgm:cxn modelId="{AFF01774-E1B0-4C72-8B10-545CDFAFF350}" type="presParOf" srcId="{022F3584-B4D1-417A-B289-70A73B2F7D60}" destId="{B9E88651-A612-469E-A0FD-C56C4F1E4C1D}" srcOrd="1" destOrd="0" presId="urn:microsoft.com/office/officeart/2008/layout/AlternatingHexagons"/>
    <dgm:cxn modelId="{56CD299F-89FF-428D-B081-1AF1AB5509AB}" type="presParOf" srcId="{022F3584-B4D1-417A-B289-70A73B2F7D60}" destId="{AFD08783-E9EA-45FC-BF22-6C25388B33B7}" srcOrd="2" destOrd="0" presId="urn:microsoft.com/office/officeart/2008/layout/AlternatingHexagons"/>
    <dgm:cxn modelId="{B798E655-82F5-45F4-B02C-B86419BB157C}" type="presParOf" srcId="{022F3584-B4D1-417A-B289-70A73B2F7D60}" destId="{93F1564A-346C-471C-8E83-5473BCB6082C}" srcOrd="3" destOrd="0" presId="urn:microsoft.com/office/officeart/2008/layout/AlternatingHexagons"/>
    <dgm:cxn modelId="{CF4D384B-07C9-4EA8-8625-8B85E3B1257E}" type="presParOf" srcId="{022F3584-B4D1-417A-B289-70A73B2F7D60}" destId="{3D045CF7-481A-446E-9A28-18BBF918766A}" srcOrd="4" destOrd="0" presId="urn:microsoft.com/office/officeart/2008/layout/AlternatingHexagons"/>
    <dgm:cxn modelId="{D50FAC44-37CB-401C-83C2-19428B556A8F}" type="presParOf" srcId="{94402CEC-6F74-4188-BA8B-DA5383196DD9}" destId="{C7550E50-EC25-4F56-826D-8F1685288AC1}" srcOrd="1" destOrd="0" presId="urn:microsoft.com/office/officeart/2008/layout/AlternatingHexagons"/>
    <dgm:cxn modelId="{7D5C4AEB-07AF-4B82-AD09-1BBD7E53AB2E}" type="presParOf" srcId="{94402CEC-6F74-4188-BA8B-DA5383196DD9}" destId="{38ABF0DF-385B-4FB7-9C21-E956C22B3F02}" srcOrd="2" destOrd="0" presId="urn:microsoft.com/office/officeart/2008/layout/AlternatingHexagons"/>
    <dgm:cxn modelId="{A03A8EFA-017E-44AB-BA8E-80BC236AC114}" type="presParOf" srcId="{38ABF0DF-385B-4FB7-9C21-E956C22B3F02}" destId="{C7745608-8386-492B-83F8-FBDE79261222}" srcOrd="0" destOrd="0" presId="urn:microsoft.com/office/officeart/2008/layout/AlternatingHexagons"/>
    <dgm:cxn modelId="{919D38D2-CF58-4D51-BC50-BFA21176B6E8}" type="presParOf" srcId="{38ABF0DF-385B-4FB7-9C21-E956C22B3F02}" destId="{13E0841D-C716-4B99-8E10-19E3F080AA30}" srcOrd="1" destOrd="0" presId="urn:microsoft.com/office/officeart/2008/layout/AlternatingHexagons"/>
    <dgm:cxn modelId="{E9CD0B2C-1281-4911-9F59-FBD539F05138}" type="presParOf" srcId="{38ABF0DF-385B-4FB7-9C21-E956C22B3F02}" destId="{EB705A54-8190-48AC-BEB6-109CFD99596F}" srcOrd="2" destOrd="0" presId="urn:microsoft.com/office/officeart/2008/layout/AlternatingHexagons"/>
    <dgm:cxn modelId="{AE72474A-BDE6-4ECE-9979-1CED6FBA0B05}" type="presParOf" srcId="{38ABF0DF-385B-4FB7-9C21-E956C22B3F02}" destId="{6BB9CDE9-F82D-4CAC-9222-2CE4A25BF94F}" srcOrd="3" destOrd="0" presId="urn:microsoft.com/office/officeart/2008/layout/AlternatingHexagons"/>
    <dgm:cxn modelId="{C3BAF2C1-3D1A-4584-ABF0-4980901AE555}" type="presParOf" srcId="{38ABF0DF-385B-4FB7-9C21-E956C22B3F02}" destId="{4DA456D6-2663-44B4-AF9E-8EF10C4827E7}" srcOrd="4" destOrd="0" presId="urn:microsoft.com/office/officeart/2008/layout/AlternatingHexagons"/>
    <dgm:cxn modelId="{CAD888DF-E535-46E4-A3C5-B15CEDAAFAFE}" type="presParOf" srcId="{94402CEC-6F74-4188-BA8B-DA5383196DD9}" destId="{69E15CE3-6AE6-4834-81EC-BA8A7987857B}" srcOrd="3" destOrd="0" presId="urn:microsoft.com/office/officeart/2008/layout/AlternatingHexagons"/>
    <dgm:cxn modelId="{FF35865B-BFFD-4F91-8F7A-9EADCF695447}" type="presParOf" srcId="{94402CEC-6F74-4188-BA8B-DA5383196DD9}" destId="{CA82567F-6D2A-4E99-97A5-6839C1B19A8D}" srcOrd="4" destOrd="0" presId="urn:microsoft.com/office/officeart/2008/layout/AlternatingHexagons"/>
    <dgm:cxn modelId="{31041CC2-B626-42AE-9A24-EAC6535E1FD4}" type="presParOf" srcId="{CA82567F-6D2A-4E99-97A5-6839C1B19A8D}" destId="{2F9C3B78-4CCC-42DC-A39F-1F5515CED8D1}" srcOrd="0" destOrd="0" presId="urn:microsoft.com/office/officeart/2008/layout/AlternatingHexagons"/>
    <dgm:cxn modelId="{CC146262-E336-4E85-A93B-E7EC3F3EFE31}" type="presParOf" srcId="{CA82567F-6D2A-4E99-97A5-6839C1B19A8D}" destId="{352BB68F-BAF5-4B9F-9A8A-7746ADD24F2D}" srcOrd="1" destOrd="0" presId="urn:microsoft.com/office/officeart/2008/layout/AlternatingHexagons"/>
    <dgm:cxn modelId="{454C422A-D5D1-4025-9AF4-5BAB75E7E9F4}" type="presParOf" srcId="{CA82567F-6D2A-4E99-97A5-6839C1B19A8D}" destId="{3956823E-8A2B-422C-863C-29E3677C2763}" srcOrd="2" destOrd="0" presId="urn:microsoft.com/office/officeart/2008/layout/AlternatingHexagons"/>
    <dgm:cxn modelId="{29E0F26B-9B1A-4E68-ABB5-06C86BF9B3A4}" type="presParOf" srcId="{CA82567F-6D2A-4E99-97A5-6839C1B19A8D}" destId="{A210DB48-04AB-4540-84F4-03DDF4CD5C7A}" srcOrd="3" destOrd="0" presId="urn:microsoft.com/office/officeart/2008/layout/AlternatingHexagons"/>
    <dgm:cxn modelId="{B0D8210F-09E1-4D12-A210-126FC9D206D0}" type="presParOf" srcId="{CA82567F-6D2A-4E99-97A5-6839C1B19A8D}" destId="{34E8E462-3316-408E-92FF-D2EE211D23FE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6BBA84-20A8-4187-A781-0F8B65FA39AB}">
      <dsp:nvSpPr>
        <dsp:cNvPr id="0" name=""/>
        <dsp:cNvSpPr/>
      </dsp:nvSpPr>
      <dsp:spPr>
        <a:xfrm>
          <a:off x="3315980" y="396450"/>
          <a:ext cx="3347816" cy="3347816"/>
        </a:xfrm>
        <a:prstGeom prst="blockArc">
          <a:avLst>
            <a:gd name="adj1" fmla="val 10816005"/>
            <a:gd name="adj2" fmla="val 17211606"/>
            <a:gd name="adj3" fmla="val 4638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A13545-2BC6-41F7-BFC8-38C86EA867F3}">
      <dsp:nvSpPr>
        <dsp:cNvPr id="0" name=""/>
        <dsp:cNvSpPr/>
      </dsp:nvSpPr>
      <dsp:spPr>
        <a:xfrm>
          <a:off x="3310211" y="526275"/>
          <a:ext cx="3347816" cy="3347816"/>
        </a:xfrm>
        <a:prstGeom prst="blockArc">
          <a:avLst>
            <a:gd name="adj1" fmla="val 4821872"/>
            <a:gd name="adj2" fmla="val 11089300"/>
            <a:gd name="adj3" fmla="val 4638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B45E17-9E92-4573-AC75-97D6D5929BE6}">
      <dsp:nvSpPr>
        <dsp:cNvPr id="0" name=""/>
        <dsp:cNvSpPr/>
      </dsp:nvSpPr>
      <dsp:spPr>
        <a:xfrm>
          <a:off x="4101534" y="587309"/>
          <a:ext cx="3347816" cy="3347816"/>
        </a:xfrm>
        <a:prstGeom prst="blockArc">
          <a:avLst>
            <a:gd name="adj1" fmla="val 21226714"/>
            <a:gd name="adj2" fmla="val 6507385"/>
            <a:gd name="adj3" fmla="val 4638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3C2EE5-EAAA-4B03-814F-A95F49C615D5}">
      <dsp:nvSpPr>
        <dsp:cNvPr id="0" name=""/>
        <dsp:cNvSpPr/>
      </dsp:nvSpPr>
      <dsp:spPr>
        <a:xfrm>
          <a:off x="4092152" y="438614"/>
          <a:ext cx="3347816" cy="3347816"/>
        </a:xfrm>
        <a:prstGeom prst="blockArc">
          <a:avLst>
            <a:gd name="adj1" fmla="val 15561518"/>
            <a:gd name="adj2" fmla="val 21540074"/>
            <a:gd name="adj3" fmla="val 4638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D0EE43-D3AF-41C6-9CA5-333945631A71}">
      <dsp:nvSpPr>
        <dsp:cNvPr id="0" name=""/>
        <dsp:cNvSpPr/>
      </dsp:nvSpPr>
      <dsp:spPr>
        <a:xfrm>
          <a:off x="4185362" y="1382174"/>
          <a:ext cx="2664179" cy="15403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Igualdad</a:t>
          </a:r>
          <a:r>
            <a:rPr lang="es-MX" sz="1800" kern="1200" dirty="0" smtClean="0"/>
            <a:t> </a:t>
          </a:r>
          <a:r>
            <a:rPr lang="es-MX" sz="1800" kern="1200" dirty="0" smtClean="0">
              <a:solidFill>
                <a:schemeClr val="tx1"/>
              </a:solidFill>
            </a:rPr>
            <a:t>como objeto de políticas públicas e institucionales</a:t>
          </a:r>
          <a:endParaRPr lang="fr-FR" sz="1800" kern="1200" dirty="0">
            <a:solidFill>
              <a:schemeClr val="tx1"/>
            </a:solidFill>
          </a:endParaRPr>
        </a:p>
      </dsp:txBody>
      <dsp:txXfrm>
        <a:off x="4575522" y="1607756"/>
        <a:ext cx="1883859" cy="1089207"/>
      </dsp:txXfrm>
    </dsp:sp>
    <dsp:sp modelId="{4BAEF509-1B55-4DCB-8742-5F3C767F9696}">
      <dsp:nvSpPr>
        <dsp:cNvPr id="0" name=""/>
        <dsp:cNvSpPr/>
      </dsp:nvSpPr>
      <dsp:spPr>
        <a:xfrm>
          <a:off x="4467665" y="13040"/>
          <a:ext cx="1992915" cy="98502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>
              <a:solidFill>
                <a:schemeClr val="tx1"/>
              </a:solidFill>
            </a:rPr>
            <a:t>41.9% población  en pobreza- 2016</a:t>
          </a:r>
          <a:endParaRPr lang="fr-FR" sz="1100" kern="1200" dirty="0">
            <a:solidFill>
              <a:schemeClr val="tx1"/>
            </a:solidFill>
          </a:endParaRPr>
        </a:p>
      </dsp:txBody>
      <dsp:txXfrm>
        <a:off x="4759521" y="157293"/>
        <a:ext cx="1409203" cy="696516"/>
      </dsp:txXfrm>
    </dsp:sp>
    <dsp:sp modelId="{5204925D-4C63-401A-B1A7-E6A76B5D0422}">
      <dsp:nvSpPr>
        <dsp:cNvPr id="0" name=""/>
        <dsp:cNvSpPr/>
      </dsp:nvSpPr>
      <dsp:spPr>
        <a:xfrm>
          <a:off x="6861773" y="1112175"/>
          <a:ext cx="1078259" cy="194369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>
              <a:solidFill>
                <a:schemeClr val="tx1"/>
              </a:solidFill>
            </a:rPr>
            <a:t>38% cobertura (48% ALC)</a:t>
          </a:r>
          <a:endParaRPr lang="fr-FR" sz="1100" kern="1200" dirty="0">
            <a:solidFill>
              <a:schemeClr val="tx1"/>
            </a:solidFill>
          </a:endParaRPr>
        </a:p>
      </dsp:txBody>
      <dsp:txXfrm>
        <a:off x="7019680" y="1396822"/>
        <a:ext cx="762445" cy="1374398"/>
      </dsp:txXfrm>
    </dsp:sp>
    <dsp:sp modelId="{C2A0F69E-3E42-4FAC-AE11-58CF2D655B8B}">
      <dsp:nvSpPr>
        <dsp:cNvPr id="0" name=""/>
        <dsp:cNvSpPr/>
      </dsp:nvSpPr>
      <dsp:spPr>
        <a:xfrm>
          <a:off x="4249610" y="3273078"/>
          <a:ext cx="2016378" cy="107825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>
              <a:solidFill>
                <a:schemeClr val="tx1"/>
              </a:solidFill>
            </a:rPr>
            <a:t>67% matricula en el sector publico (50% ALC</a:t>
          </a:r>
          <a:r>
            <a:rPr lang="es-MX" sz="1100" kern="1200" dirty="0" smtClean="0">
              <a:solidFill>
                <a:schemeClr val="tx1"/>
              </a:solidFill>
            </a:rPr>
            <a:t>).-2013</a:t>
          </a:r>
          <a:endParaRPr lang="fr-FR" sz="1100" kern="1200" dirty="0">
            <a:solidFill>
              <a:schemeClr val="tx1"/>
            </a:solidFill>
          </a:endParaRPr>
        </a:p>
      </dsp:txBody>
      <dsp:txXfrm>
        <a:off x="4544902" y="3430985"/>
        <a:ext cx="1425794" cy="762445"/>
      </dsp:txXfrm>
    </dsp:sp>
    <dsp:sp modelId="{D6746FC6-006C-4AD6-9591-680A69FFC575}">
      <dsp:nvSpPr>
        <dsp:cNvPr id="0" name=""/>
        <dsp:cNvSpPr/>
      </dsp:nvSpPr>
      <dsp:spPr>
        <a:xfrm>
          <a:off x="2815685" y="1126747"/>
          <a:ext cx="1078259" cy="187199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>
              <a:solidFill>
                <a:schemeClr val="tx1"/>
              </a:solidFill>
            </a:rPr>
            <a:t>Duplicación matricula en 20 anos:  + 5 millones de alumnos en </a:t>
          </a:r>
          <a:r>
            <a:rPr lang="es-MX" sz="1100" kern="1200" dirty="0" err="1" smtClean="0">
              <a:solidFill>
                <a:schemeClr val="tx1"/>
              </a:solidFill>
            </a:rPr>
            <a:t>lic+posgrado</a:t>
          </a:r>
          <a:endParaRPr lang="fr-FR" sz="1100" kern="1200" dirty="0">
            <a:solidFill>
              <a:schemeClr val="tx1"/>
            </a:solidFill>
          </a:endParaRPr>
        </a:p>
      </dsp:txBody>
      <dsp:txXfrm>
        <a:off x="2973592" y="1400895"/>
        <a:ext cx="762445" cy="13237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BCD871-9D25-4D0F-B1EE-2B1BC13A95D5}">
      <dsp:nvSpPr>
        <dsp:cNvPr id="0" name=""/>
        <dsp:cNvSpPr/>
      </dsp:nvSpPr>
      <dsp:spPr>
        <a:xfrm>
          <a:off x="682897" y="990768"/>
          <a:ext cx="2711053" cy="2369801"/>
        </a:xfrm>
        <a:prstGeom prst="rightArrow">
          <a:avLst>
            <a:gd name="adj1" fmla="val 70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kern="1200" dirty="0" smtClean="0"/>
            <a:t>Densificación del mapa territorial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kern="1200" dirty="0" smtClean="0"/>
            <a:t>Reubicación espacial de establecimientos por entidad y municipios</a:t>
          </a:r>
          <a:endParaRPr lang="fr-FR" sz="1200" kern="1200" dirty="0"/>
        </a:p>
      </dsp:txBody>
      <dsp:txXfrm>
        <a:off x="1360661" y="1346238"/>
        <a:ext cx="1321638" cy="1658861"/>
      </dsp:txXfrm>
    </dsp:sp>
    <dsp:sp modelId="{53405330-3553-49BB-8B36-F6179DBF08D7}">
      <dsp:nvSpPr>
        <dsp:cNvPr id="0" name=""/>
        <dsp:cNvSpPr/>
      </dsp:nvSpPr>
      <dsp:spPr>
        <a:xfrm>
          <a:off x="0" y="1603379"/>
          <a:ext cx="1355526" cy="135552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Incremento de la cobertura</a:t>
          </a:r>
          <a:endParaRPr lang="fr-FR" sz="1500" kern="1200" dirty="0"/>
        </a:p>
      </dsp:txBody>
      <dsp:txXfrm>
        <a:off x="198512" y="1801891"/>
        <a:ext cx="958502" cy="958502"/>
      </dsp:txXfrm>
    </dsp:sp>
    <dsp:sp modelId="{BECBA238-9C65-4692-A8C0-87030C7559BF}">
      <dsp:nvSpPr>
        <dsp:cNvPr id="0" name=""/>
        <dsp:cNvSpPr/>
      </dsp:nvSpPr>
      <dsp:spPr>
        <a:xfrm>
          <a:off x="4241155" y="990768"/>
          <a:ext cx="2711053" cy="2369801"/>
        </a:xfrm>
        <a:prstGeom prst="rightArrow">
          <a:avLst>
            <a:gd name="adj1" fmla="val 70000"/>
            <a:gd name="adj2" fmla="val 50000"/>
          </a:avLst>
        </a:prstGeom>
        <a:solidFill>
          <a:schemeClr val="accent3">
            <a:tint val="40000"/>
            <a:alpha val="90000"/>
            <a:hueOff val="1014570"/>
            <a:satOff val="50000"/>
            <a:lumOff val="89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1014570"/>
              <a:satOff val="50000"/>
              <a:lumOff val="8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kern="1200" dirty="0" smtClean="0"/>
            <a:t>Atención </a:t>
          </a:r>
          <a:r>
            <a:rPr lang="es-MX" sz="1200" kern="1200" dirty="0" smtClean="0"/>
            <a:t>especifica </a:t>
          </a:r>
          <a:r>
            <a:rPr lang="es-MX" sz="1200" kern="1200" dirty="0" smtClean="0"/>
            <a:t>por género, etnia y  discapacidad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kern="1200" dirty="0" smtClean="0"/>
            <a:t> Programas e instituciones </a:t>
          </a:r>
          <a:r>
            <a:rPr lang="es-MX" sz="1200" kern="1200" dirty="0" smtClean="0"/>
            <a:t>focalizados </a:t>
          </a:r>
          <a:r>
            <a:rPr lang="es-MX" sz="1200" kern="1200" dirty="0" smtClean="0"/>
            <a:t>a colectivos predeterminados</a:t>
          </a:r>
          <a:endParaRPr lang="fr-FR" sz="1200" kern="1200" dirty="0"/>
        </a:p>
      </dsp:txBody>
      <dsp:txXfrm>
        <a:off x="4918918" y="1346238"/>
        <a:ext cx="1321638" cy="1658861"/>
      </dsp:txXfrm>
    </dsp:sp>
    <dsp:sp modelId="{3F9DA2C7-CE59-400E-A2B8-23F8B0EC2548}">
      <dsp:nvSpPr>
        <dsp:cNvPr id="0" name=""/>
        <dsp:cNvSpPr/>
      </dsp:nvSpPr>
      <dsp:spPr>
        <a:xfrm>
          <a:off x="3563391" y="1497905"/>
          <a:ext cx="1355526" cy="1355526"/>
        </a:xfrm>
        <a:prstGeom prst="ellipse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Inclusión de poblaciones vulnerables</a:t>
          </a:r>
          <a:endParaRPr lang="fr-FR" sz="1500" kern="1200" dirty="0"/>
        </a:p>
      </dsp:txBody>
      <dsp:txXfrm>
        <a:off x="3761903" y="1696417"/>
        <a:ext cx="958502" cy="958502"/>
      </dsp:txXfrm>
    </dsp:sp>
    <dsp:sp modelId="{E7CAECCC-8836-4D9B-AA70-A13B50A19C71}">
      <dsp:nvSpPr>
        <dsp:cNvPr id="0" name=""/>
        <dsp:cNvSpPr/>
      </dsp:nvSpPr>
      <dsp:spPr>
        <a:xfrm>
          <a:off x="7799412" y="990768"/>
          <a:ext cx="2711053" cy="2369801"/>
        </a:xfrm>
        <a:prstGeom prst="rightArrow">
          <a:avLst>
            <a:gd name="adj1" fmla="val 70000"/>
            <a:gd name="adj2" fmla="val 50000"/>
          </a:avLst>
        </a:prstGeom>
        <a:solidFill>
          <a:schemeClr val="accent3">
            <a:tint val="40000"/>
            <a:alpha val="90000"/>
            <a:hueOff val="2029141"/>
            <a:satOff val="100000"/>
            <a:lumOff val="1779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kern="1200" dirty="0" smtClean="0"/>
            <a:t>Nuevos estudiantes sin especificación de perfiles  de carencia 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kern="1200" dirty="0" smtClean="0"/>
            <a:t>Educar a quiénes lo demandan</a:t>
          </a:r>
          <a:endParaRPr lang="fr-FR" sz="1200" kern="1200" dirty="0"/>
        </a:p>
      </dsp:txBody>
      <dsp:txXfrm>
        <a:off x="8477175" y="1346238"/>
        <a:ext cx="1321638" cy="1658861"/>
      </dsp:txXfrm>
    </dsp:sp>
    <dsp:sp modelId="{CA483152-C6D6-4742-90E5-44F7926E010D}">
      <dsp:nvSpPr>
        <dsp:cNvPr id="0" name=""/>
        <dsp:cNvSpPr/>
      </dsp:nvSpPr>
      <dsp:spPr>
        <a:xfrm>
          <a:off x="7121649" y="1497905"/>
          <a:ext cx="1355526" cy="1355526"/>
        </a:xfrm>
        <a:prstGeom prst="ellipse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Boom de la educación a distancia</a:t>
          </a:r>
          <a:endParaRPr lang="fr-FR" sz="1500" kern="1200" dirty="0"/>
        </a:p>
      </dsp:txBody>
      <dsp:txXfrm>
        <a:off x="7320161" y="1696417"/>
        <a:ext cx="958502" cy="9585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88D1A9-0EEB-490F-A115-39C646D8CDFE}">
      <dsp:nvSpPr>
        <dsp:cNvPr id="0" name=""/>
        <dsp:cNvSpPr/>
      </dsp:nvSpPr>
      <dsp:spPr>
        <a:xfrm>
          <a:off x="5958840" y="0"/>
          <a:ext cx="4556759" cy="1450446"/>
        </a:xfrm>
        <a:prstGeom prst="nonIsoscelesTrapezoid">
          <a:avLst>
            <a:gd name="adj1" fmla="val 82166"/>
            <a:gd name="adj2" fmla="val 0"/>
          </a:avLst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/>
            <a:t>Colectivos de talla menguante: ¿Atención a la diversidad o circuito precario de educación superior?</a:t>
          </a:r>
          <a:endParaRPr lang="fr-FR" sz="1800" kern="1200" dirty="0" smtClean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800" kern="1200" dirty="0"/>
        </a:p>
      </dsp:txBody>
      <dsp:txXfrm>
        <a:off x="7150608" y="0"/>
        <a:ext cx="3364991" cy="1450446"/>
      </dsp:txXfrm>
    </dsp:sp>
    <dsp:sp modelId="{FC5F68D1-4697-4BDD-809F-4B0EFCF6392C}">
      <dsp:nvSpPr>
        <dsp:cNvPr id="0" name=""/>
        <dsp:cNvSpPr/>
      </dsp:nvSpPr>
      <dsp:spPr>
        <a:xfrm rot="10800000">
          <a:off x="0" y="0"/>
          <a:ext cx="7150608" cy="1450446"/>
        </a:xfrm>
        <a:prstGeom prst="trapezoid">
          <a:avLst>
            <a:gd name="adj" fmla="val 82166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Mujeres:2201998 beneficiarios</a:t>
          </a:r>
          <a:endParaRPr lang="fr-FR" sz="2800" kern="1200" dirty="0"/>
        </a:p>
      </dsp:txBody>
      <dsp:txXfrm rot="-10800000">
        <a:off x="1251356" y="0"/>
        <a:ext cx="4647895" cy="1450446"/>
      </dsp:txXfrm>
    </dsp:sp>
    <dsp:sp modelId="{BC45D06B-53E7-41B7-9D0D-4F0B542777C8}">
      <dsp:nvSpPr>
        <dsp:cNvPr id="0" name=""/>
        <dsp:cNvSpPr/>
      </dsp:nvSpPr>
      <dsp:spPr>
        <a:xfrm rot="10800000">
          <a:off x="1226948" y="1520778"/>
          <a:ext cx="4767072" cy="1450446"/>
        </a:xfrm>
        <a:prstGeom prst="trapezoid">
          <a:avLst>
            <a:gd name="adj" fmla="val 82166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Indígenas: 50143</a:t>
          </a:r>
          <a:endParaRPr lang="fr-FR" sz="2800" kern="1200" dirty="0"/>
        </a:p>
      </dsp:txBody>
      <dsp:txXfrm rot="-10800000">
        <a:off x="2061186" y="1520778"/>
        <a:ext cx="3098596" cy="1450446"/>
      </dsp:txXfrm>
    </dsp:sp>
    <dsp:sp modelId="{E7AAB7ED-ABC9-461E-B28C-6011559E5222}">
      <dsp:nvSpPr>
        <dsp:cNvPr id="0" name=""/>
        <dsp:cNvSpPr/>
      </dsp:nvSpPr>
      <dsp:spPr>
        <a:xfrm rot="10800000">
          <a:off x="2383536" y="2900892"/>
          <a:ext cx="2383536" cy="1450446"/>
        </a:xfrm>
        <a:prstGeom prst="trapezoid">
          <a:avLst>
            <a:gd name="adj" fmla="val 82166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Discapacitados: 38538</a:t>
          </a:r>
          <a:endParaRPr lang="fr-FR" sz="2800" kern="1200" dirty="0"/>
        </a:p>
      </dsp:txBody>
      <dsp:txXfrm rot="-10800000">
        <a:off x="2383536" y="2900892"/>
        <a:ext cx="2383536" cy="14504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9C300B-DB84-4528-93BF-D49A579F46AE}">
      <dsp:nvSpPr>
        <dsp:cNvPr id="0" name=""/>
        <dsp:cNvSpPr/>
      </dsp:nvSpPr>
      <dsp:spPr>
        <a:xfrm rot="5400000">
          <a:off x="4845885" y="104767"/>
          <a:ext cx="1611684" cy="1402165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>
              <a:solidFill>
                <a:schemeClr val="tx1"/>
              </a:solidFill>
            </a:rPr>
            <a:t>2. Programas  </a:t>
          </a:r>
          <a:r>
            <a:rPr lang="es-MX" sz="900" kern="1200" dirty="0" smtClean="0">
              <a:solidFill>
                <a:schemeClr val="tx1"/>
              </a:solidFill>
            </a:rPr>
            <a:t>de acción </a:t>
          </a:r>
          <a:r>
            <a:rPr lang="es-MX" sz="900" kern="1200" dirty="0" smtClean="0">
              <a:solidFill>
                <a:schemeClr val="tx1"/>
              </a:solidFill>
            </a:rPr>
            <a:t>positiva para marginados (modelo </a:t>
          </a:r>
          <a:r>
            <a:rPr lang="es-MX" sz="900" kern="1200" dirty="0" smtClean="0">
              <a:solidFill>
                <a:schemeClr val="tx1"/>
              </a:solidFill>
            </a:rPr>
            <a:t>estado-</a:t>
          </a:r>
          <a:r>
            <a:rPr lang="es-MX" sz="900" kern="1200" dirty="0" err="1" smtClean="0">
              <a:solidFill>
                <a:schemeClr val="tx1"/>
              </a:solidFill>
            </a:rPr>
            <a:t>unidense</a:t>
          </a:r>
          <a:r>
            <a:rPr lang="es-MX" sz="900" kern="1200" dirty="0" smtClean="0"/>
            <a:t>))</a:t>
          </a:r>
          <a:endParaRPr lang="fr-FR" sz="900" kern="1200" dirty="0"/>
        </a:p>
      </dsp:txBody>
      <dsp:txXfrm rot="-5400000">
        <a:off x="5169148" y="251162"/>
        <a:ext cx="965157" cy="1109376"/>
      </dsp:txXfrm>
    </dsp:sp>
    <dsp:sp modelId="{B9E88651-A612-469E-A0FD-C56C4F1E4C1D}">
      <dsp:nvSpPr>
        <dsp:cNvPr id="0" name=""/>
        <dsp:cNvSpPr/>
      </dsp:nvSpPr>
      <dsp:spPr>
        <a:xfrm>
          <a:off x="6360192" y="324165"/>
          <a:ext cx="1798639" cy="967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Del  foco social al foco poblacional :  el papel de la UNESCO/Banco Mundial/OCDE versus políticas con sello propio </a:t>
          </a:r>
          <a:endParaRPr lang="fr-FR" sz="900" kern="1200" dirty="0"/>
        </a:p>
      </dsp:txBody>
      <dsp:txXfrm>
        <a:off x="6360192" y="324165"/>
        <a:ext cx="1798639" cy="967010"/>
      </dsp:txXfrm>
    </dsp:sp>
    <dsp:sp modelId="{3D045CF7-481A-446E-9A28-18BBF918766A}">
      <dsp:nvSpPr>
        <dsp:cNvPr id="0" name=""/>
        <dsp:cNvSpPr/>
      </dsp:nvSpPr>
      <dsp:spPr>
        <a:xfrm rot="5400000">
          <a:off x="3282316" y="109674"/>
          <a:ext cx="1611684" cy="1392336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2079139"/>
            <a:satOff val="-9594"/>
            <a:lumOff val="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tx1"/>
              </a:solidFill>
            </a:rPr>
            <a:t>1.Programas </a:t>
          </a:r>
          <a:r>
            <a:rPr lang="es-MX" sz="1400" kern="1200" dirty="0" smtClean="0">
              <a:solidFill>
                <a:schemeClr val="tx1"/>
              </a:solidFill>
            </a:rPr>
            <a:t>de reticulación </a:t>
          </a:r>
          <a:r>
            <a:rPr lang="es-MX" sz="1400" kern="1200" dirty="0" smtClean="0">
              <a:solidFill>
                <a:schemeClr val="tx1"/>
              </a:solidFill>
            </a:rPr>
            <a:t>territorial para todos</a:t>
          </a:r>
          <a:endParaRPr lang="fr-FR" sz="1400" kern="1200" dirty="0">
            <a:solidFill>
              <a:schemeClr val="tx1"/>
            </a:solidFill>
          </a:endParaRPr>
        </a:p>
      </dsp:txBody>
      <dsp:txXfrm rot="-5400000">
        <a:off x="3608255" y="250335"/>
        <a:ext cx="959806" cy="1111014"/>
      </dsp:txXfrm>
    </dsp:sp>
    <dsp:sp modelId="{C7745608-8386-492B-83F8-FBDE79261222}">
      <dsp:nvSpPr>
        <dsp:cNvPr id="0" name=""/>
        <dsp:cNvSpPr/>
      </dsp:nvSpPr>
      <dsp:spPr>
        <a:xfrm rot="5400000">
          <a:off x="4120994" y="1488656"/>
          <a:ext cx="1611684" cy="1402165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4158277"/>
            <a:satOff val="-19187"/>
            <a:lumOff val="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>
              <a:solidFill>
                <a:schemeClr val="tx1"/>
              </a:solidFill>
            </a:rPr>
            <a:t>3. Programas </a:t>
          </a:r>
          <a:r>
            <a:rPr lang="es-MX" sz="900" kern="1200" dirty="0" smtClean="0">
              <a:solidFill>
                <a:schemeClr val="tx1"/>
              </a:solidFill>
            </a:rPr>
            <a:t>de lucha contra la vulnerabilidad (modelo europeo</a:t>
          </a:r>
          <a:r>
            <a:rPr lang="es-MX" sz="900" kern="1200" dirty="0" smtClean="0"/>
            <a:t>)</a:t>
          </a:r>
          <a:endParaRPr lang="fr-FR" sz="900" kern="1200" dirty="0"/>
        </a:p>
      </dsp:txBody>
      <dsp:txXfrm rot="-5400000">
        <a:off x="4444257" y="1635051"/>
        <a:ext cx="965157" cy="1109376"/>
      </dsp:txXfrm>
    </dsp:sp>
    <dsp:sp modelId="{13E0841D-C716-4B99-8E10-19E3F080AA30}">
      <dsp:nvSpPr>
        <dsp:cNvPr id="0" name=""/>
        <dsp:cNvSpPr/>
      </dsp:nvSpPr>
      <dsp:spPr>
        <a:xfrm>
          <a:off x="2356767" y="1692163"/>
          <a:ext cx="1740619" cy="967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Diversificación de programas y riesgos de </a:t>
          </a:r>
          <a:r>
            <a:rPr lang="es-MX" sz="900" kern="1200" dirty="0" err="1" smtClean="0"/>
            <a:t>ghettoización</a:t>
          </a:r>
          <a:r>
            <a:rPr lang="es-MX" sz="900" kern="1200" dirty="0" smtClean="0"/>
            <a:t> y </a:t>
          </a:r>
          <a:r>
            <a:rPr lang="es-MX" sz="900" kern="1200" dirty="0" err="1" smtClean="0"/>
            <a:t>rigidificación</a:t>
          </a:r>
          <a:r>
            <a:rPr lang="es-MX" sz="900" kern="1200" dirty="0" smtClean="0"/>
            <a:t> de la identidad </a:t>
          </a:r>
          <a:endParaRPr lang="fr-FR" sz="900" kern="1200" dirty="0"/>
        </a:p>
      </dsp:txBody>
      <dsp:txXfrm>
        <a:off x="2356767" y="1692163"/>
        <a:ext cx="1740619" cy="967010"/>
      </dsp:txXfrm>
    </dsp:sp>
    <dsp:sp modelId="{4DA456D6-2663-44B4-AF9E-8EF10C4827E7}">
      <dsp:nvSpPr>
        <dsp:cNvPr id="0" name=""/>
        <dsp:cNvSpPr/>
      </dsp:nvSpPr>
      <dsp:spPr>
        <a:xfrm rot="5400000">
          <a:off x="5564987" y="1474586"/>
          <a:ext cx="1611684" cy="1402165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6237415"/>
            <a:satOff val="-28781"/>
            <a:lumOff val="1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>
              <a:solidFill>
                <a:schemeClr val="tx1"/>
              </a:solidFill>
            </a:rPr>
            <a:t>4. Programas </a:t>
          </a:r>
          <a:r>
            <a:rPr lang="es-MX" sz="1100" kern="1200" dirty="0" smtClean="0">
              <a:solidFill>
                <a:schemeClr val="tx1"/>
              </a:solidFill>
            </a:rPr>
            <a:t>de inclusión de colectivos  </a:t>
          </a:r>
          <a:r>
            <a:rPr lang="es-MX" sz="1100" kern="1200" dirty="0" smtClean="0">
              <a:solidFill>
                <a:schemeClr val="tx1"/>
              </a:solidFill>
            </a:rPr>
            <a:t>múltiples en cuanto a criterios de definición  </a:t>
          </a:r>
          <a:endParaRPr lang="fr-FR" sz="1100" kern="1200" dirty="0">
            <a:solidFill>
              <a:schemeClr val="tx1"/>
            </a:solidFill>
          </a:endParaRPr>
        </a:p>
      </dsp:txBody>
      <dsp:txXfrm rot="-5400000">
        <a:off x="5888250" y="1620981"/>
        <a:ext cx="965157" cy="1109376"/>
      </dsp:txXfrm>
    </dsp:sp>
    <dsp:sp modelId="{2F9C3B78-4CCC-42DC-A39F-1F5515CED8D1}">
      <dsp:nvSpPr>
        <dsp:cNvPr id="0" name=""/>
        <dsp:cNvSpPr/>
      </dsp:nvSpPr>
      <dsp:spPr>
        <a:xfrm rot="5400000">
          <a:off x="4810718" y="2842584"/>
          <a:ext cx="1611684" cy="1402165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8316554"/>
            <a:satOff val="-38374"/>
            <a:lumOff val="1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>
              <a:solidFill>
                <a:schemeClr val="tx1"/>
              </a:solidFill>
            </a:rPr>
            <a:t>5. Programas </a:t>
          </a:r>
          <a:r>
            <a:rPr lang="es-MX" sz="900" kern="1200" dirty="0" smtClean="0">
              <a:solidFill>
                <a:schemeClr val="tx1"/>
              </a:solidFill>
            </a:rPr>
            <a:t>de atención y redistribución de oportunidades a </a:t>
          </a:r>
          <a:r>
            <a:rPr lang="es-MX" sz="900" kern="1200" dirty="0" err="1" smtClean="0">
              <a:solidFill>
                <a:schemeClr val="tx1"/>
              </a:solidFill>
            </a:rPr>
            <a:t>demandantes:ODD</a:t>
          </a:r>
          <a:r>
            <a:rPr lang="es-MX" sz="900" kern="1200" dirty="0" smtClean="0">
              <a:solidFill>
                <a:schemeClr val="tx1"/>
              </a:solidFill>
            </a:rPr>
            <a:t> 4-UNESCO</a:t>
          </a:r>
          <a:endParaRPr lang="fr-FR" sz="900" kern="1200" dirty="0">
            <a:solidFill>
              <a:schemeClr val="tx1"/>
            </a:solidFill>
          </a:endParaRPr>
        </a:p>
      </dsp:txBody>
      <dsp:txXfrm rot="-5400000">
        <a:off x="5133981" y="2988979"/>
        <a:ext cx="965157" cy="1109376"/>
      </dsp:txXfrm>
    </dsp:sp>
    <dsp:sp modelId="{352BB68F-BAF5-4B9F-9A8A-7746ADD24F2D}">
      <dsp:nvSpPr>
        <dsp:cNvPr id="0" name=""/>
        <dsp:cNvSpPr/>
      </dsp:nvSpPr>
      <dsp:spPr>
        <a:xfrm>
          <a:off x="6360192" y="3060161"/>
          <a:ext cx="1798639" cy="967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Indicadores de acceso libre versus cupos  </a:t>
          </a:r>
          <a:r>
            <a:rPr lang="es-MX" sz="900" kern="1200" dirty="0" smtClean="0"/>
            <a:t>versus atención a la </a:t>
          </a:r>
          <a:r>
            <a:rPr lang="es-MX" sz="900" kern="1200" dirty="0" smtClean="0"/>
            <a:t>demanda: ¿redistribución político-social de oportunidades o meritocracia? </a:t>
          </a:r>
          <a:endParaRPr lang="fr-FR" sz="900" kern="1200" dirty="0"/>
        </a:p>
      </dsp:txBody>
      <dsp:txXfrm>
        <a:off x="6360192" y="3060161"/>
        <a:ext cx="1798639" cy="967010"/>
      </dsp:txXfrm>
    </dsp:sp>
    <dsp:sp modelId="{34E8E462-3316-408E-92FF-D2EE211D23FE}">
      <dsp:nvSpPr>
        <dsp:cNvPr id="0" name=""/>
        <dsp:cNvSpPr/>
      </dsp:nvSpPr>
      <dsp:spPr>
        <a:xfrm rot="5400000">
          <a:off x="3296379" y="2842584"/>
          <a:ext cx="1611684" cy="1402165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>
              <a:solidFill>
                <a:schemeClr val="tx1"/>
              </a:solidFill>
            </a:rPr>
            <a:t>6. Obligatoriedad y gratuidad de la educación superior + igualdad sustantiva  (2019)</a:t>
          </a:r>
          <a:endParaRPr lang="fr-FR" sz="1000" kern="1200" dirty="0">
            <a:solidFill>
              <a:schemeClr val="tx1"/>
            </a:solidFill>
          </a:endParaRPr>
        </a:p>
      </dsp:txBody>
      <dsp:txXfrm rot="-5400000">
        <a:off x="3619642" y="2988979"/>
        <a:ext cx="965157" cy="11093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fr-F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B4BA-DC01-4122-A25F-FC5C52D19E50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F833-4B53-46AD-BA50-E85BF12152C4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9864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B4BA-DC01-4122-A25F-FC5C52D19E50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F833-4B53-46AD-BA50-E85BF12152C4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238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B4BA-DC01-4122-A25F-FC5C52D19E50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F833-4B53-46AD-BA50-E85BF12152C4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8101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B4BA-DC01-4122-A25F-FC5C52D19E50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F833-4B53-46AD-BA50-E85BF12152C4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197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B4BA-DC01-4122-A25F-FC5C52D19E50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F833-4B53-46AD-BA50-E85BF12152C4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1246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B4BA-DC01-4122-A25F-FC5C52D19E50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F833-4B53-46AD-BA50-E85BF12152C4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333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B4BA-DC01-4122-A25F-FC5C52D19E50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F833-4B53-46AD-BA50-E85BF12152C4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4652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B4BA-DC01-4122-A25F-FC5C52D19E50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F833-4B53-46AD-BA50-E85BF12152C4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3357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B4BA-DC01-4122-A25F-FC5C52D19E50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F833-4B53-46AD-BA50-E85BF12152C4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5728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B4BA-DC01-4122-A25F-FC5C52D19E50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F833-4B53-46AD-BA50-E85BF12152C4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769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B4BA-DC01-4122-A25F-FC5C52D19E50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F833-4B53-46AD-BA50-E85BF12152C4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527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6B4BA-DC01-4122-A25F-FC5C52D19E50}" type="datetimeFigureOut">
              <a:rPr lang="fr-FR" smtClean="0"/>
              <a:t>31/10/2019</a:t>
            </a:fld>
            <a:endParaRPr lang="fr-F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AF833-4B53-46AD-BA50-E85BF12152C4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915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idou@cinvestav.mx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sz="4400" dirty="0"/>
              <a:t>De la equidad territorial a la inclusión de </a:t>
            </a:r>
            <a:r>
              <a:rPr lang="es-MX" sz="4400" dirty="0" smtClean="0"/>
              <a:t>colectivos: </a:t>
            </a:r>
            <a:r>
              <a:rPr lang="es-MX" sz="4400" dirty="0"/>
              <a:t>retos de políticas  en educación </a:t>
            </a:r>
            <a:r>
              <a:rPr lang="es-MX" sz="4400" dirty="0" smtClean="0"/>
              <a:t>superior en </a:t>
            </a:r>
            <a:r>
              <a:rPr lang="es-MX" sz="4400" dirty="0"/>
              <a:t>México</a:t>
            </a:r>
            <a:r>
              <a:rPr lang="es-MX" sz="4400" dirty="0" smtClean="0"/>
              <a:t>*</a:t>
            </a:r>
            <a:br>
              <a:rPr lang="es-MX" sz="4400" dirty="0" smtClean="0"/>
            </a:br>
            <a:r>
              <a:rPr lang="es-MX" sz="2200" dirty="0" smtClean="0"/>
              <a:t>*</a:t>
            </a:r>
            <a:r>
              <a:rPr lang="es-MX" sz="2200" dirty="0"/>
              <a:t>Con apoyo del proyecto CONACYT-Ciencia Básica n. </a:t>
            </a:r>
            <a:r>
              <a:rPr lang="fr-FR" sz="2000" dirty="0"/>
              <a:t>A1-S-8492</a:t>
            </a:r>
            <a:r>
              <a:rPr lang="es-MX" sz="2200" dirty="0"/>
              <a:t/>
            </a:r>
            <a:br>
              <a:rPr lang="es-MX" sz="2200" dirty="0"/>
            </a:br>
            <a:endParaRPr lang="fr-FR" sz="2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MX" dirty="0" err="1" smtClean="0"/>
              <a:t>Sylvie</a:t>
            </a:r>
            <a:r>
              <a:rPr lang="es-MX" dirty="0" smtClean="0"/>
              <a:t> Didou </a:t>
            </a:r>
            <a:r>
              <a:rPr lang="es-MX" dirty="0" err="1" smtClean="0"/>
              <a:t>Aupetit</a:t>
            </a:r>
            <a:r>
              <a:rPr lang="es-MX" dirty="0" smtClean="0"/>
              <a:t> (</a:t>
            </a:r>
            <a:r>
              <a:rPr lang="es-MX" dirty="0" err="1" smtClean="0"/>
              <a:t>Cinvestav</a:t>
            </a:r>
            <a:r>
              <a:rPr lang="es-MX" dirty="0" smtClean="0"/>
              <a:t>) </a:t>
            </a:r>
            <a:r>
              <a:rPr lang="es-MX" dirty="0" smtClean="0">
                <a:hlinkClick r:id="rId2"/>
              </a:rPr>
              <a:t>didou@cinvestav.mx</a:t>
            </a:r>
            <a:endParaRPr lang="es-MX" dirty="0" smtClean="0"/>
          </a:p>
          <a:p>
            <a:r>
              <a:rPr lang="fr-FR" dirty="0" err="1"/>
              <a:t>Seminario</a:t>
            </a:r>
            <a:r>
              <a:rPr lang="fr-FR" dirty="0"/>
              <a:t> </a:t>
            </a:r>
            <a:r>
              <a:rPr lang="fr-FR" dirty="0" smtClean="0"/>
              <a:t>Internacional </a:t>
            </a:r>
            <a:r>
              <a:rPr lang="es-MX" dirty="0" smtClean="0"/>
              <a:t>“</a:t>
            </a:r>
            <a:r>
              <a:rPr lang="es-MX" dirty="0"/>
              <a:t>Calidad y desigualdad en la educación superior</a:t>
            </a:r>
            <a:r>
              <a:rPr lang="es-MX" dirty="0" smtClean="0"/>
              <a:t>”</a:t>
            </a:r>
            <a:endParaRPr lang="es-MX" dirty="0"/>
          </a:p>
          <a:p>
            <a:r>
              <a:rPr lang="es-MX" dirty="0"/>
              <a:t>2do Encuentro de la Red de Investigadores sobre Política Educativa Francia-México</a:t>
            </a:r>
          </a:p>
          <a:p>
            <a:r>
              <a:rPr lang="es-MX" dirty="0"/>
              <a:t>Celebración 15 años </a:t>
            </a:r>
            <a:r>
              <a:rPr lang="es-MX" dirty="0" smtClean="0"/>
              <a:t>MUFRAMEX</a:t>
            </a:r>
            <a:endParaRPr lang="fr-FR" dirty="0" smtClean="0"/>
          </a:p>
          <a:p>
            <a:r>
              <a:rPr lang="es-MX" dirty="0" smtClean="0"/>
              <a:t>6 </a:t>
            </a:r>
            <a:r>
              <a:rPr lang="es-MX" dirty="0" smtClean="0"/>
              <a:t>noviembre 2019, </a:t>
            </a:r>
          </a:p>
          <a:p>
            <a:r>
              <a:rPr lang="es-MX" dirty="0" smtClean="0"/>
              <a:t>SEP-MUFRAMEX-PIPE</a:t>
            </a:r>
          </a:p>
        </p:txBody>
      </p:sp>
    </p:spTree>
    <p:extLst>
      <p:ext uri="{BB962C8B-B14F-4D97-AF65-F5344CB8AC3E}">
        <p14:creationId xmlns:p14="http://schemas.microsoft.com/office/powerpoint/2010/main" val="93393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Contexto de las políticas de  promoción de la igualdad en educación superior en México</a:t>
            </a:r>
            <a:endParaRPr lang="fr-F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711410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710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Giros en las políticas de lucha contra la desigualdad, </a:t>
            </a:r>
            <a:r>
              <a:rPr lang="es-MX" dirty="0" smtClean="0"/>
              <a:t>1990-2018 </a:t>
            </a:r>
            <a:endParaRPr lang="fr-F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049875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707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De la equidad a la inclusión : colectivos  e instituciones múltiples ¿rendimientos crecientes o decrecientes? (2018-2019)</a:t>
            </a:r>
            <a:endParaRPr lang="fr-F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281874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367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Diversificación de perspectivas, objetivos y de instrumentos (1990-2019)</a:t>
            </a:r>
            <a:endParaRPr lang="fr-F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631948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010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Nuevas </a:t>
            </a:r>
            <a:r>
              <a:rPr lang="es-MX" i="1" dirty="0" err="1" smtClean="0"/>
              <a:t>donnes</a:t>
            </a:r>
            <a:r>
              <a:rPr lang="es-MX" i="1" dirty="0" smtClean="0"/>
              <a:t> (</a:t>
            </a:r>
            <a:r>
              <a:rPr lang="es-MX" dirty="0" smtClean="0"/>
              <a:t>elementos cruciales</a:t>
            </a:r>
            <a:r>
              <a:rPr lang="es-MX" i="1" dirty="0" smtClean="0"/>
              <a:t>)</a:t>
            </a:r>
            <a:r>
              <a:rPr lang="es-MX" dirty="0" smtClean="0"/>
              <a:t> en una coyuntura de </a:t>
            </a:r>
            <a:r>
              <a:rPr lang="es-MX" dirty="0" smtClean="0"/>
              <a:t>inestabilidad, 2019</a:t>
            </a:r>
            <a:endParaRPr lang="fr-F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MX" sz="1800" dirty="0" smtClean="0"/>
              <a:t>Recortes </a:t>
            </a:r>
            <a:r>
              <a:rPr lang="es-MX" sz="1800" dirty="0" smtClean="0"/>
              <a:t>presupuestales para las universidades públicas y los centros de </a:t>
            </a:r>
            <a:r>
              <a:rPr lang="es-MX" sz="1800" dirty="0" smtClean="0"/>
              <a:t>investigación: focos </a:t>
            </a:r>
            <a:r>
              <a:rPr lang="es-MX" sz="1800" dirty="0" smtClean="0"/>
              <a:t>de tensión, </a:t>
            </a:r>
            <a:r>
              <a:rPr lang="es-MX" sz="1800" dirty="0" smtClean="0"/>
              <a:t>estructurales </a:t>
            </a:r>
            <a:r>
              <a:rPr lang="es-MX" sz="1800" dirty="0" smtClean="0"/>
              <a:t>y </a:t>
            </a:r>
            <a:r>
              <a:rPr lang="es-MX" sz="1800" dirty="0" smtClean="0"/>
              <a:t>contextuales, </a:t>
            </a:r>
            <a:r>
              <a:rPr lang="es-MX" sz="1800" dirty="0" smtClean="0"/>
              <a:t>ante el imperativo de aumentar la matricula  </a:t>
            </a:r>
            <a:r>
              <a:rPr lang="es-MX" sz="1800" dirty="0" smtClean="0"/>
              <a:t>[¿gradual- o repentinamente?]</a:t>
            </a:r>
            <a:endParaRPr lang="es-MX" sz="1800" dirty="0" smtClean="0"/>
          </a:p>
          <a:p>
            <a:pPr algn="just"/>
            <a:r>
              <a:rPr lang="es-MX" sz="1800" dirty="0" smtClean="0"/>
              <a:t>Fiscalización de la </a:t>
            </a:r>
            <a:r>
              <a:rPr lang="es-MX" sz="1800" dirty="0" smtClean="0"/>
              <a:t>Auditoria Superior de la Federación y otros organismos proveedores de fondos públicos</a:t>
            </a:r>
            <a:endParaRPr lang="es-MX" sz="1800" dirty="0" smtClean="0"/>
          </a:p>
          <a:p>
            <a:pPr algn="just"/>
            <a:r>
              <a:rPr lang="es-MX" sz="1800" dirty="0" smtClean="0"/>
              <a:t>Crisis de legitimidad y financiamiento versus programas </a:t>
            </a:r>
            <a:r>
              <a:rPr lang="es-MX" sz="1800" dirty="0" smtClean="0"/>
              <a:t>gubernamentales:  100 universidades para el Bienestar del sistema Benito Juárez/Rechazo Cero</a:t>
            </a:r>
          </a:p>
          <a:p>
            <a:pPr algn="just"/>
            <a:r>
              <a:rPr lang="es-MX" sz="1800" dirty="0" smtClean="0"/>
              <a:t>Negociación de las Leyes secundarias en educación superior y ciencia y tecnología, en 2020</a:t>
            </a:r>
          </a:p>
          <a:p>
            <a:pPr algn="just"/>
            <a:r>
              <a:rPr lang="es-MX" sz="1800" dirty="0" smtClean="0"/>
              <a:t>Reconstrucción de consensos y canalización de recursos: Punto </a:t>
            </a:r>
            <a:r>
              <a:rPr lang="es-MX" sz="1800" dirty="0" smtClean="0"/>
              <a:t>3</a:t>
            </a:r>
            <a:r>
              <a:rPr lang="fr-FR" sz="1800" dirty="0" smtClean="0"/>
              <a:t> </a:t>
            </a:r>
            <a:r>
              <a:rPr lang="es-MX" sz="1800" dirty="0" smtClean="0"/>
              <a:t>Declaración del Consejo de Universidades públicas e instituciones afines</a:t>
            </a:r>
            <a:r>
              <a:rPr lang="es-MX" sz="1800" dirty="0"/>
              <a:t>, LIII sesión </a:t>
            </a:r>
            <a:r>
              <a:rPr lang="es-MX" sz="1800" dirty="0" smtClean="0"/>
              <a:t>ordinaria, 18 de octubre 2019 . </a:t>
            </a:r>
            <a:r>
              <a:rPr lang="es-MX" sz="1800" dirty="0" smtClean="0"/>
              <a:t>“Se </a:t>
            </a:r>
            <a:r>
              <a:rPr lang="es-MX" sz="1800" dirty="0"/>
              <a:t>debe dotar a la educación superior de los recursos necesarios provenientes del gobierno federal y de los gobiernos estatales y crear el fondo federal especial referido en la fracción X del Artículo Tercero Constitucional y el Artículo Transitorio Décimo Quinto del Decreto de la reforma constitucional </a:t>
            </a:r>
            <a:r>
              <a:rPr lang="es-MX" sz="1800" dirty="0" smtClean="0"/>
              <a:t>“ + Firma del Acuerdo Nacional para la transformación de la educación superior, 30 de octubre 2019.</a:t>
            </a:r>
            <a:endParaRPr lang="es-MX" sz="1800" dirty="0"/>
          </a:p>
          <a:p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14019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Dudas e </a:t>
            </a:r>
            <a:r>
              <a:rPr lang="es-MX" dirty="0" smtClean="0"/>
              <a:t>interrogantes  sobre la equidad en educación superior</a:t>
            </a:r>
            <a:endParaRPr lang="fr-F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s-MX" sz="2600" dirty="0" smtClean="0"/>
              <a:t>Articulación </a:t>
            </a:r>
            <a:r>
              <a:rPr lang="es-MX" sz="2600" dirty="0" smtClean="0"/>
              <a:t>de la diferenciación institucional </a:t>
            </a:r>
            <a:r>
              <a:rPr lang="es-MX" sz="2600" dirty="0" smtClean="0"/>
              <a:t>en el SES </a:t>
            </a:r>
            <a:r>
              <a:rPr lang="es-MX" sz="2600" dirty="0" smtClean="0"/>
              <a:t>: atractividad y legitimidad de los distintos </a:t>
            </a:r>
            <a:r>
              <a:rPr lang="es-MX" sz="2600" dirty="0" smtClean="0"/>
              <a:t>sectores </a:t>
            </a:r>
            <a:r>
              <a:rPr lang="es-MX" sz="2600" dirty="0" smtClean="0"/>
              <a:t>ante la sociedad (ingreso) y el mercado de trabajo (egreso)</a:t>
            </a:r>
          </a:p>
          <a:p>
            <a:pPr algn="just"/>
            <a:r>
              <a:rPr lang="es-MX" sz="2600" dirty="0" smtClean="0"/>
              <a:t>Instrumentos : becas</a:t>
            </a:r>
            <a:r>
              <a:rPr lang="es-MX" sz="2600" dirty="0" smtClean="0"/>
              <a:t>, cupos reservados</a:t>
            </a:r>
            <a:r>
              <a:rPr lang="es-MX" sz="2600" dirty="0" smtClean="0"/>
              <a:t>, criterios de admisión, tutorías</a:t>
            </a:r>
            <a:r>
              <a:rPr lang="es-MX" sz="2600" dirty="0" smtClean="0"/>
              <a:t>, </a:t>
            </a:r>
            <a:r>
              <a:rPr lang="es-MX" sz="2600" dirty="0" smtClean="0"/>
              <a:t>construcción horizontal del conocimientos</a:t>
            </a:r>
          </a:p>
          <a:p>
            <a:pPr algn="just"/>
            <a:r>
              <a:rPr lang="es-MX" sz="2600" dirty="0" smtClean="0"/>
              <a:t>Ciclos sucesivos de optimización por complementariedad, atomización </a:t>
            </a:r>
            <a:r>
              <a:rPr lang="es-MX" sz="2600" dirty="0" smtClean="0"/>
              <a:t>de las </a:t>
            </a:r>
            <a:r>
              <a:rPr lang="es-MX" sz="2600" dirty="0" smtClean="0"/>
              <a:t>intervenciones y retorno a la lucha genérica contra la desigualdad social</a:t>
            </a:r>
            <a:endParaRPr lang="es-MX" sz="2600" dirty="0" smtClean="0"/>
          </a:p>
          <a:p>
            <a:pPr algn="just"/>
            <a:endParaRPr lang="es-MX" sz="2600" dirty="0" smtClean="0"/>
          </a:p>
          <a:p>
            <a:pPr algn="just"/>
            <a:r>
              <a:rPr lang="es-MX" sz="2600" dirty="0" smtClean="0"/>
              <a:t>Resultados: ¿Statu </a:t>
            </a:r>
            <a:r>
              <a:rPr lang="es-MX" sz="2600" dirty="0" smtClean="0"/>
              <a:t>quo o transformación? Calidad institucional, </a:t>
            </a:r>
            <a:r>
              <a:rPr lang="es-MX" sz="2600" dirty="0" smtClean="0"/>
              <a:t>brechas geográficas,  </a:t>
            </a:r>
            <a:r>
              <a:rPr lang="es-MX" sz="2600" dirty="0" smtClean="0"/>
              <a:t>modalidades de </a:t>
            </a:r>
            <a:r>
              <a:rPr lang="es-MX" sz="2600" dirty="0" smtClean="0"/>
              <a:t>atención</a:t>
            </a:r>
          </a:p>
          <a:p>
            <a:pPr algn="just"/>
            <a:r>
              <a:rPr lang="es-MX" sz="2600" dirty="0" smtClean="0"/>
              <a:t>Foco: movilidad </a:t>
            </a:r>
            <a:r>
              <a:rPr lang="es-MX" sz="2600" dirty="0"/>
              <a:t>social o calidad de vida de los sujetos: beneficios económicos o no económicos de la lucha contra las desigualdades en la </a:t>
            </a:r>
            <a:r>
              <a:rPr lang="es-MX" sz="2600" dirty="0" smtClean="0"/>
              <a:t>ES</a:t>
            </a:r>
            <a:endParaRPr lang="es-MX" sz="2600" dirty="0"/>
          </a:p>
          <a:p>
            <a:pPr algn="just"/>
            <a:r>
              <a:rPr lang="es-MX" sz="2600" dirty="0" smtClean="0"/>
              <a:t>Propuesta: circulación </a:t>
            </a:r>
            <a:r>
              <a:rPr lang="es-MX" sz="2600" dirty="0"/>
              <a:t>de experiencias Francia-México en torno al debate y acción pública en materia de </a:t>
            </a:r>
            <a:r>
              <a:rPr lang="es-MX" sz="2600" dirty="0" smtClean="0"/>
              <a:t>inclusión, desarrollo</a:t>
            </a:r>
            <a:r>
              <a:rPr lang="es-MX" sz="2600" smtClean="0"/>
              <a:t>, cohesión </a:t>
            </a:r>
            <a:r>
              <a:rPr lang="es-MX" sz="2600" dirty="0"/>
              <a:t>y formación de </a:t>
            </a:r>
            <a:r>
              <a:rPr lang="es-MX" sz="2600" dirty="0" smtClean="0"/>
              <a:t>neo-elites</a:t>
            </a:r>
            <a:endParaRPr lang="es-MX" sz="2600" dirty="0" smtClean="0"/>
          </a:p>
        </p:txBody>
      </p:sp>
      <p:sp>
        <p:nvSpPr>
          <p:cNvPr id="4" name="Flecha abajo 3"/>
          <p:cNvSpPr/>
          <p:nvPr/>
        </p:nvSpPr>
        <p:spPr>
          <a:xfrm>
            <a:off x="6096000" y="3854737"/>
            <a:ext cx="45719" cy="1872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691</Words>
  <Application>Microsoft Office PowerPoint</Application>
  <PresentationFormat>Panorámica</PresentationFormat>
  <Paragraphs>52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De la equidad territorial a la inclusión de colectivos: retos de políticas  en educación superior en México* *Con apoyo del proyecto CONACYT-Ciencia Básica n. A1-S-8492 </vt:lpstr>
      <vt:lpstr>Contexto de las políticas de  promoción de la igualdad en educación superior en México</vt:lpstr>
      <vt:lpstr>Giros en las políticas de lucha contra la desigualdad, 1990-2018 </vt:lpstr>
      <vt:lpstr>De la equidad a la inclusión : colectivos  e instituciones múltiples ¿rendimientos crecientes o decrecientes? (2018-2019)</vt:lpstr>
      <vt:lpstr>Diversificación de perspectivas, objetivos y de instrumentos (1990-2019)</vt:lpstr>
      <vt:lpstr>Nuevas donnes (elementos cruciales) en una coyuntura de inestabilidad, 2019</vt:lpstr>
      <vt:lpstr>Dudas e interrogantes  sobre la equidad en educación superior</vt:lpstr>
    </vt:vector>
  </TitlesOfParts>
  <Company>Cinvestav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la equidad territorial a la inclusión de colectivos: retos de políticas  en educación superior en México* *Con apoyo del proyecto CONACYT-Ciencia Básica n. A1-S-8492</dc:title>
  <dc:creator>Departamento de Investigaciones Educativas</dc:creator>
  <cp:lastModifiedBy>Departamento de Investigaciones Educativas</cp:lastModifiedBy>
  <cp:revision>30</cp:revision>
  <dcterms:created xsi:type="dcterms:W3CDTF">2019-10-26T15:46:38Z</dcterms:created>
  <dcterms:modified xsi:type="dcterms:W3CDTF">2019-10-31T16:12:06Z</dcterms:modified>
</cp:coreProperties>
</file>