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4" r:id="rId4"/>
    <p:sldId id="262" r:id="rId5"/>
    <p:sldId id="261" r:id="rId6"/>
    <p:sldId id="260" r:id="rId7"/>
    <p:sldId id="268" r:id="rId8"/>
    <p:sldId id="258" r:id="rId9"/>
    <p:sldId id="265" r:id="rId10"/>
    <p:sldId id="266" r:id="rId11"/>
    <p:sldId id="267" r:id="rId12"/>
  </p:sldIdLst>
  <p:sldSz cx="9144000" cy="6858000" type="screen4x3"/>
  <p:notesSz cx="6797675" cy="9926638"/>
  <p:defaultTextStyle>
    <a:defPPr>
      <a:defRPr lang="fr-FR"/>
    </a:defPPr>
    <a:lvl1pPr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ippe Raimbault" initials="PR" lastIdx="2" clrIdx="0">
    <p:extLst>
      <p:ext uri="{19B8F6BF-5375-455C-9EA6-DF929625EA0E}">
        <p15:presenceInfo xmlns:p15="http://schemas.microsoft.com/office/powerpoint/2012/main" userId="Philippe Raimbaul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B53600"/>
    <a:srgbClr val="CC0000"/>
    <a:srgbClr val="E61800"/>
    <a:srgbClr val="BD1127"/>
    <a:srgbClr val="EA4F00"/>
    <a:srgbClr val="8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556" autoAdjust="0"/>
  </p:normalViewPr>
  <p:slideViewPr>
    <p:cSldViewPr>
      <p:cViewPr varScale="1">
        <p:scale>
          <a:sx n="87" d="100"/>
          <a:sy n="87" d="100"/>
        </p:scale>
        <p:origin x="67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1-03T15:38:02.669" idx="2">
    <p:pos x="5499" y="867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EFAAE25-92F0-4660-9EE1-EB17A66FB47F}" type="datetimeFigureOut">
              <a:rPr lang="fr-FR"/>
              <a:pPr>
                <a:defRPr/>
              </a:pPr>
              <a:t>04/11/2019</a:t>
            </a:fld>
            <a:endParaRPr lang="fr-FR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98AFA30-906E-447A-A224-DE34033510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1406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F41122E-AFC5-45F5-A39E-03588D22135A}" type="datetimeFigureOut">
              <a:rPr lang="fr-FR"/>
              <a:pPr>
                <a:defRPr/>
              </a:pPr>
              <a:t>04/11/2019</a:t>
            </a:fld>
            <a:endParaRPr lang="fr-F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C344E86-F529-43E4-8B84-703CB10727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8092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107950" y="115888"/>
            <a:ext cx="8907463" cy="6626225"/>
          </a:xfrm>
          <a:prstGeom prst="rect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eaLnBrk="1" hangingPunct="1">
              <a:defRPr/>
            </a:pPr>
            <a:endParaRPr lang="fr-FR" sz="1800">
              <a:latin typeface="Arial" charset="0"/>
              <a:cs typeface="+mn-cs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356100" y="6613525"/>
            <a:ext cx="4318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fld id="{AB416A2F-3677-4C63-BDD7-1C031F3C105B}" type="slidenum">
              <a:rPr lang="fr-FR" sz="1000">
                <a:solidFill>
                  <a:srgbClr val="A50021"/>
                </a:solidFill>
                <a:latin typeface="Arial" charset="0"/>
                <a:cs typeface="+mn-cs"/>
              </a:rPr>
              <a:pPr eaLnBrk="1" hangingPunct="1">
                <a:spcBef>
                  <a:spcPct val="50000"/>
                </a:spcBef>
                <a:defRPr/>
              </a:pPr>
              <a:t>‹N°›</a:t>
            </a:fld>
            <a:endParaRPr lang="fr-FR" sz="1000" dirty="0">
              <a:solidFill>
                <a:srgbClr val="A50021"/>
              </a:solidFill>
              <a:latin typeface="Arial" charset="0"/>
              <a:cs typeface="+mn-cs"/>
            </a:endParaRP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82" y="150320"/>
            <a:ext cx="1374582" cy="1622496"/>
          </a:xfrm>
          <a:prstGeom prst="rect">
            <a:avLst/>
          </a:prstGeom>
        </p:spPr>
      </p:pic>
      <p:sp>
        <p:nvSpPr>
          <p:cNvPr id="2396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8277"/>
            <a:ext cx="6400800" cy="1389361"/>
          </a:xfrm>
        </p:spPr>
        <p:txBody>
          <a:bodyPr/>
          <a:lstStyle>
            <a:lvl1pPr marL="0" indent="0" algn="ctr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grpSp>
        <p:nvGrpSpPr>
          <p:cNvPr id="6" name="Groupe 5"/>
          <p:cNvGrpSpPr/>
          <p:nvPr userDrawn="1"/>
        </p:nvGrpSpPr>
        <p:grpSpPr>
          <a:xfrm>
            <a:off x="1619672" y="215144"/>
            <a:ext cx="7302808" cy="1447803"/>
            <a:chOff x="1589672" y="206375"/>
            <a:chExt cx="7623092" cy="1511300"/>
          </a:xfrm>
        </p:grpSpPr>
        <p:pic>
          <p:nvPicPr>
            <p:cNvPr id="13" name="Image 12" descr="Bandeau 2012.jpg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58" r="75357" b="64304"/>
            <a:stretch/>
          </p:blipFill>
          <p:spPr bwMode="auto">
            <a:xfrm>
              <a:off x="1589672" y="206375"/>
              <a:ext cx="1830200" cy="151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Image 12" descr="Bandeau 2012.jpg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708" r="-1" b="64304"/>
            <a:stretch/>
          </p:blipFill>
          <p:spPr bwMode="auto">
            <a:xfrm>
              <a:off x="3452124" y="206375"/>
              <a:ext cx="5760640" cy="151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58775" y="1592263"/>
            <a:ext cx="8385175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fr-FR" sz="2000" dirty="0" smtClean="0">
                <a:solidFill>
                  <a:srgbClr val="CC0000"/>
                </a:solidFill>
                <a:latin typeface="+mn-lt"/>
                <a:ea typeface="+mn-ea"/>
                <a:cs typeface="+mn-cs"/>
              </a:defRPr>
            </a:lvl1pPr>
            <a:lvl2pPr marL="811213" indent="-354013">
              <a:defRPr lang="fr-FR" sz="1800" dirty="0" smtClean="0">
                <a:solidFill>
                  <a:schemeClr val="tx1"/>
                </a:solidFill>
                <a:latin typeface="+mn-lt"/>
                <a:cs typeface="+mn-cs"/>
              </a:defRPr>
            </a:lvl2pPr>
            <a:lvl3pPr>
              <a:defRPr lang="fr-FR" sz="1600" dirty="0" smtClean="0">
                <a:solidFill>
                  <a:schemeClr val="tx1"/>
                </a:solidFill>
                <a:latin typeface="+mn-lt"/>
                <a:cs typeface="+mn-cs"/>
              </a:defRPr>
            </a:lvl3pPr>
            <a:lvl4pPr>
              <a:defRPr lang="fr-FR" sz="1200" dirty="0" smtClean="0">
                <a:solidFill>
                  <a:schemeClr val="tx1"/>
                </a:solidFill>
                <a:latin typeface="+mn-lt"/>
                <a:cs typeface="+mn-cs"/>
              </a:defRPr>
            </a:lvl4pPr>
          </a:lstStyle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592263"/>
            <a:ext cx="8385175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 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107950" y="115888"/>
            <a:ext cx="8907463" cy="6626225"/>
          </a:xfrm>
          <a:prstGeom prst="rect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eaLnBrk="1" hangingPunct="1">
              <a:defRPr/>
            </a:pPr>
            <a:endParaRPr lang="fr-FR" sz="1800">
              <a:latin typeface="Arial" charset="0"/>
              <a:cs typeface="+mn-cs"/>
            </a:endParaRPr>
          </a:p>
        </p:txBody>
      </p:sp>
      <p:sp>
        <p:nvSpPr>
          <p:cNvPr id="220170" name="Text Box 10"/>
          <p:cNvSpPr txBox="1">
            <a:spLocks noChangeArrowheads="1"/>
          </p:cNvSpPr>
          <p:nvPr/>
        </p:nvSpPr>
        <p:spPr bwMode="auto">
          <a:xfrm>
            <a:off x="4356100" y="6613525"/>
            <a:ext cx="4318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fld id="{0D675F51-7729-4C42-BD53-642CB8F44B22}" type="slidenum">
              <a:rPr lang="fr-FR" sz="1000">
                <a:solidFill>
                  <a:srgbClr val="A50021"/>
                </a:solidFill>
                <a:latin typeface="Arial" charset="0"/>
                <a:cs typeface="+mn-cs"/>
              </a:rPr>
              <a:pPr eaLnBrk="1" hangingPunct="1">
                <a:spcBef>
                  <a:spcPct val="50000"/>
                </a:spcBef>
                <a:defRPr/>
              </a:pPr>
              <a:t>‹N°›</a:t>
            </a:fld>
            <a:endParaRPr lang="fr-FR" sz="1000" dirty="0">
              <a:solidFill>
                <a:srgbClr val="A50021"/>
              </a:solidFill>
              <a:latin typeface="Arial" charset="0"/>
              <a:cs typeface="+mn-cs"/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22375" y="274638"/>
            <a:ext cx="7597775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75" y="188640"/>
            <a:ext cx="1018115" cy="12017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Verdan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Verdan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Verdan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Verdan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Verdana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Verdana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Verdana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CC0000"/>
          </a:solidFill>
          <a:latin typeface="+mn-lt"/>
          <a:ea typeface="+mn-ea"/>
          <a:cs typeface="+mn-cs"/>
        </a:defRPr>
      </a:lvl1pPr>
      <a:lvl2pPr marL="715963" indent="-258763" algn="l" rtl="0" eaLnBrk="1" fontAlgn="base" hangingPunct="1">
        <a:spcBef>
          <a:spcPct val="20000"/>
        </a:spcBef>
        <a:spcAft>
          <a:spcPct val="0"/>
        </a:spcAft>
        <a:buBlip>
          <a:blip r:embed="rId5"/>
        </a:buBlip>
        <a:defRPr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EA4F00"/>
        </a:buClr>
        <a:buSzPct val="150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BD1127"/>
        </a:buClr>
        <a:buSzPct val="150000"/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ous-titre 1"/>
          <p:cNvSpPr>
            <a:spLocks noGrp="1"/>
          </p:cNvSpPr>
          <p:nvPr>
            <p:ph type="subTitle" idx="1"/>
          </p:nvPr>
        </p:nvSpPr>
        <p:spPr>
          <a:xfrm>
            <a:off x="1331119" y="4149080"/>
            <a:ext cx="6481763" cy="2304256"/>
          </a:xfrm>
        </p:spPr>
        <p:txBody>
          <a:bodyPr/>
          <a:lstStyle/>
          <a:p>
            <a:pPr>
              <a:defRPr/>
            </a:pPr>
            <a:endParaRPr lang="es-MX" sz="10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defRPr/>
            </a:pPr>
            <a:r>
              <a:rPr lang="es-MX" b="1" dirty="0" smtClean="0">
                <a:solidFill>
                  <a:schemeClr val="bg2">
                    <a:lumMod val="75000"/>
                  </a:schemeClr>
                </a:solidFill>
              </a:rPr>
              <a:t>Philippe RAIMBAULT</a:t>
            </a:r>
          </a:p>
          <a:p>
            <a:pPr>
              <a:defRPr/>
            </a:pPr>
            <a:r>
              <a:rPr lang="es-MX" b="1" dirty="0" smtClean="0">
                <a:solidFill>
                  <a:schemeClr val="bg2">
                    <a:lumMod val="75000"/>
                  </a:schemeClr>
                </a:solidFill>
              </a:rPr>
              <a:t>Profesor de derecho publico</a:t>
            </a:r>
          </a:p>
          <a:p>
            <a:pPr>
              <a:defRPr/>
            </a:pPr>
            <a:r>
              <a:rPr lang="es-MX" b="1" dirty="0" smtClean="0">
                <a:solidFill>
                  <a:schemeClr val="bg2">
                    <a:lumMod val="75000"/>
                  </a:schemeClr>
                </a:solidFill>
              </a:rPr>
              <a:t>Presidente de la Universidad de Tolosa</a:t>
            </a:r>
          </a:p>
          <a:p>
            <a:pPr>
              <a:defRPr/>
            </a:pPr>
            <a:endParaRPr lang="es-MX" sz="1000" i="0" dirty="0" smtClean="0"/>
          </a:p>
          <a:p>
            <a:pPr>
              <a:defRPr/>
            </a:pPr>
            <a:r>
              <a:rPr lang="es-MX" i="0" dirty="0" err="1" smtClean="0"/>
              <a:t>Mexico</a:t>
            </a:r>
            <a:endParaRPr lang="es-MX" i="0" dirty="0" smtClean="0"/>
          </a:p>
          <a:p>
            <a:pPr>
              <a:defRPr/>
            </a:pPr>
            <a:r>
              <a:rPr lang="es-MX" i="0" dirty="0" smtClean="0"/>
              <a:t>05 Noviembre 2019</a:t>
            </a:r>
          </a:p>
        </p:txBody>
      </p:sp>
      <p:sp>
        <p:nvSpPr>
          <p:cNvPr id="5" name="Sous-titre 1"/>
          <p:cNvSpPr txBox="1">
            <a:spLocks/>
          </p:cNvSpPr>
          <p:nvPr/>
        </p:nvSpPr>
        <p:spPr bwMode="auto">
          <a:xfrm>
            <a:off x="467544" y="2060848"/>
            <a:ext cx="8352928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15963" indent="-258763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A4F00"/>
              </a:buClr>
              <a:buSzPct val="15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D1127"/>
              </a:buClr>
              <a:buSzPct val="150000"/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s-MX" sz="2800" b="1" dirty="0" smtClean="0"/>
              <a:t>Reformas en el sistema </a:t>
            </a:r>
            <a:r>
              <a:rPr lang="es-MX" sz="2800" b="1" dirty="0" smtClean="0"/>
              <a:t>francés </a:t>
            </a:r>
            <a:r>
              <a:rPr lang="es-MX" sz="2800" b="1" dirty="0" smtClean="0"/>
              <a:t>de educación superior </a:t>
            </a:r>
          </a:p>
          <a:p>
            <a:r>
              <a:rPr lang="es-MX" sz="2800" b="1" dirty="0" smtClean="0"/>
              <a:t>El ejemplo de la transición entre la preparatoria y la universidad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La reforma de la orientación </a:t>
            </a:r>
            <a:r>
              <a:rPr lang="es-MX" dirty="0" smtClean="0"/>
              <a:t>para </a:t>
            </a:r>
            <a:r>
              <a:rPr lang="es-MX" dirty="0"/>
              <a:t>el </a:t>
            </a:r>
            <a:r>
              <a:rPr lang="es-MX" dirty="0" smtClean="0"/>
              <a:t>éxito de los estudiantes</a:t>
            </a:r>
            <a:endParaRPr lang="en-GB" dirty="0" smtClean="0"/>
          </a:p>
        </p:txBody>
      </p:sp>
      <p:sp>
        <p:nvSpPr>
          <p:cNvPr id="4099" name=" 2"/>
          <p:cNvSpPr>
            <a:spLocks noGrp="1"/>
          </p:cNvSpPr>
          <p:nvPr/>
        </p:nvSpPr>
        <p:spPr bwMode="auto">
          <a:xfrm>
            <a:off x="358775" y="1340768"/>
            <a:ext cx="8385175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algn="just" eaLnBrk="1" hangingPunct="1">
              <a:spcBef>
                <a:spcPct val="20000"/>
              </a:spcBef>
              <a:defRPr/>
            </a:pPr>
            <a:r>
              <a:rPr lang="en-GB" sz="2000" kern="0" dirty="0" smtClean="0">
                <a:solidFill>
                  <a:srgbClr val="000000"/>
                </a:solidFill>
                <a:latin typeface="Verdana"/>
                <a:cs typeface="Arial"/>
              </a:rPr>
              <a:t>- </a:t>
            </a:r>
            <a:r>
              <a:rPr lang="es-MX" sz="2000" b="1" kern="0" dirty="0" smtClean="0">
                <a:solidFill>
                  <a:srgbClr val="000000"/>
                </a:solidFill>
                <a:latin typeface="Verdana"/>
                <a:cs typeface="Arial"/>
              </a:rPr>
              <a:t>Primer </a:t>
            </a:r>
            <a:r>
              <a:rPr lang="es-MX" sz="2000" b="1" kern="0" dirty="0" smtClean="0">
                <a:solidFill>
                  <a:srgbClr val="000000"/>
                </a:solidFill>
                <a:latin typeface="Verdana"/>
                <a:cs typeface="Arial"/>
              </a:rPr>
              <a:t>evaluación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(en curso!):</a:t>
            </a:r>
            <a:endParaRPr lang="es-MX" sz="2000" kern="0" dirty="0" smtClean="0">
              <a:solidFill>
                <a:srgbClr val="000000"/>
              </a:solidFill>
              <a:latin typeface="Verdana"/>
              <a:cs typeface="Arial"/>
            </a:endParaRPr>
          </a:p>
          <a:p>
            <a:pPr marL="742950" lvl="1" indent="-285750" algn="just" eaLnBrk="1" hangingPunct="1">
              <a:spcBef>
                <a:spcPct val="20000"/>
              </a:spcBef>
              <a:buFont typeface="Symbol"/>
              <a:buChar char="Þ"/>
              <a:defRPr/>
            </a:pP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Proceso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es </a:t>
            </a:r>
            <a:r>
              <a:rPr lang="es-MX" sz="2000" b="1" kern="0" dirty="0" smtClean="0">
                <a:solidFill>
                  <a:srgbClr val="000000"/>
                </a:solidFill>
                <a:latin typeface="Verdana"/>
                <a:cs typeface="Arial"/>
              </a:rPr>
              <a:t>pesado para las universidades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: necesidad de recursos humanos para examinar las candidaturas y organizar nuevos programas para los estudiantes que necesitan un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apoyo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especial. </a:t>
            </a:r>
          </a:p>
          <a:p>
            <a:pPr marL="742950" lvl="1" indent="-285750" algn="just" eaLnBrk="1" hangingPunct="1">
              <a:spcBef>
                <a:spcPct val="20000"/>
              </a:spcBef>
              <a:buFont typeface="Symbol"/>
              <a:buChar char="Þ"/>
              <a:defRPr/>
            </a:pP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Proceso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es </a:t>
            </a:r>
            <a:r>
              <a:rPr lang="es-MX" sz="2000" b="1" kern="0" dirty="0" smtClean="0">
                <a:solidFill>
                  <a:srgbClr val="000000"/>
                </a:solidFill>
                <a:latin typeface="Verdana"/>
                <a:cs typeface="Arial"/>
              </a:rPr>
              <a:t>demasiado lento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para</a:t>
            </a:r>
            <a:r>
              <a:rPr lang="es-MX" sz="2000" b="1" kern="0" dirty="0" smtClean="0">
                <a:solidFill>
                  <a:srgbClr val="000000"/>
                </a:solidFill>
                <a:latin typeface="Verdana"/>
                <a:cs typeface="Arial"/>
              </a:rPr>
              <a:t>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los </a:t>
            </a:r>
            <a:r>
              <a:rPr lang="es-MX" sz="2000" b="1" kern="0" dirty="0" smtClean="0">
                <a:solidFill>
                  <a:srgbClr val="000000"/>
                </a:solidFill>
                <a:latin typeface="Verdana"/>
                <a:cs typeface="Arial"/>
              </a:rPr>
              <a:t>estudiantes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: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suspenso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hasta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septiembre para muchos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de ellos.</a:t>
            </a:r>
          </a:p>
          <a:p>
            <a:pPr marL="742950" lvl="1" indent="-285750" algn="just" eaLnBrk="1" hangingPunct="1">
              <a:spcBef>
                <a:spcPct val="20000"/>
              </a:spcBef>
              <a:buFont typeface="Symbol"/>
              <a:buChar char="Þ"/>
              <a:defRPr/>
            </a:pP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Proceso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es </a:t>
            </a:r>
            <a:r>
              <a:rPr lang="es-MX" sz="2000" b="1" kern="0" dirty="0" smtClean="0">
                <a:solidFill>
                  <a:srgbClr val="000000"/>
                </a:solidFill>
                <a:latin typeface="Verdana"/>
                <a:cs typeface="Arial"/>
              </a:rPr>
              <a:t>interesante por su </a:t>
            </a:r>
            <a:r>
              <a:rPr lang="es-MX" sz="2000" b="1" kern="0" dirty="0" smtClean="0">
                <a:solidFill>
                  <a:srgbClr val="000000"/>
                </a:solidFill>
                <a:latin typeface="Verdana"/>
                <a:cs typeface="Arial"/>
              </a:rPr>
              <a:t>espíritu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: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el objetivo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es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el éxito de los estudiantes, no solamente el derecho de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acceder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al sistema de educación superior.</a:t>
            </a:r>
          </a:p>
          <a:p>
            <a:pPr marL="742950" lvl="1" indent="-285750" algn="just" eaLnBrk="1" hangingPunct="1">
              <a:spcBef>
                <a:spcPct val="20000"/>
              </a:spcBef>
              <a:buFont typeface="Symbol"/>
              <a:buChar char="Þ"/>
              <a:defRPr/>
            </a:pPr>
            <a:endParaRPr lang="es-MX" sz="800" kern="0" dirty="0" smtClean="0">
              <a:solidFill>
                <a:srgbClr val="000000"/>
              </a:solidFill>
              <a:latin typeface="Verdana"/>
              <a:cs typeface="Arial"/>
            </a:endParaRPr>
          </a:p>
          <a:p>
            <a:pPr lvl="1" algn="just" eaLnBrk="1" hangingPunct="1">
              <a:spcBef>
                <a:spcPct val="20000"/>
              </a:spcBef>
              <a:defRPr/>
            </a:pP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- </a:t>
            </a:r>
            <a:r>
              <a:rPr lang="es-MX" sz="2000" b="1" kern="0" dirty="0" smtClean="0">
                <a:solidFill>
                  <a:srgbClr val="000000"/>
                </a:solidFill>
                <a:latin typeface="Verdana"/>
                <a:cs typeface="Arial"/>
              </a:rPr>
              <a:t>Primeras evoluciones </a:t>
            </a:r>
            <a:r>
              <a:rPr lang="es-MX" sz="2000" b="1" kern="0" dirty="0" smtClean="0">
                <a:solidFill>
                  <a:srgbClr val="000000"/>
                </a:solidFill>
                <a:latin typeface="Verdana"/>
                <a:cs typeface="Arial"/>
              </a:rPr>
              <a:t>en </a:t>
            </a:r>
            <a:r>
              <a:rPr lang="es-MX" sz="2000" b="1" kern="0" dirty="0" smtClean="0">
                <a:solidFill>
                  <a:srgbClr val="000000"/>
                </a:solidFill>
                <a:latin typeface="Verdana"/>
                <a:cs typeface="Arial"/>
              </a:rPr>
              <a:t>2019</a:t>
            </a:r>
          </a:p>
          <a:p>
            <a:pPr marL="742950" lvl="1" indent="-285750" algn="just" eaLnBrk="1" hangingPunct="1">
              <a:spcBef>
                <a:spcPct val="20000"/>
              </a:spcBef>
              <a:buFont typeface="Symbol"/>
              <a:buChar char="Þ"/>
              <a:defRPr/>
            </a:pP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Voluntad de acelerar el proceso, con la introducción de una jerarquía entre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las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elecciones </a:t>
            </a:r>
          </a:p>
          <a:p>
            <a:pPr marL="742950" lvl="1" indent="-285750" algn="just" eaLnBrk="1" hangingPunct="1">
              <a:spcBef>
                <a:spcPct val="20000"/>
              </a:spcBef>
              <a:buFont typeface="Symbol"/>
              <a:buChar char="Þ"/>
              <a:defRPr/>
            </a:pP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Voluntad de crear nuevos programas de educación en las universidades, especialmente para los estudiantes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del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Bachillerato técnico. </a:t>
            </a:r>
            <a:endParaRPr lang="es-MX" sz="2000" kern="0" dirty="0">
              <a:solidFill>
                <a:srgbClr val="000000"/>
              </a:solidFill>
              <a:latin typeface="Verdan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556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683568" y="2780928"/>
            <a:ext cx="7632848" cy="2880320"/>
          </a:xfrm>
        </p:spPr>
        <p:txBody>
          <a:bodyPr/>
          <a:lstStyle/>
          <a:p>
            <a:r>
              <a:rPr lang="es-MX" sz="3600" dirty="0" smtClean="0"/>
              <a:t>Muchas gracias por su atención</a:t>
            </a:r>
          </a:p>
        </p:txBody>
      </p:sp>
    </p:spTree>
    <p:extLst>
      <p:ext uri="{BB962C8B-B14F-4D97-AF65-F5344CB8AC3E}">
        <p14:creationId xmlns:p14="http://schemas.microsoft.com/office/powerpoint/2010/main" val="78923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Perspectivas históricas del sistema Francés de educación superior</a:t>
            </a:r>
          </a:p>
        </p:txBody>
      </p:sp>
      <p:sp>
        <p:nvSpPr>
          <p:cNvPr id="4099" name=" 2"/>
          <p:cNvSpPr>
            <a:spLocks noGrp="1"/>
          </p:cNvSpPr>
          <p:nvPr/>
        </p:nvSpPr>
        <p:spPr bwMode="auto">
          <a:xfrm>
            <a:off x="251521" y="1412776"/>
            <a:ext cx="8712968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8900" lvl="1" algn="l" eaLnBrk="1" hangingPunct="1">
              <a:spcBef>
                <a:spcPct val="20000"/>
              </a:spcBef>
              <a:defRPr/>
            </a:pP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-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Las </a:t>
            </a:r>
            <a:r>
              <a:rPr lang="es-MX" sz="1600" b="1" kern="0" dirty="0" smtClean="0">
                <a:solidFill>
                  <a:srgbClr val="000000"/>
                </a:solidFill>
                <a:latin typeface="Verdana"/>
                <a:cs typeface="Arial"/>
              </a:rPr>
              <a:t>primeras universidades franceses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fueron </a:t>
            </a:r>
            <a:r>
              <a:rPr lang="es-MX" sz="1600" b="1" kern="0" dirty="0" smtClean="0">
                <a:solidFill>
                  <a:srgbClr val="000000"/>
                </a:solidFill>
                <a:latin typeface="Verdana"/>
                <a:cs typeface="Arial"/>
              </a:rPr>
              <a:t>fundadas durante la </a:t>
            </a:r>
            <a:r>
              <a:rPr lang="es-MX" sz="1600" b="1" kern="0" dirty="0" smtClean="0">
                <a:solidFill>
                  <a:srgbClr val="000000"/>
                </a:solidFill>
                <a:latin typeface="Verdana"/>
                <a:cs typeface="Arial"/>
              </a:rPr>
              <a:t>edad Media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(siglo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XIII) :  Paris en 1200 (La </a:t>
            </a:r>
            <a:r>
              <a:rPr lang="es-MX" sz="1600" kern="0" dirty="0" err="1" smtClean="0">
                <a:solidFill>
                  <a:srgbClr val="000000"/>
                </a:solidFill>
                <a:latin typeface="Verdana"/>
                <a:cs typeface="Arial"/>
              </a:rPr>
              <a:t>Sorbonne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 en 1253), Montpellier en 1220, Toulouse en 1229.</a:t>
            </a:r>
          </a:p>
          <a:p>
            <a:pPr marL="88900" lvl="1" algn="l" eaLnBrk="1" hangingPunct="1">
              <a:spcBef>
                <a:spcPct val="20000"/>
              </a:spcBef>
              <a:defRPr/>
            </a:pPr>
            <a:endParaRPr lang="es-MX" sz="800" kern="0" dirty="0" smtClean="0">
              <a:solidFill>
                <a:srgbClr val="000000"/>
              </a:solidFill>
              <a:latin typeface="Verdana"/>
              <a:cs typeface="Arial"/>
            </a:endParaRPr>
          </a:p>
          <a:p>
            <a:pPr marL="88900" lvl="1" algn="l" eaLnBrk="1" hangingPunct="1">
              <a:spcBef>
                <a:spcPct val="20000"/>
              </a:spcBef>
              <a:buFontTx/>
              <a:buChar char="-"/>
              <a:defRPr/>
            </a:pPr>
            <a:r>
              <a:rPr lang="es-MX" sz="1600" b="1" kern="0" dirty="0" smtClean="0">
                <a:solidFill>
                  <a:srgbClr val="000000"/>
                </a:solidFill>
                <a:latin typeface="Verdana"/>
                <a:cs typeface="Arial"/>
              </a:rPr>
              <a:t>11 “Grandes </a:t>
            </a:r>
            <a:r>
              <a:rPr lang="es-MX" sz="1600" b="1" kern="0" dirty="0" err="1" smtClean="0">
                <a:solidFill>
                  <a:srgbClr val="000000"/>
                </a:solidFill>
                <a:latin typeface="Verdana"/>
                <a:cs typeface="Arial"/>
              </a:rPr>
              <a:t>écoles</a:t>
            </a:r>
            <a:r>
              <a:rPr lang="es-MX" sz="1600" b="1" kern="0" dirty="0" smtClean="0">
                <a:solidFill>
                  <a:srgbClr val="000000"/>
                </a:solidFill>
                <a:latin typeface="Verdana"/>
                <a:cs typeface="Arial"/>
              </a:rPr>
              <a:t>”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(principalmente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militares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y escuelas de ingeniería)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fueron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fundadas durante el siglo XVIII por el Rey y durante la Revolución</a:t>
            </a:r>
          </a:p>
          <a:p>
            <a:pPr marL="88900" lvl="1" algn="l" eaLnBrk="1" hangingPunct="1">
              <a:spcBef>
                <a:spcPct val="20000"/>
              </a:spcBef>
              <a:defRPr/>
            </a:pPr>
            <a:endParaRPr lang="es-MX" sz="800" kern="0" dirty="0" smtClean="0">
              <a:solidFill>
                <a:srgbClr val="000000"/>
              </a:solidFill>
              <a:latin typeface="Verdana"/>
              <a:cs typeface="Arial"/>
            </a:endParaRPr>
          </a:p>
          <a:p>
            <a:pPr marL="88900" lvl="1" algn="l" eaLnBrk="1" hangingPunct="1">
              <a:spcBef>
                <a:spcPct val="20000"/>
              </a:spcBef>
              <a:buFontTx/>
              <a:buChar char="-"/>
              <a:defRPr/>
            </a:pPr>
            <a:r>
              <a:rPr lang="es-MX" sz="1600" b="1" kern="0" dirty="0" smtClean="0">
                <a:solidFill>
                  <a:srgbClr val="000000"/>
                </a:solidFill>
                <a:latin typeface="Verdana"/>
                <a:cs typeface="Arial"/>
              </a:rPr>
              <a:t> </a:t>
            </a:r>
            <a:r>
              <a:rPr lang="es-MX" sz="1600" b="1" kern="0" dirty="0" smtClean="0">
                <a:solidFill>
                  <a:srgbClr val="000000"/>
                </a:solidFill>
                <a:latin typeface="Verdana"/>
                <a:cs typeface="Arial"/>
              </a:rPr>
              <a:t>Mucha</a:t>
            </a:r>
            <a:r>
              <a:rPr lang="es-MX" sz="1600" b="1" kern="0" dirty="0" smtClean="0">
                <a:solidFill>
                  <a:srgbClr val="000000"/>
                </a:solidFill>
                <a:latin typeface="Verdana"/>
                <a:cs typeface="Arial"/>
              </a:rPr>
              <a:t>s </a:t>
            </a:r>
            <a:r>
              <a:rPr lang="es-MX" sz="1600" b="1" kern="0" dirty="0" smtClean="0">
                <a:solidFill>
                  <a:srgbClr val="000000"/>
                </a:solidFill>
                <a:latin typeface="Verdana"/>
                <a:cs typeface="Arial"/>
              </a:rPr>
              <a:t>otras “Grandes </a:t>
            </a:r>
            <a:r>
              <a:rPr lang="es-MX" sz="1600" b="1" kern="0" dirty="0" err="1" smtClean="0">
                <a:solidFill>
                  <a:srgbClr val="000000"/>
                </a:solidFill>
                <a:latin typeface="Verdana"/>
                <a:cs typeface="Arial"/>
              </a:rPr>
              <a:t>écoles</a:t>
            </a:r>
            <a:r>
              <a:rPr lang="es-MX" sz="1600" b="1" kern="0" dirty="0" smtClean="0">
                <a:solidFill>
                  <a:srgbClr val="000000"/>
                </a:solidFill>
                <a:latin typeface="Verdana"/>
                <a:cs typeface="Arial"/>
              </a:rPr>
              <a:t>” </a:t>
            </a:r>
            <a:r>
              <a:rPr lang="es-MX" sz="1600" kern="0" dirty="0">
                <a:solidFill>
                  <a:srgbClr val="000000"/>
                </a:solidFill>
                <a:latin typeface="Verdana"/>
                <a:cs typeface="Arial"/>
              </a:rPr>
              <a:t>(técnicas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y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escuelas </a:t>
            </a:r>
            <a:r>
              <a:rPr lang="es-MX" sz="1600" kern="0" dirty="0">
                <a:solidFill>
                  <a:srgbClr val="000000"/>
                </a:solidFill>
                <a:latin typeface="Verdana"/>
                <a:cs typeface="Arial"/>
              </a:rPr>
              <a:t>de comercio) </a:t>
            </a:r>
            <a:r>
              <a:rPr lang="es-MX" sz="1600" b="1" kern="0" dirty="0" smtClean="0">
                <a:solidFill>
                  <a:srgbClr val="000000"/>
                </a:solidFill>
                <a:latin typeface="Verdana"/>
                <a:cs typeface="Arial"/>
              </a:rPr>
              <a:t>fueron </a:t>
            </a:r>
            <a:r>
              <a:rPr lang="es-MX" sz="1600" b="1" kern="0" dirty="0" smtClean="0">
                <a:solidFill>
                  <a:srgbClr val="000000"/>
                </a:solidFill>
                <a:latin typeface="Verdana"/>
                <a:cs typeface="Arial"/>
              </a:rPr>
              <a:t>fundadas durante </a:t>
            </a:r>
            <a:r>
              <a:rPr lang="es-MX" sz="1600" b="1" kern="0" dirty="0" smtClean="0">
                <a:solidFill>
                  <a:srgbClr val="000000"/>
                </a:solidFill>
                <a:latin typeface="Verdana"/>
                <a:cs typeface="Arial"/>
              </a:rPr>
              <a:t>los </a:t>
            </a:r>
            <a:r>
              <a:rPr lang="es-MX" sz="1600" b="1" kern="0" dirty="0" smtClean="0">
                <a:solidFill>
                  <a:srgbClr val="000000"/>
                </a:solidFill>
                <a:latin typeface="Verdana"/>
                <a:cs typeface="Arial"/>
              </a:rPr>
              <a:t>siglos XIX y XX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=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Vari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os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ministerios están encargados de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la educación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superior. Por ejemplo, en Toulouse:</a:t>
            </a:r>
          </a:p>
          <a:p>
            <a:pPr marL="88900" lvl="2" algn="l" eaLnBrk="1" hangingPunct="1">
              <a:spcBef>
                <a:spcPct val="20000"/>
              </a:spcBef>
              <a:defRPr/>
            </a:pPr>
            <a:r>
              <a:rPr lang="es-MX" sz="1600" kern="0" dirty="0">
                <a:solidFill>
                  <a:srgbClr val="000000"/>
                </a:solidFill>
                <a:latin typeface="Verdana"/>
                <a:cs typeface="Arial"/>
              </a:rPr>
              <a:t>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    - Agricultura : Escuela veterinaria</a:t>
            </a:r>
          </a:p>
          <a:p>
            <a:pPr marL="88900" lvl="2" algn="l" eaLnBrk="1" hangingPunct="1">
              <a:spcBef>
                <a:spcPct val="20000"/>
              </a:spcBef>
              <a:defRPr/>
            </a:pP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     - Cultura : Escuela de Arquitectura</a:t>
            </a:r>
          </a:p>
          <a:p>
            <a:pPr marL="88900" lvl="2" algn="l" eaLnBrk="1" hangingPunct="1">
              <a:spcBef>
                <a:spcPct val="20000"/>
              </a:spcBef>
              <a:defRPr/>
            </a:pP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     - Transportes : Escuela de pilotaje de avión</a:t>
            </a:r>
          </a:p>
          <a:p>
            <a:pPr marL="88900" lvl="2" algn="l" eaLnBrk="1" hangingPunct="1">
              <a:spcBef>
                <a:spcPct val="20000"/>
              </a:spcBef>
              <a:defRPr/>
            </a:pP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     - Defensa : Escuela </a:t>
            </a:r>
            <a:r>
              <a:rPr lang="es-MX" sz="1600" kern="0" dirty="0">
                <a:solidFill>
                  <a:srgbClr val="000000"/>
                </a:solidFill>
                <a:latin typeface="Verdana"/>
                <a:cs typeface="Arial"/>
              </a:rPr>
              <a:t>de ingeniería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para aeronáutica y espacio</a:t>
            </a:r>
          </a:p>
          <a:p>
            <a:pPr marL="88900" lvl="2" algn="l" eaLnBrk="1" hangingPunct="1">
              <a:spcBef>
                <a:spcPct val="20000"/>
              </a:spcBef>
              <a:defRPr/>
            </a:pP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     - Industria : Escuela </a:t>
            </a:r>
            <a:r>
              <a:rPr lang="es-MX" sz="1600" kern="0" dirty="0">
                <a:solidFill>
                  <a:srgbClr val="000000"/>
                </a:solidFill>
                <a:latin typeface="Verdana"/>
                <a:cs typeface="Arial"/>
              </a:rPr>
              <a:t>de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ingeniería</a:t>
            </a:r>
          </a:p>
          <a:p>
            <a:pPr marL="88900" lvl="2" algn="l" eaLnBrk="1" hangingPunct="1">
              <a:spcBef>
                <a:spcPct val="20000"/>
              </a:spcBef>
              <a:defRPr/>
            </a:pP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     - Educación superior y investigación : universidades, escuelas especializadas </a:t>
            </a:r>
          </a:p>
          <a:p>
            <a:pPr marL="88900" lvl="2" algn="l" eaLnBrk="1" hangingPunct="1">
              <a:spcBef>
                <a:spcPct val="20000"/>
              </a:spcBef>
              <a:defRPr/>
            </a:pPr>
            <a:endParaRPr lang="es-MX" sz="800" kern="0" dirty="0" smtClean="0">
              <a:solidFill>
                <a:srgbClr val="000000"/>
              </a:solidFill>
              <a:latin typeface="Verdana"/>
              <a:cs typeface="Arial"/>
            </a:endParaRPr>
          </a:p>
          <a:p>
            <a:pPr marL="88900" lvl="2" algn="l" eaLnBrk="1" hangingPunct="1">
              <a:spcBef>
                <a:spcPct val="20000"/>
              </a:spcBef>
              <a:defRPr/>
            </a:pP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- Creación de </a:t>
            </a:r>
            <a:r>
              <a:rPr lang="es-MX" sz="1600" b="1" kern="0" dirty="0" smtClean="0">
                <a:solidFill>
                  <a:srgbClr val="000000"/>
                </a:solidFill>
                <a:latin typeface="Verdana"/>
                <a:cs typeface="Arial"/>
              </a:rPr>
              <a:t>Organizaciones Nacionales de Investigación </a:t>
            </a:r>
            <a:r>
              <a:rPr lang="es-MX" sz="1600" kern="0" dirty="0" smtClean="0">
                <a:solidFill>
                  <a:srgbClr val="000000"/>
                </a:solidFill>
                <a:latin typeface="Verdana"/>
                <a:cs typeface="Arial"/>
              </a:rPr>
              <a:t>después la Primera Guerra mundial para desarrollar la investigación publica.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Herencia de esta historia</a:t>
            </a:r>
          </a:p>
        </p:txBody>
      </p:sp>
      <p:sp>
        <p:nvSpPr>
          <p:cNvPr id="4099" name=" 2"/>
          <p:cNvSpPr>
            <a:spLocks noGrp="1"/>
          </p:cNvSpPr>
          <p:nvPr/>
        </p:nvSpPr>
        <p:spPr bwMode="auto">
          <a:xfrm>
            <a:off x="179513" y="1340768"/>
            <a:ext cx="8856984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1487" lvl="1" indent="-285750" algn="l" eaLnBrk="1" hangingPunct="1">
              <a:spcBef>
                <a:spcPct val="20000"/>
              </a:spcBef>
              <a:buFontTx/>
              <a:buChar char="-"/>
              <a:defRPr/>
            </a:pP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Un </a:t>
            </a:r>
            <a:r>
              <a:rPr lang="es-MX" sz="1800" b="1" kern="0" dirty="0">
                <a:solidFill>
                  <a:srgbClr val="000000"/>
                </a:solidFill>
                <a:latin typeface="Verdana"/>
                <a:cs typeface="Arial"/>
              </a:rPr>
              <a:t>s</a:t>
            </a:r>
            <a:r>
              <a:rPr lang="es-MX" sz="1800" b="1" kern="0" dirty="0" smtClean="0">
                <a:solidFill>
                  <a:srgbClr val="000000"/>
                </a:solidFill>
                <a:latin typeface="Verdana"/>
                <a:cs typeface="Arial"/>
              </a:rPr>
              <a:t>istema muy complicado con muchos actores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para implementar las políticas publicas.</a:t>
            </a:r>
          </a:p>
          <a:p>
            <a:pPr marL="471487" lvl="1" indent="-285750" algn="l" eaLnBrk="1" hangingPunct="1">
              <a:spcBef>
                <a:spcPct val="20000"/>
              </a:spcBef>
              <a:buFontTx/>
              <a:buChar char="-"/>
              <a:defRPr/>
            </a:pPr>
            <a:endParaRPr lang="es-MX" sz="800" kern="0" dirty="0" smtClean="0">
              <a:solidFill>
                <a:srgbClr val="000000"/>
              </a:solidFill>
              <a:latin typeface="Verdana"/>
              <a:cs typeface="Arial"/>
            </a:endParaRPr>
          </a:p>
          <a:p>
            <a:pPr marL="185737" lvl="1" algn="l" eaLnBrk="1" hangingPunct="1">
              <a:spcBef>
                <a:spcPct val="20000"/>
              </a:spcBef>
              <a:defRPr/>
            </a:pP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=&gt; </a:t>
            </a:r>
            <a:r>
              <a:rPr lang="es-MX" sz="1800" b="1" kern="0" dirty="0" smtClean="0">
                <a:solidFill>
                  <a:srgbClr val="000000"/>
                </a:solidFill>
                <a:latin typeface="Verdana"/>
                <a:cs typeface="Arial"/>
              </a:rPr>
              <a:t>Difícil de entender este sistema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para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los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estudiantes y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socios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;</a:t>
            </a:r>
          </a:p>
          <a:p>
            <a:pPr marL="185737" lvl="1" algn="l" eaLnBrk="1" hangingPunct="1">
              <a:spcBef>
                <a:spcPct val="20000"/>
              </a:spcBef>
              <a:defRPr/>
            </a:pP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=&gt; </a:t>
            </a:r>
            <a:r>
              <a:rPr lang="es-MX" sz="1800" b="1" kern="0" dirty="0" smtClean="0">
                <a:solidFill>
                  <a:srgbClr val="000000"/>
                </a:solidFill>
                <a:latin typeface="Verdana"/>
                <a:cs typeface="Arial"/>
              </a:rPr>
              <a:t>Numerosas </a:t>
            </a:r>
            <a:r>
              <a:rPr lang="es-MX" sz="1800" b="1" kern="0" dirty="0">
                <a:solidFill>
                  <a:srgbClr val="000000"/>
                </a:solidFill>
                <a:latin typeface="Verdana"/>
                <a:cs typeface="Arial"/>
              </a:rPr>
              <a:t>instituciones pequeñas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(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alrededor 1000 estudiantes);</a:t>
            </a:r>
          </a:p>
          <a:p>
            <a:pPr marL="444500" lvl="1" indent="-258763" algn="l" eaLnBrk="1" hangingPunct="1">
              <a:spcBef>
                <a:spcPct val="20000"/>
              </a:spcBef>
              <a:defRPr/>
            </a:pP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=&gt; </a:t>
            </a:r>
            <a:r>
              <a:rPr lang="es-MX" sz="1800" b="1" kern="0" dirty="0" smtClean="0">
                <a:solidFill>
                  <a:srgbClr val="000000"/>
                </a:solidFill>
                <a:latin typeface="Verdana"/>
                <a:cs typeface="Arial"/>
              </a:rPr>
              <a:t>Sistema doble para la investigación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entre las universidades y las Organizaciones nacionales de Investigación (CNRS, INRA…)</a:t>
            </a:r>
          </a:p>
          <a:p>
            <a:pPr marL="444500" lvl="1" indent="-258763" algn="l" eaLnBrk="1" hangingPunct="1">
              <a:spcBef>
                <a:spcPct val="20000"/>
              </a:spcBef>
              <a:defRPr/>
            </a:pP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=&gt; Sistema doble </a:t>
            </a:r>
            <a:r>
              <a:rPr lang="es-MX" sz="1800" b="1" kern="0" dirty="0" smtClean="0">
                <a:solidFill>
                  <a:srgbClr val="000000"/>
                </a:solidFill>
                <a:latin typeface="Verdana"/>
                <a:cs typeface="Arial"/>
              </a:rPr>
              <a:t>para la educación superior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entre</a:t>
            </a:r>
          </a:p>
          <a:p>
            <a:pPr marL="444500" lvl="1" indent="-258763" algn="l" eaLnBrk="1" hangingPunct="1">
              <a:spcBef>
                <a:spcPct val="20000"/>
              </a:spcBef>
              <a:defRPr/>
            </a:pP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		- </a:t>
            </a:r>
            <a:r>
              <a:rPr lang="es-MX" sz="1800" u="sng" kern="0" dirty="0" smtClean="0">
                <a:solidFill>
                  <a:srgbClr val="000000"/>
                </a:solidFill>
                <a:latin typeface="Verdana"/>
                <a:cs typeface="Arial"/>
              </a:rPr>
              <a:t>“Grandes </a:t>
            </a:r>
            <a:r>
              <a:rPr lang="es-MX" sz="1800" u="sng" kern="0" dirty="0" err="1" smtClean="0">
                <a:solidFill>
                  <a:srgbClr val="000000"/>
                </a:solidFill>
                <a:latin typeface="Verdana"/>
                <a:cs typeface="Arial"/>
              </a:rPr>
              <a:t>écoles</a:t>
            </a:r>
            <a:r>
              <a:rPr lang="es-MX" sz="1800" u="sng" kern="0" dirty="0" smtClean="0">
                <a:solidFill>
                  <a:srgbClr val="000000"/>
                </a:solidFill>
                <a:latin typeface="Verdana"/>
                <a:cs typeface="Arial"/>
              </a:rPr>
              <a:t>” completamente selectivas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, con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importantes recursos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, diplomas muy reconocidos y red de contactos potente; </a:t>
            </a:r>
          </a:p>
          <a:p>
            <a:pPr marL="444500" lvl="1" indent="-258763" algn="l" eaLnBrk="1" hangingPunct="1">
              <a:spcBef>
                <a:spcPct val="20000"/>
              </a:spcBef>
              <a:defRPr/>
            </a:pP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		- </a:t>
            </a:r>
            <a:r>
              <a:rPr lang="es-MX" sz="1800" u="sng" kern="0" dirty="0" smtClean="0">
                <a:solidFill>
                  <a:srgbClr val="000000"/>
                </a:solidFill>
                <a:latin typeface="Verdana"/>
                <a:cs typeface="Arial"/>
              </a:rPr>
              <a:t>Universidades sin selección para </a:t>
            </a:r>
            <a:r>
              <a:rPr lang="es-MX" sz="1800" u="sng" kern="0" dirty="0" smtClean="0">
                <a:solidFill>
                  <a:srgbClr val="000000"/>
                </a:solidFill>
                <a:latin typeface="Verdana"/>
                <a:cs typeface="Arial"/>
              </a:rPr>
              <a:t>el</a:t>
            </a:r>
            <a:r>
              <a:rPr lang="es-MX" sz="1800" u="sng" kern="0" dirty="0" smtClean="0">
                <a:solidFill>
                  <a:srgbClr val="000000"/>
                </a:solidFill>
                <a:latin typeface="Verdana"/>
                <a:cs typeface="Arial"/>
              </a:rPr>
              <a:t> primer </a:t>
            </a:r>
            <a:r>
              <a:rPr lang="es-MX" sz="1800" u="sng" kern="0" dirty="0" smtClean="0">
                <a:solidFill>
                  <a:srgbClr val="000000"/>
                </a:solidFill>
                <a:latin typeface="Verdana"/>
                <a:cs typeface="Arial"/>
              </a:rPr>
              <a:t>año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(un tipo de “derecho de estudiar” para los estudiantes), gastos de inscripción poco elevados y medios financieros bajos, tasas de fracaso muy fuertes al fin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del primer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año (alrededor de 70%) ;</a:t>
            </a:r>
          </a:p>
          <a:p>
            <a:pPr marL="444500" lvl="1" indent="-258763" algn="l" eaLnBrk="1" hangingPunct="1">
              <a:spcBef>
                <a:spcPct val="20000"/>
              </a:spcBef>
              <a:defRPr/>
            </a:pP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Cuando los estudiantes no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eran tan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numerosos, no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había problema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. Pero…</a:t>
            </a:r>
          </a:p>
          <a:p>
            <a:pPr marL="444500" lvl="1" indent="-258763" algn="l" eaLnBrk="1" hangingPunct="1">
              <a:spcBef>
                <a:spcPct val="20000"/>
              </a:spcBef>
              <a:defRPr/>
            </a:pPr>
            <a:endParaRPr lang="es-MX" sz="1600" kern="0" dirty="0">
              <a:solidFill>
                <a:srgbClr val="000000"/>
              </a:solidFill>
              <a:latin typeface="Verdan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669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Historic perspectives of French higher education system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12967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51520" y="188640"/>
            <a:ext cx="63367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La oferta de formación del sistema de Educación superior en Francia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044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1222375" y="274638"/>
            <a:ext cx="7670105" cy="993775"/>
          </a:xfrm>
        </p:spPr>
        <p:txBody>
          <a:bodyPr/>
          <a:lstStyle/>
          <a:p>
            <a:r>
              <a:rPr lang="es-MX" dirty="0" smtClean="0"/>
              <a:t>Evoluciones del contexto del sistema Francés de educación superior</a:t>
            </a:r>
          </a:p>
        </p:txBody>
      </p:sp>
      <p:sp>
        <p:nvSpPr>
          <p:cNvPr id="4099" name=" 2"/>
          <p:cNvSpPr>
            <a:spLocks noGrp="1"/>
          </p:cNvSpPr>
          <p:nvPr/>
        </p:nvSpPr>
        <p:spPr bwMode="auto">
          <a:xfrm>
            <a:off x="107504" y="1268413"/>
            <a:ext cx="9036496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15963" lvl="1" indent="-258763" algn="l" eaLnBrk="1" hangingPunct="1">
              <a:spcBef>
                <a:spcPct val="20000"/>
              </a:spcBef>
              <a:defRPr/>
            </a:pP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- </a:t>
            </a:r>
            <a:r>
              <a:rPr lang="es-MX" sz="1800" b="1" kern="0" dirty="0" smtClean="0">
                <a:solidFill>
                  <a:srgbClr val="000000"/>
                </a:solidFill>
                <a:latin typeface="Verdana"/>
                <a:cs typeface="Arial"/>
              </a:rPr>
              <a:t>Democratización del Sistema de educación superior</a:t>
            </a:r>
          </a:p>
          <a:p>
            <a:pPr marL="742950" lvl="1" indent="-285750" algn="l" eaLnBrk="1" hangingPunct="1">
              <a:spcBef>
                <a:spcPct val="20000"/>
              </a:spcBef>
              <a:buFont typeface="Symbol"/>
              <a:buChar char="Þ"/>
              <a:defRPr/>
            </a:pP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Primer incremento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de los estudiantes durante los años 70 con las generaciones del </a:t>
            </a:r>
            <a:r>
              <a:rPr lang="es-MX" sz="1800" kern="0" dirty="0" err="1" smtClean="0">
                <a:solidFill>
                  <a:srgbClr val="000000"/>
                </a:solidFill>
                <a:latin typeface="Verdana"/>
                <a:cs typeface="Arial"/>
              </a:rPr>
              <a:t>baby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-boom de la Secunda Guerra,</a:t>
            </a:r>
          </a:p>
          <a:p>
            <a:pPr marL="742950" lvl="1" indent="-285750" algn="l" eaLnBrk="1" hangingPunct="1">
              <a:spcBef>
                <a:spcPct val="20000"/>
              </a:spcBef>
              <a:buFont typeface="Symbol"/>
              <a:buChar char="Þ"/>
              <a:defRPr/>
            </a:pP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Segundo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importante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incremento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durante los anos 90 con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una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política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pública que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afirma la necesidad de tener 80% de una generación diplomada con el Bachillerato,</a:t>
            </a:r>
          </a:p>
          <a:p>
            <a:pPr marL="715963" lvl="1" indent="-258763" algn="l" eaLnBrk="1" hangingPunct="1">
              <a:spcBef>
                <a:spcPct val="20000"/>
              </a:spcBef>
              <a:defRPr/>
            </a:pP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=&gt;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Nuevo aumento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desde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hace dos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años con la generación del </a:t>
            </a:r>
            <a:r>
              <a:rPr lang="es-MX" sz="1800" kern="0" dirty="0" err="1" smtClean="0">
                <a:solidFill>
                  <a:srgbClr val="000000"/>
                </a:solidFill>
                <a:latin typeface="Verdana"/>
                <a:cs typeface="Arial"/>
              </a:rPr>
              <a:t>baby</a:t>
            </a:r>
            <a:r>
              <a:rPr lang="es-MX" sz="1800" kern="0" dirty="0">
                <a:solidFill>
                  <a:srgbClr val="000000"/>
                </a:solidFill>
                <a:latin typeface="Verdana"/>
                <a:cs typeface="Arial"/>
              </a:rPr>
              <a:t>-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boom de los años 2000.</a:t>
            </a:r>
          </a:p>
          <a:p>
            <a:pPr marL="715963" lvl="1" indent="-258763" algn="l" eaLnBrk="1" hangingPunct="1">
              <a:spcBef>
                <a:spcPct val="20000"/>
              </a:spcBef>
              <a:defRPr/>
            </a:pPr>
            <a:endParaRPr lang="es-MX" sz="800" kern="0" dirty="0" smtClean="0">
              <a:solidFill>
                <a:srgbClr val="000000"/>
              </a:solidFill>
              <a:latin typeface="Verdana"/>
              <a:cs typeface="Arial"/>
            </a:endParaRPr>
          </a:p>
          <a:p>
            <a:pPr marL="715963" lvl="1" indent="-258763" algn="l" eaLnBrk="1" hangingPunct="1">
              <a:spcBef>
                <a:spcPct val="20000"/>
              </a:spcBef>
              <a:defRPr/>
            </a:pP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- </a:t>
            </a:r>
            <a:r>
              <a:rPr lang="es-MX" sz="1800" b="1" kern="0" dirty="0" smtClean="0">
                <a:solidFill>
                  <a:srgbClr val="000000"/>
                </a:solidFill>
                <a:latin typeface="Verdana"/>
                <a:cs typeface="Arial"/>
              </a:rPr>
              <a:t>Internacionalización </a:t>
            </a:r>
            <a:r>
              <a:rPr lang="es-MX" sz="1800" b="1" kern="0" dirty="0" smtClean="0">
                <a:solidFill>
                  <a:srgbClr val="000000"/>
                </a:solidFill>
                <a:latin typeface="Verdana"/>
                <a:cs typeface="Arial"/>
              </a:rPr>
              <a:t>e </a:t>
            </a:r>
            <a:r>
              <a:rPr lang="es-MX" sz="1800" b="1" kern="0" dirty="0" smtClean="0">
                <a:solidFill>
                  <a:srgbClr val="000000"/>
                </a:solidFill>
                <a:latin typeface="Verdana"/>
                <a:cs typeface="Arial"/>
              </a:rPr>
              <a:t>impacto de las políticas </a:t>
            </a:r>
            <a:r>
              <a:rPr lang="es-MX" sz="1800" b="1" kern="0" dirty="0" smtClean="0">
                <a:solidFill>
                  <a:srgbClr val="000000"/>
                </a:solidFill>
                <a:latin typeface="Verdana"/>
                <a:cs typeface="Arial"/>
              </a:rPr>
              <a:t>públicas  </a:t>
            </a:r>
            <a:r>
              <a:rPr lang="es-MX" sz="1800" b="1" kern="0" dirty="0" smtClean="0">
                <a:solidFill>
                  <a:srgbClr val="000000"/>
                </a:solidFill>
                <a:latin typeface="Verdana"/>
                <a:cs typeface="Arial"/>
              </a:rPr>
              <a:t>europeas</a:t>
            </a:r>
            <a:endParaRPr lang="es-MX" sz="1800" kern="0" dirty="0" smtClean="0">
              <a:solidFill>
                <a:srgbClr val="000000"/>
              </a:solidFill>
              <a:latin typeface="Verdana"/>
              <a:cs typeface="Arial"/>
            </a:endParaRPr>
          </a:p>
          <a:p>
            <a:pPr marL="742950" lvl="1" indent="-285750" algn="l" eaLnBrk="1" hangingPunct="1">
              <a:spcBef>
                <a:spcPct val="20000"/>
              </a:spcBef>
              <a:buFont typeface="Symbol"/>
              <a:buChar char="Þ"/>
              <a:defRPr/>
            </a:pP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Proceso de </a:t>
            </a:r>
            <a:r>
              <a:rPr lang="es-MX" sz="1800" kern="0" dirty="0" err="1" smtClean="0">
                <a:solidFill>
                  <a:srgbClr val="000000"/>
                </a:solidFill>
                <a:latin typeface="Verdana"/>
                <a:cs typeface="Arial"/>
              </a:rPr>
              <a:t>Bologna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 desde 1998 : Licenciatura 3 /Master 5 / PhD 8 ; reconocimiento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mutuo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de los </a:t>
            </a:r>
            <a:r>
              <a:rPr lang="es-MX" sz="1800" kern="0" dirty="0" err="1" smtClean="0">
                <a:solidFill>
                  <a:srgbClr val="000000"/>
                </a:solidFill>
                <a:latin typeface="Verdana"/>
                <a:cs typeface="Arial"/>
              </a:rPr>
              <a:t>titulo</a:t>
            </a:r>
            <a:r>
              <a:rPr lang="es-MX" sz="1800" kern="0" dirty="0" err="1" smtClean="0">
                <a:solidFill>
                  <a:srgbClr val="000000"/>
                </a:solidFill>
                <a:latin typeface="Verdana"/>
                <a:cs typeface="Arial"/>
              </a:rPr>
              <a:t>s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con </a:t>
            </a:r>
            <a:r>
              <a:rPr lang="es-MX" sz="1800" i="1" kern="0" dirty="0" err="1" smtClean="0">
                <a:solidFill>
                  <a:srgbClr val="000000"/>
                </a:solidFill>
                <a:latin typeface="Verdana"/>
                <a:cs typeface="Arial"/>
              </a:rPr>
              <a:t>European</a:t>
            </a:r>
            <a:r>
              <a:rPr lang="es-MX" sz="1800" i="1" kern="0" dirty="0" smtClean="0">
                <a:solidFill>
                  <a:srgbClr val="000000"/>
                </a:solidFill>
                <a:latin typeface="Verdana"/>
                <a:cs typeface="Arial"/>
              </a:rPr>
              <a:t> </a:t>
            </a:r>
            <a:r>
              <a:rPr lang="es-MX" sz="1800" i="1" kern="0" dirty="0" err="1" smtClean="0">
                <a:solidFill>
                  <a:srgbClr val="000000"/>
                </a:solidFill>
                <a:latin typeface="Verdana"/>
                <a:cs typeface="Arial"/>
              </a:rPr>
              <a:t>Credit</a:t>
            </a:r>
            <a:r>
              <a:rPr lang="es-MX" sz="1800" i="1" kern="0" dirty="0" smtClean="0">
                <a:solidFill>
                  <a:srgbClr val="000000"/>
                </a:solidFill>
                <a:latin typeface="Verdana"/>
                <a:cs typeface="Arial"/>
              </a:rPr>
              <a:t> Transfer </a:t>
            </a:r>
            <a:r>
              <a:rPr lang="es-MX" sz="1800" i="1" kern="0" dirty="0" err="1" smtClean="0">
                <a:solidFill>
                  <a:srgbClr val="000000"/>
                </a:solidFill>
                <a:latin typeface="Verdana"/>
                <a:cs typeface="Arial"/>
              </a:rPr>
              <a:t>System</a:t>
            </a:r>
            <a:r>
              <a:rPr lang="es-MX" sz="1800" i="1" kern="0" dirty="0" smtClean="0">
                <a:solidFill>
                  <a:srgbClr val="000000"/>
                </a:solidFill>
                <a:latin typeface="Verdana"/>
                <a:cs typeface="Arial"/>
              </a:rPr>
              <a:t>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(ECTS) ;</a:t>
            </a:r>
          </a:p>
          <a:p>
            <a:pPr marL="742950" lvl="1" indent="-285750" algn="l" eaLnBrk="1" hangingPunct="1">
              <a:spcBef>
                <a:spcPct val="20000"/>
              </a:spcBef>
              <a:buFont typeface="Symbol"/>
              <a:buChar char="Þ"/>
              <a:defRPr/>
            </a:pP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Ambición de facilitar la movilidad de los estudiantes con ERASMUS;</a:t>
            </a:r>
          </a:p>
          <a:p>
            <a:pPr marL="742950" lvl="1" indent="-285750" algn="l" eaLnBrk="1" hangingPunct="1">
              <a:spcBef>
                <a:spcPct val="20000"/>
              </a:spcBef>
              <a:buFont typeface="Symbol"/>
              <a:buChar char="Þ"/>
              <a:defRPr/>
            </a:pP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Desarrollo de las clasificaciones internacionales (ARWU, Leiden…). </a:t>
            </a:r>
          </a:p>
          <a:p>
            <a:pPr marL="715963" lvl="1" indent="-258763" algn="l" eaLnBrk="1" hangingPunct="1">
              <a:spcBef>
                <a:spcPct val="20000"/>
              </a:spcBef>
              <a:defRPr/>
            </a:pP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= </a:t>
            </a:r>
            <a:r>
              <a:rPr lang="es-MX" sz="1800" b="1" kern="0" dirty="0" smtClean="0">
                <a:solidFill>
                  <a:srgbClr val="000000"/>
                </a:solidFill>
                <a:latin typeface="Verdana"/>
                <a:cs typeface="Arial"/>
              </a:rPr>
              <a:t>2 desafíos importantes para el sistema Francés de educación superior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, que </a:t>
            </a:r>
            <a:r>
              <a:rPr lang="es-MX" sz="1800" kern="0" dirty="0" smtClean="0">
                <a:solidFill>
                  <a:srgbClr val="000000"/>
                </a:solidFill>
                <a:latin typeface="Verdana"/>
                <a:cs typeface="Arial"/>
              </a:rPr>
              <a:t>necesita </a:t>
            </a:r>
            <a:r>
              <a:rPr lang="es-MX" sz="1800" b="1" kern="0" dirty="0" smtClean="0">
                <a:solidFill>
                  <a:srgbClr val="000000"/>
                </a:solidFill>
                <a:latin typeface="Verdana"/>
                <a:cs typeface="Arial"/>
              </a:rPr>
              <a:t>reformas </a:t>
            </a:r>
          </a:p>
        </p:txBody>
      </p:sp>
    </p:spTree>
    <p:extLst>
      <p:ext uri="{BB962C8B-B14F-4D97-AF65-F5344CB8AC3E}">
        <p14:creationId xmlns:p14="http://schemas.microsoft.com/office/powerpoint/2010/main" val="177120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Reformas en Francia desde 2000</a:t>
            </a:r>
          </a:p>
        </p:txBody>
      </p:sp>
      <p:sp>
        <p:nvSpPr>
          <p:cNvPr id="4099" name=" 2"/>
          <p:cNvSpPr>
            <a:spLocks noGrp="1"/>
          </p:cNvSpPr>
          <p:nvPr/>
        </p:nvSpPr>
        <p:spPr bwMode="auto">
          <a:xfrm>
            <a:off x="358775" y="1412776"/>
            <a:ext cx="8385175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15963" lvl="1" indent="-258763" algn="l" eaLnBrk="1" hangingPunct="1">
              <a:spcBef>
                <a:spcPct val="20000"/>
              </a:spcBef>
              <a:defRPr/>
            </a:pPr>
            <a:endParaRPr lang="fr-FR" sz="1600" i="1" u="sng" kern="0" dirty="0" smtClean="0">
              <a:solidFill>
                <a:srgbClr val="000000"/>
              </a:solidFill>
              <a:latin typeface="Verdana"/>
              <a:cs typeface="Arial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58775" y="1443419"/>
            <a:ext cx="85060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s-MX" sz="2000" b="1" dirty="0" smtClean="0"/>
              <a:t>Adaptación al contexto Europeo </a:t>
            </a:r>
            <a:r>
              <a:rPr lang="es-MX" sz="2000" dirty="0" smtClean="0"/>
              <a:t>: B/M/D &amp; ECTS en 2002</a:t>
            </a:r>
          </a:p>
          <a:p>
            <a:pPr marL="285750" indent="-285750" algn="just">
              <a:buFontTx/>
              <a:buChar char="-"/>
            </a:pPr>
            <a:r>
              <a:rPr lang="es-MX" sz="2000" b="1" dirty="0" smtClean="0"/>
              <a:t>Incentivos </a:t>
            </a:r>
            <a:r>
              <a:rPr lang="es-MX" sz="2000" b="1" dirty="0" smtClean="0"/>
              <a:t>para desarrollar cooperación </a:t>
            </a:r>
            <a:r>
              <a:rPr lang="es-MX" sz="2000" dirty="0" smtClean="0"/>
              <a:t>entre instituciones situadas en el mismo territorio : PRES en 2005, Universidades Federales en 2013, y ayuda </a:t>
            </a:r>
            <a:r>
              <a:rPr lang="es-MX" sz="2000" dirty="0" smtClean="0"/>
              <a:t>financiera </a:t>
            </a:r>
            <a:r>
              <a:rPr lang="es-MX" sz="2000" dirty="0" smtClean="0"/>
              <a:t>cuando universidades realizan una fusión;</a:t>
            </a:r>
          </a:p>
          <a:p>
            <a:pPr marL="285750" indent="-285750" algn="just">
              <a:buFontTx/>
              <a:buChar char="-"/>
            </a:pPr>
            <a:r>
              <a:rPr lang="es-MX" sz="2000" dirty="0"/>
              <a:t>L</a:t>
            </a:r>
            <a:r>
              <a:rPr lang="es-MX" sz="2000" dirty="0" smtClean="0"/>
              <a:t>ey para aumentar la autonomía de las universidades en 2007;</a:t>
            </a:r>
          </a:p>
          <a:p>
            <a:pPr marL="285750" indent="-285750" algn="just">
              <a:buFontTx/>
              <a:buChar char="-"/>
            </a:pPr>
            <a:r>
              <a:rPr lang="es-MX" sz="2000" dirty="0" smtClean="0"/>
              <a:t>Plano Campus en 2009 : 10 ciudades seleccionadas para renovar sus edificios y modernizar su gestión patrimonial ;</a:t>
            </a:r>
          </a:p>
          <a:p>
            <a:pPr marL="285750" indent="-285750" algn="just">
              <a:buFontTx/>
              <a:buChar char="-"/>
            </a:pPr>
            <a:r>
              <a:rPr lang="es-MX" sz="2000" dirty="0" smtClean="0"/>
              <a:t>Plano de Inversión para </a:t>
            </a:r>
            <a:r>
              <a:rPr lang="es-MX" sz="2000" dirty="0" smtClean="0"/>
              <a:t>el futuro </a:t>
            </a:r>
            <a:r>
              <a:rPr lang="es-MX" sz="2000" dirty="0" smtClean="0"/>
              <a:t>desde 2011 : numerosas convocatorias de proyectos para </a:t>
            </a:r>
            <a:r>
              <a:rPr lang="es-MX" sz="2000" b="1" dirty="0" smtClean="0"/>
              <a:t>crear nuevos programas de investigación y educación </a:t>
            </a:r>
            <a:r>
              <a:rPr lang="es-MX" sz="2000" dirty="0" smtClean="0"/>
              <a:t>susceptibles de transformar el sistema </a:t>
            </a:r>
            <a:r>
              <a:rPr lang="es-MX" sz="2000" dirty="0" smtClean="0"/>
              <a:t>francés </a:t>
            </a:r>
            <a:r>
              <a:rPr lang="es-MX" sz="2000" dirty="0" smtClean="0"/>
              <a:t>de educación superior. </a:t>
            </a:r>
          </a:p>
          <a:p>
            <a:pPr algn="just"/>
            <a:endParaRPr lang="es-MX" sz="2000" dirty="0" smtClean="0"/>
          </a:p>
          <a:p>
            <a:pPr marL="285750" indent="-285750" algn="just">
              <a:buFont typeface="Symbol"/>
              <a:buChar char="Þ"/>
            </a:pPr>
            <a:r>
              <a:rPr lang="es-MX" sz="2000" b="1" dirty="0" smtClean="0"/>
              <a:t>Numerosas reformas </a:t>
            </a:r>
            <a:r>
              <a:rPr lang="es-MX" sz="2000" dirty="0" smtClean="0"/>
              <a:t>durante </a:t>
            </a:r>
            <a:r>
              <a:rPr lang="es-MX" sz="2000" dirty="0" smtClean="0"/>
              <a:t>los </a:t>
            </a:r>
            <a:r>
              <a:rPr lang="es-MX" sz="2000" dirty="0" smtClean="0"/>
              <a:t>20 </a:t>
            </a:r>
            <a:r>
              <a:rPr lang="es-MX" sz="2000" dirty="0" smtClean="0"/>
              <a:t>últimos años y </a:t>
            </a:r>
            <a:r>
              <a:rPr lang="es-MX" sz="2000" dirty="0" smtClean="0"/>
              <a:t>cambios importantes.</a:t>
            </a:r>
          </a:p>
          <a:p>
            <a:pPr marL="285750" indent="-285750" algn="just">
              <a:buFont typeface="Symbol"/>
              <a:buChar char="Þ"/>
            </a:pPr>
            <a:endParaRPr lang="es-MX" sz="2000" dirty="0" smtClean="0"/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97513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Reformas en Francia desde 2000</a:t>
            </a:r>
          </a:p>
        </p:txBody>
      </p:sp>
      <p:sp>
        <p:nvSpPr>
          <p:cNvPr id="4099" name=" 2"/>
          <p:cNvSpPr>
            <a:spLocks noGrp="1"/>
          </p:cNvSpPr>
          <p:nvPr/>
        </p:nvSpPr>
        <p:spPr bwMode="auto">
          <a:xfrm>
            <a:off x="358775" y="1412776"/>
            <a:ext cx="8385175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15963" lvl="1" indent="-258763" algn="l" eaLnBrk="1" hangingPunct="1">
              <a:spcBef>
                <a:spcPct val="20000"/>
              </a:spcBef>
              <a:defRPr/>
            </a:pPr>
            <a:endParaRPr lang="fr-FR" sz="1600" i="1" u="sng" kern="0" dirty="0" smtClean="0">
              <a:solidFill>
                <a:srgbClr val="000000"/>
              </a:solidFill>
              <a:latin typeface="Verdana"/>
              <a:cs typeface="Arial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22827" y="1628800"/>
            <a:ext cx="839732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Symbol"/>
              <a:buChar char="Þ"/>
            </a:pPr>
            <a:endParaRPr lang="es-MX" sz="800" dirty="0" smtClean="0"/>
          </a:p>
          <a:p>
            <a:pPr algn="just"/>
            <a:r>
              <a:rPr lang="es-MX" sz="2000" dirty="0" smtClean="0"/>
              <a:t>Pero :</a:t>
            </a:r>
          </a:p>
          <a:p>
            <a:pPr algn="just"/>
            <a:endParaRPr lang="es-MX" sz="2000" dirty="0" smtClean="0"/>
          </a:p>
          <a:p>
            <a:pPr marL="285750" indent="-285750" algn="just">
              <a:buFontTx/>
              <a:buChar char="-"/>
            </a:pPr>
            <a:r>
              <a:rPr lang="es-MX" sz="2000" dirty="0" smtClean="0"/>
              <a:t>El doble sistema entre universidades y “Grandes </a:t>
            </a:r>
            <a:r>
              <a:rPr lang="es-MX" sz="2000" dirty="0" err="1" smtClean="0"/>
              <a:t>écoles</a:t>
            </a:r>
            <a:r>
              <a:rPr lang="es-MX" sz="2000" dirty="0" smtClean="0"/>
              <a:t>” </a:t>
            </a:r>
            <a:r>
              <a:rPr lang="es-MX" sz="2000" dirty="0" smtClean="0"/>
              <a:t>sigue existiendo;</a:t>
            </a:r>
            <a:endParaRPr lang="es-MX" sz="2000" dirty="0" smtClean="0"/>
          </a:p>
          <a:p>
            <a:pPr marL="285750" indent="-285750" algn="just">
              <a:buFontTx/>
              <a:buChar char="-"/>
            </a:pPr>
            <a:r>
              <a:rPr lang="es-MX" sz="2000" dirty="0" smtClean="0"/>
              <a:t>La tasa de fracaso de los estudiantes al fin del primer </a:t>
            </a:r>
            <a:r>
              <a:rPr lang="es-MX" sz="2000" dirty="0" smtClean="0"/>
              <a:t>año sigue siendo </a:t>
            </a:r>
            <a:r>
              <a:rPr lang="es-MX" sz="2000" dirty="0" smtClean="0"/>
              <a:t>muy alta.</a:t>
            </a:r>
          </a:p>
          <a:p>
            <a:pPr marL="285750" indent="-285750" algn="just">
              <a:buFontTx/>
              <a:buChar char="-"/>
            </a:pPr>
            <a:r>
              <a:rPr lang="es-MX" sz="2000" dirty="0" smtClean="0"/>
              <a:t>2017 : universidades franceses no fueron </a:t>
            </a:r>
            <a:r>
              <a:rPr lang="es-MX" sz="2000" dirty="0" smtClean="0"/>
              <a:t>capaces </a:t>
            </a:r>
            <a:r>
              <a:rPr lang="es-MX" sz="2000" dirty="0" smtClean="0"/>
              <a:t>de recibir  todos los estudiantes y </a:t>
            </a:r>
            <a:r>
              <a:rPr lang="es-MX" sz="2000" dirty="0" smtClean="0"/>
              <a:t>fue </a:t>
            </a:r>
            <a:r>
              <a:rPr lang="es-MX" sz="2000" dirty="0" smtClean="0"/>
              <a:t>organizado </a:t>
            </a:r>
            <a:r>
              <a:rPr lang="es-MX" sz="2000" dirty="0"/>
              <a:t>un sorteo =&gt; </a:t>
            </a:r>
            <a:r>
              <a:rPr lang="es-MX" sz="2000" b="1" dirty="0" smtClean="0"/>
              <a:t>sistema </a:t>
            </a:r>
            <a:r>
              <a:rPr lang="es-MX" sz="2000" b="1" dirty="0" smtClean="0"/>
              <a:t>poco eficiente</a:t>
            </a:r>
            <a:r>
              <a:rPr lang="es-MX" sz="2000" dirty="0" smtClean="0"/>
              <a:t>, </a:t>
            </a:r>
            <a:r>
              <a:rPr lang="es-MX" sz="2000" dirty="0" smtClean="0"/>
              <a:t>que muestra la </a:t>
            </a:r>
            <a:r>
              <a:rPr lang="es-MX" sz="2000" b="1" dirty="0" smtClean="0"/>
              <a:t>necesidad de reformar este aspecto</a:t>
            </a:r>
            <a:r>
              <a:rPr lang="es-MX" sz="2000" dirty="0" smtClean="0"/>
              <a:t>.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41257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reforma de la orientación y para el éxito de los estudiantes</a:t>
            </a:r>
          </a:p>
        </p:txBody>
      </p:sp>
      <p:sp>
        <p:nvSpPr>
          <p:cNvPr id="4099" name=" 2"/>
          <p:cNvSpPr>
            <a:spLocks noGrp="1"/>
          </p:cNvSpPr>
          <p:nvPr/>
        </p:nvSpPr>
        <p:spPr bwMode="auto">
          <a:xfrm>
            <a:off x="358775" y="1592263"/>
            <a:ext cx="8385175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9888" lvl="1" algn="just" eaLnBrk="1" hangingPunct="1">
              <a:spcBef>
                <a:spcPct val="20000"/>
              </a:spcBef>
              <a:defRPr/>
            </a:pP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- </a:t>
            </a:r>
            <a:r>
              <a:rPr lang="es-MX" sz="2000" b="1" kern="0" dirty="0" smtClean="0">
                <a:solidFill>
                  <a:srgbClr val="000000"/>
                </a:solidFill>
                <a:latin typeface="Verdana"/>
                <a:cs typeface="Arial"/>
              </a:rPr>
              <a:t>Primera etapa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: fin del </a:t>
            </a:r>
            <a:r>
              <a:rPr lang="es-MX" sz="2000" b="1" kern="0" dirty="0" smtClean="0">
                <a:solidFill>
                  <a:srgbClr val="000000"/>
                </a:solidFill>
                <a:latin typeface="Verdana"/>
                <a:cs typeface="Arial"/>
              </a:rPr>
              <a:t>proceso de adaptación al contexto Europeo BMD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con la ley sobre el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titulo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de Master en Diciembre 2016 para anticipar la selección de los estudiantes en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el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 primer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año de Master.</a:t>
            </a:r>
          </a:p>
          <a:p>
            <a:pPr marL="369888" lvl="1" algn="just" eaLnBrk="1" hangingPunct="1">
              <a:spcBef>
                <a:spcPct val="20000"/>
              </a:spcBef>
              <a:defRPr/>
            </a:pP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= Derecho de estudiar </a:t>
            </a:r>
            <a:r>
              <a:rPr lang="es-MX" sz="2000" i="1" kern="0" dirty="0" smtClean="0">
                <a:solidFill>
                  <a:srgbClr val="000000"/>
                </a:solidFill>
                <a:latin typeface="Verdana"/>
                <a:cs typeface="Arial"/>
              </a:rPr>
              <a:t>vs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 selección</a:t>
            </a:r>
          </a:p>
          <a:p>
            <a:pPr marL="369888" lvl="1" algn="just" eaLnBrk="1" hangingPunct="1">
              <a:spcBef>
                <a:spcPct val="20000"/>
              </a:spcBef>
              <a:defRPr/>
            </a:pP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=&gt; El estudiante puede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interponer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un recurso para estudiar en otros masters cuando no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es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seleccionado en su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primera opción.</a:t>
            </a:r>
            <a:endParaRPr lang="es-MX" sz="2000" kern="0" dirty="0" smtClean="0">
              <a:solidFill>
                <a:srgbClr val="000000"/>
              </a:solidFill>
              <a:latin typeface="Verdana"/>
              <a:cs typeface="Arial"/>
            </a:endParaRPr>
          </a:p>
          <a:p>
            <a:pPr marL="369888" lvl="1" algn="just" eaLnBrk="1" hangingPunct="1">
              <a:spcBef>
                <a:spcPct val="20000"/>
              </a:spcBef>
              <a:defRPr/>
            </a:pPr>
            <a:endParaRPr lang="es-MX" sz="2000" kern="0" dirty="0" smtClean="0">
              <a:solidFill>
                <a:srgbClr val="000000"/>
              </a:solidFill>
              <a:latin typeface="Verdana"/>
              <a:cs typeface="Arial"/>
            </a:endParaRPr>
          </a:p>
          <a:p>
            <a:pPr marL="369888" lvl="1" algn="just" eaLnBrk="1" hangingPunct="1">
              <a:spcBef>
                <a:spcPct val="20000"/>
              </a:spcBef>
              <a:buFontTx/>
              <a:buChar char="-"/>
              <a:defRPr/>
            </a:pPr>
            <a:r>
              <a:rPr lang="es-MX" sz="2000" b="1" kern="0" dirty="0" smtClean="0">
                <a:solidFill>
                  <a:srgbClr val="000000"/>
                </a:solidFill>
                <a:latin typeface="Verdana"/>
                <a:cs typeface="Arial"/>
              </a:rPr>
              <a:t> Secunda etapa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: Ley “Orientación y Éxito de los estudiantes” en Marzo 2018 que </a:t>
            </a:r>
            <a:r>
              <a:rPr lang="es-MX" sz="2000" b="1" kern="0" dirty="0" smtClean="0">
                <a:solidFill>
                  <a:srgbClr val="000000"/>
                </a:solidFill>
                <a:latin typeface="Verdana"/>
                <a:cs typeface="Arial"/>
              </a:rPr>
              <a:t>cambia el proceso de reclutamiento en la educación superior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.</a:t>
            </a:r>
          </a:p>
          <a:p>
            <a:pPr marL="369888" lvl="1" algn="just" eaLnBrk="1" hangingPunct="1">
              <a:spcBef>
                <a:spcPct val="20000"/>
              </a:spcBef>
              <a:defRPr/>
            </a:pP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El objetivo es construir un </a:t>
            </a:r>
            <a:r>
              <a:rPr lang="es-MX" sz="2000" b="1" kern="0" dirty="0" smtClean="0">
                <a:solidFill>
                  <a:srgbClr val="000000"/>
                </a:solidFill>
                <a:latin typeface="Verdana"/>
                <a:cs typeface="Arial"/>
              </a:rPr>
              <a:t>recorrido universitario adaptado a cada estudiante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y luchar contra el fracaso con un mejor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soporte.</a:t>
            </a:r>
            <a:endParaRPr lang="es-MX" sz="2000" kern="0" dirty="0" smtClean="0">
              <a:solidFill>
                <a:srgbClr val="000000"/>
              </a:solidFill>
              <a:latin typeface="Verdana"/>
              <a:cs typeface="Arial"/>
            </a:endParaRPr>
          </a:p>
          <a:p>
            <a:pPr lvl="1" algn="just" eaLnBrk="1" hangingPunct="1">
              <a:spcBef>
                <a:spcPct val="20000"/>
              </a:spcBef>
              <a:defRPr/>
            </a:pPr>
            <a:endParaRPr lang="en-GB" sz="2000" kern="0" dirty="0" smtClean="0">
              <a:solidFill>
                <a:srgbClr val="000000"/>
              </a:solidFill>
              <a:latin typeface="Verdana"/>
              <a:cs typeface="Arial"/>
            </a:endParaRPr>
          </a:p>
          <a:p>
            <a:pPr lvl="1" algn="just" eaLnBrk="1" hangingPunct="1">
              <a:spcBef>
                <a:spcPct val="20000"/>
              </a:spcBef>
              <a:defRPr/>
            </a:pPr>
            <a:endParaRPr lang="fr-FR" sz="1800" kern="0" dirty="0">
              <a:solidFill>
                <a:srgbClr val="000000"/>
              </a:solidFill>
              <a:latin typeface="Verdan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429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La reforma de la </a:t>
            </a:r>
            <a:r>
              <a:rPr lang="es-MX" dirty="0" smtClean="0"/>
              <a:t>orientación </a:t>
            </a:r>
            <a:r>
              <a:rPr lang="es-MX" dirty="0"/>
              <a:t>para el </a:t>
            </a:r>
            <a:r>
              <a:rPr lang="es-MX" dirty="0" smtClean="0"/>
              <a:t>éxito de los estudiantes</a:t>
            </a:r>
            <a:endParaRPr lang="en-GB" dirty="0" smtClean="0"/>
          </a:p>
        </p:txBody>
      </p:sp>
      <p:sp>
        <p:nvSpPr>
          <p:cNvPr id="4099" name=" 2"/>
          <p:cNvSpPr>
            <a:spLocks noGrp="1"/>
          </p:cNvSpPr>
          <p:nvPr/>
        </p:nvSpPr>
        <p:spPr bwMode="auto">
          <a:xfrm>
            <a:off x="-180528" y="1268413"/>
            <a:ext cx="9072687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algn="just" eaLnBrk="1" hangingPunct="1">
              <a:spcBef>
                <a:spcPct val="20000"/>
              </a:spcBef>
              <a:defRPr/>
            </a:pP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- </a:t>
            </a:r>
            <a:r>
              <a:rPr lang="es-MX" sz="2000" b="1" kern="0" dirty="0" smtClean="0">
                <a:solidFill>
                  <a:srgbClr val="000000"/>
                </a:solidFill>
                <a:latin typeface="Verdana"/>
                <a:cs typeface="Arial"/>
              </a:rPr>
              <a:t>Nuevo proceso de reclutamiento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:</a:t>
            </a:r>
          </a:p>
          <a:p>
            <a:pPr marL="742950" lvl="1" indent="-285750" algn="just" eaLnBrk="1" hangingPunct="1">
              <a:spcBef>
                <a:spcPct val="20000"/>
              </a:spcBef>
              <a:buFont typeface="Symbol"/>
              <a:buChar char="Þ"/>
              <a:defRPr/>
            </a:pP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El estudiante puede hacer 10 elecciones sobre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una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plataforma llamada “</a:t>
            </a:r>
            <a:r>
              <a:rPr lang="es-MX" sz="2000" kern="0" dirty="0" err="1" smtClean="0">
                <a:solidFill>
                  <a:srgbClr val="000000"/>
                </a:solidFill>
                <a:latin typeface="Verdana"/>
                <a:cs typeface="Arial"/>
              </a:rPr>
              <a:t>Parcoursup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” ;</a:t>
            </a:r>
          </a:p>
          <a:p>
            <a:pPr marL="742950" lvl="1" indent="-285750" algn="just" eaLnBrk="1" hangingPunct="1">
              <a:spcBef>
                <a:spcPct val="20000"/>
              </a:spcBef>
              <a:buFont typeface="Symbol"/>
              <a:buChar char="Þ"/>
              <a:defRPr/>
            </a:pP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Cada institución responde a partir del expediente de candidatura (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resultados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anteriores, motivación…) y puede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decir: </a:t>
            </a:r>
            <a:endParaRPr lang="es-MX" sz="2000" kern="0" dirty="0" smtClean="0">
              <a:solidFill>
                <a:srgbClr val="000000"/>
              </a:solidFill>
              <a:latin typeface="Verdana"/>
              <a:cs typeface="Arial"/>
            </a:endParaRPr>
          </a:p>
          <a:p>
            <a:pPr lvl="1" algn="just" eaLnBrk="1" hangingPunct="1">
              <a:spcBef>
                <a:spcPct val="20000"/>
              </a:spcBef>
              <a:defRPr/>
            </a:pP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		- “no”, solamente en los programas selectivos </a:t>
            </a:r>
          </a:p>
          <a:p>
            <a:pPr lvl="1" algn="just" eaLnBrk="1" hangingPunct="1">
              <a:spcBef>
                <a:spcPct val="20000"/>
              </a:spcBef>
              <a:defRPr/>
            </a:pP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		-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“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s</a:t>
            </a:r>
            <a:r>
              <a:rPr lang="es-MX" sz="2000" kern="0" dirty="0">
                <a:solidFill>
                  <a:srgbClr val="000000"/>
                </a:solidFill>
                <a:latin typeface="Verdana"/>
                <a:cs typeface="Arial"/>
              </a:rPr>
              <a:t>í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”</a:t>
            </a:r>
            <a:endParaRPr lang="es-MX" sz="2000" kern="0" dirty="0" smtClean="0">
              <a:solidFill>
                <a:srgbClr val="000000"/>
              </a:solidFill>
              <a:latin typeface="Verdana"/>
              <a:cs typeface="Arial"/>
            </a:endParaRPr>
          </a:p>
          <a:p>
            <a:pPr lvl="1" algn="just" eaLnBrk="1" hangingPunct="1">
              <a:spcBef>
                <a:spcPct val="20000"/>
              </a:spcBef>
              <a:defRPr/>
            </a:pP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		- “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s</a:t>
            </a:r>
            <a:r>
              <a:rPr lang="es-MX" sz="2000" kern="0" dirty="0">
                <a:solidFill>
                  <a:srgbClr val="000000"/>
                </a:solidFill>
                <a:latin typeface="Verdana"/>
                <a:cs typeface="Arial"/>
              </a:rPr>
              <a:t>í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,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pero…”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tienen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que completar su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educación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con cursos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especiales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porque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sus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antecedentes escolares no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los han preparado para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este programa. O posibilidad de crear nuevos programas dedicados a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los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estudiantes menos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preparados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para la disciplina que quieren.</a:t>
            </a:r>
          </a:p>
          <a:p>
            <a:pPr marL="742950" lvl="1" indent="-285750" algn="just" eaLnBrk="1" hangingPunct="1">
              <a:spcBef>
                <a:spcPct val="20000"/>
              </a:spcBef>
              <a:buFont typeface="Symbol"/>
              <a:buChar char="Þ"/>
              <a:defRPr/>
            </a:pP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Cada vez que un estudiante tiene 2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respuestas </a:t>
            </a: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positivas, debe escoger una.</a:t>
            </a:r>
          </a:p>
          <a:p>
            <a:pPr marL="742950" lvl="1" indent="-285750" algn="just" eaLnBrk="1" hangingPunct="1">
              <a:spcBef>
                <a:spcPct val="20000"/>
              </a:spcBef>
              <a:buFont typeface="Symbol"/>
              <a:buChar char="Þ"/>
              <a:defRPr/>
            </a:pPr>
            <a:r>
              <a:rPr lang="es-MX" sz="2000" kern="0" dirty="0" smtClean="0">
                <a:solidFill>
                  <a:srgbClr val="000000"/>
                </a:solidFill>
                <a:latin typeface="Verdana"/>
                <a:cs typeface="Arial"/>
              </a:rPr>
              <a:t>Cuando ha hecho su elección definitiva, se registra en la  institución </a:t>
            </a:r>
          </a:p>
          <a:p>
            <a:pPr marL="742950" lvl="1" indent="-285750" algn="just" eaLnBrk="1" hangingPunct="1">
              <a:spcBef>
                <a:spcPct val="20000"/>
              </a:spcBef>
              <a:buFont typeface="Symbol"/>
              <a:buChar char="Þ"/>
              <a:defRPr/>
            </a:pPr>
            <a:endParaRPr lang="en-GB" sz="2000" kern="0" dirty="0" smtClean="0">
              <a:solidFill>
                <a:srgbClr val="000000"/>
              </a:solidFill>
              <a:latin typeface="Verdana"/>
              <a:cs typeface="Arial"/>
            </a:endParaRPr>
          </a:p>
          <a:p>
            <a:pPr lvl="1" algn="just" eaLnBrk="1" hangingPunct="1">
              <a:spcBef>
                <a:spcPct val="20000"/>
              </a:spcBef>
              <a:defRPr/>
            </a:pPr>
            <a:endParaRPr lang="en-GB" sz="1800" kern="0" dirty="0" smtClean="0">
              <a:solidFill>
                <a:srgbClr val="000000"/>
              </a:solidFill>
              <a:latin typeface="Verdana"/>
              <a:cs typeface="Arial"/>
            </a:endParaRPr>
          </a:p>
          <a:p>
            <a:pPr lvl="1" algn="just" eaLnBrk="1" hangingPunct="1">
              <a:spcBef>
                <a:spcPct val="20000"/>
              </a:spcBef>
              <a:defRPr/>
            </a:pPr>
            <a:endParaRPr lang="fr-FR" sz="1800" kern="0" dirty="0">
              <a:solidFill>
                <a:srgbClr val="000000"/>
              </a:solidFill>
              <a:latin typeface="Verdan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292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ap-UT_2012">
  <a:themeElements>
    <a:clrScheme name="PRES_Universite de Toulous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_Universite de Toulouse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ES_Universite de Toulous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_Universite de Toulous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_Universite de Toulous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_Universite de Toulous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_Universite de Toulous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_Universite de Toulous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_Universite de Toulous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_Universite de Toulous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_Universite de Toulous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_Universite de Toulous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_Universite de Toulous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_Universite de Toulous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FTMP-Diaporama" id="{C846F8A5-7C2E-4081-9E01-727F6D05966C}" vid="{8CEE72AB-F2B9-48CB-A60A-F973246F6046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UFTMiP-Diaporama</Template>
  <TotalTime>11697</TotalTime>
  <Words>939</Words>
  <Application>Microsoft Office PowerPoint</Application>
  <PresentationFormat>Affichage à l'écran (4:3)</PresentationFormat>
  <Paragraphs>88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Symbol</vt:lpstr>
      <vt:lpstr>Verdana</vt:lpstr>
      <vt:lpstr>Wingdings</vt:lpstr>
      <vt:lpstr>Diap-UT_2012</vt:lpstr>
      <vt:lpstr>Présentation PowerPoint</vt:lpstr>
      <vt:lpstr>Perspectivas históricas del sistema Francés de educación superior</vt:lpstr>
      <vt:lpstr>Herencia de esta historia</vt:lpstr>
      <vt:lpstr>Historic perspectives of French higher education system</vt:lpstr>
      <vt:lpstr>Evoluciones del contexto del sistema Francés de educación superior</vt:lpstr>
      <vt:lpstr>Reformas en Francia desde 2000</vt:lpstr>
      <vt:lpstr>Reformas en Francia desde 2000</vt:lpstr>
      <vt:lpstr>La reforma de la orientación y para el éxito de los estudiantes</vt:lpstr>
      <vt:lpstr>La reforma de la orientación para el éxito de los estudiantes</vt:lpstr>
      <vt:lpstr>La reforma de la orientación para el éxito de los estudiantes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MUFM-USER02</cp:lastModifiedBy>
  <cp:revision>80</cp:revision>
  <dcterms:created xsi:type="dcterms:W3CDTF">2016-05-20T10:21:53Z</dcterms:created>
  <dcterms:modified xsi:type="dcterms:W3CDTF">2019-11-05T03:01:04Z</dcterms:modified>
</cp:coreProperties>
</file>