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66" r:id="rId3"/>
    <p:sldId id="267" r:id="rId4"/>
    <p:sldId id="257" r:id="rId5"/>
    <p:sldId id="258" r:id="rId6"/>
    <p:sldId id="262" r:id="rId7"/>
    <p:sldId id="260" r:id="rId8"/>
    <p:sldId id="263" r:id="rId9"/>
    <p:sldId id="264" r:id="rId10"/>
    <p:sldId id="261" r:id="rId11"/>
    <p:sldId id="259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D3DC-F764-4092-9090-0071325FC470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4F6C-CE20-4095-AF15-810D9A299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994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D3DC-F764-4092-9090-0071325FC470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4F6C-CE20-4095-AF15-810D9A299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60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D3DC-F764-4092-9090-0071325FC470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4F6C-CE20-4095-AF15-810D9A299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22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D3DC-F764-4092-9090-0071325FC470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4F6C-CE20-4095-AF15-810D9A299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92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D3DC-F764-4092-9090-0071325FC470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4F6C-CE20-4095-AF15-810D9A299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07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D3DC-F764-4092-9090-0071325FC470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4F6C-CE20-4095-AF15-810D9A299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64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D3DC-F764-4092-9090-0071325FC470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4F6C-CE20-4095-AF15-810D9A299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9609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D3DC-F764-4092-9090-0071325FC470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4F6C-CE20-4095-AF15-810D9A299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935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D3DC-F764-4092-9090-0071325FC470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4F6C-CE20-4095-AF15-810D9A299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141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D3DC-F764-4092-9090-0071325FC470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4F6C-CE20-4095-AF15-810D9A299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262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D3DC-F764-4092-9090-0071325FC470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4F6C-CE20-4095-AF15-810D9A299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030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FD3DC-F764-4092-9090-0071325FC470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44F6C-CE20-4095-AF15-810D9A299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5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>
                <a:latin typeface="+mn-lt"/>
              </a:rPr>
              <a:t/>
            </a:r>
            <a:br>
              <a:rPr lang="fr-FR" dirty="0">
                <a:latin typeface="+mn-lt"/>
              </a:rPr>
            </a:br>
            <a:r>
              <a:rPr lang="fr-FR" sz="4900" b="1" dirty="0"/>
              <a:t/>
            </a:r>
            <a:br>
              <a:rPr lang="fr-FR" sz="4900" b="1" dirty="0"/>
            </a:br>
            <a:r>
              <a:rPr lang="fr-FR" sz="4900" b="1" dirty="0"/>
              <a:t/>
            </a:r>
            <a:br>
              <a:rPr lang="fr-FR" sz="4900" b="1" dirty="0"/>
            </a:br>
            <a:r>
              <a:rPr lang="fr-FR" sz="4900" b="1" dirty="0"/>
              <a:t/>
            </a:r>
            <a:br>
              <a:rPr lang="fr-FR" sz="4900" b="1" dirty="0"/>
            </a:br>
            <a:endParaRPr lang="fr-FR" sz="4900" b="1" dirty="0"/>
          </a:p>
        </p:txBody>
      </p:sp>
      <p:sp>
        <p:nvSpPr>
          <p:cNvPr id="3" name="Sous-titr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b="1" dirty="0"/>
              <a:t>Elite institutions and </a:t>
            </a:r>
            <a:r>
              <a:rPr lang="fr-FR" sz="3200" b="1" dirty="0" err="1"/>
              <a:t>their</a:t>
            </a:r>
            <a:r>
              <a:rPr lang="fr-FR" sz="3200" b="1" dirty="0"/>
              <a:t> new audiences.</a:t>
            </a:r>
            <a:r>
              <a:rPr lang="fr-FR" sz="4000" b="1" dirty="0"/>
              <a:t/>
            </a:r>
            <a:br>
              <a:rPr lang="fr-FR" sz="4000" b="1" dirty="0"/>
            </a:br>
            <a:r>
              <a:rPr lang="fr-FR" b="1" dirty="0" err="1"/>
              <a:t>Student</a:t>
            </a:r>
            <a:r>
              <a:rPr lang="fr-FR" b="1" dirty="0"/>
              <a:t> </a:t>
            </a:r>
            <a:r>
              <a:rPr lang="fr-FR" b="1" dirty="0" err="1"/>
              <a:t>recruitment</a:t>
            </a:r>
            <a:r>
              <a:rPr lang="fr-FR" b="1" dirty="0"/>
              <a:t> in a </a:t>
            </a:r>
            <a:r>
              <a:rPr lang="fr-FR" b="1" dirty="0" err="1"/>
              <a:t>context</a:t>
            </a:r>
            <a:r>
              <a:rPr lang="fr-FR" b="1" dirty="0"/>
              <a:t> of </a:t>
            </a:r>
            <a:r>
              <a:rPr lang="fr-FR" b="1" dirty="0" err="1"/>
              <a:t>widening</a:t>
            </a:r>
            <a:r>
              <a:rPr lang="fr-FR" b="1" dirty="0"/>
              <a:t> participation.</a:t>
            </a:r>
            <a:br>
              <a:rPr lang="fr-FR" b="1" dirty="0"/>
            </a:br>
            <a:endParaRPr lang="fr-FR" b="1" dirty="0"/>
          </a:p>
          <a:p>
            <a:pPr marL="0" indent="0">
              <a:buNone/>
            </a:pPr>
            <a:r>
              <a:rPr lang="fr-FR" sz="2200" b="1" dirty="0"/>
              <a:t>Annabelle Allouch</a:t>
            </a:r>
          </a:p>
          <a:p>
            <a:pPr marL="0" indent="0">
              <a:buNone/>
            </a:pPr>
            <a:r>
              <a:rPr lang="fr-FR" sz="2200" dirty="0"/>
              <a:t>Associate Professor of </a:t>
            </a:r>
            <a:r>
              <a:rPr lang="fr-FR" sz="2200" dirty="0" err="1"/>
              <a:t>Sociology</a:t>
            </a:r>
            <a:endParaRPr lang="fr-FR" sz="2200" dirty="0"/>
          </a:p>
          <a:p>
            <a:pPr marL="0" indent="0">
              <a:buNone/>
            </a:pPr>
            <a:r>
              <a:rPr lang="fr-FR" sz="2200" dirty="0"/>
              <a:t>Université de Picardie Jules Verne (CURAPP-ESS/CNRS)</a:t>
            </a:r>
          </a:p>
          <a:p>
            <a:endParaRPr lang="fr-FR" dirty="0"/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EAEA1D8A-4965-4D1E-A41C-B720984C39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57153" y="1756558"/>
            <a:ext cx="4748215" cy="3740178"/>
          </a:xfrm>
        </p:spPr>
      </p:pic>
    </p:spTree>
    <p:extLst>
      <p:ext uri="{BB962C8B-B14F-4D97-AF65-F5344CB8AC3E}">
        <p14:creationId xmlns:p14="http://schemas.microsoft.com/office/powerpoint/2010/main" val="865809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1399"/>
          </a:xfrm>
        </p:spPr>
        <p:txBody>
          <a:bodyPr/>
          <a:lstStyle/>
          <a:p>
            <a:r>
              <a:rPr lang="fr-FR" b="1" dirty="0">
                <a:latin typeface="+mn-lt"/>
              </a:rPr>
              <a:t>Conclusion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8200" y="1545465"/>
            <a:ext cx="10515600" cy="4631498"/>
          </a:xfrm>
        </p:spPr>
        <p:txBody>
          <a:bodyPr>
            <a:normAutofit fontScale="92500"/>
          </a:bodyPr>
          <a:lstStyle/>
          <a:p>
            <a:pPr algn="just"/>
            <a:r>
              <a:rPr lang="fr-FR" dirty="0">
                <a:latin typeface="+mj-lt"/>
              </a:rPr>
              <a:t>WP </a:t>
            </a:r>
            <a:r>
              <a:rPr lang="fr-FR" dirty="0" err="1">
                <a:latin typeface="+mj-lt"/>
              </a:rPr>
              <a:t>illustrates</a:t>
            </a:r>
            <a:r>
              <a:rPr lang="fr-FR" dirty="0">
                <a:latin typeface="+mj-lt"/>
              </a:rPr>
              <a:t> the </a:t>
            </a:r>
            <a:r>
              <a:rPr lang="fr-FR" dirty="0" err="1">
                <a:latin typeface="+mj-lt"/>
              </a:rPr>
              <a:t>ability</a:t>
            </a:r>
            <a:r>
              <a:rPr lang="fr-FR" dirty="0">
                <a:latin typeface="+mj-lt"/>
              </a:rPr>
              <a:t> of </a:t>
            </a:r>
            <a:r>
              <a:rPr lang="fr-FR" dirty="0" err="1">
                <a:latin typeface="+mj-lt"/>
              </a:rPr>
              <a:t>elite</a:t>
            </a:r>
            <a:r>
              <a:rPr lang="fr-FR" dirty="0">
                <a:latin typeface="+mj-lt"/>
              </a:rPr>
              <a:t> institutions </a:t>
            </a:r>
            <a:r>
              <a:rPr lang="fr-FR" dirty="0" err="1">
                <a:latin typeface="+mj-lt"/>
              </a:rPr>
              <a:t>such</a:t>
            </a:r>
            <a:r>
              <a:rPr lang="fr-FR" dirty="0">
                <a:latin typeface="+mj-lt"/>
              </a:rPr>
              <a:t> as Oxford to </a:t>
            </a:r>
            <a:r>
              <a:rPr lang="fr-FR" dirty="0" err="1">
                <a:latin typeface="+mj-lt"/>
              </a:rPr>
              <a:t>integrate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critics</a:t>
            </a:r>
            <a:r>
              <a:rPr lang="fr-FR" dirty="0">
                <a:latin typeface="+mj-lt"/>
              </a:rPr>
              <a:t> </a:t>
            </a:r>
            <a:r>
              <a:rPr lang="fr-FR" b="1" dirty="0"/>
              <a:t>(Boltanski, </a:t>
            </a:r>
            <a:r>
              <a:rPr lang="fr-FR" b="1" dirty="0" err="1"/>
              <a:t>Chiappello</a:t>
            </a:r>
            <a:r>
              <a:rPr lang="fr-FR" b="1" dirty="0"/>
              <a:t>, 1999) </a:t>
            </a:r>
            <a:r>
              <a:rPr lang="fr-FR" dirty="0">
                <a:latin typeface="+mj-lt"/>
              </a:rPr>
              <a:t>and </a:t>
            </a:r>
            <a:r>
              <a:rPr lang="fr-FR" dirty="0" err="1">
                <a:latin typeface="+mj-lt"/>
              </a:rPr>
              <a:t>adapt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quickly</a:t>
            </a:r>
            <a:r>
              <a:rPr lang="fr-FR" dirty="0">
                <a:latin typeface="+mj-lt"/>
              </a:rPr>
              <a:t> to new audiences. </a:t>
            </a:r>
          </a:p>
          <a:p>
            <a:pPr algn="just"/>
            <a:r>
              <a:rPr lang="fr-FR" b="1" dirty="0">
                <a:latin typeface="+mj-lt"/>
              </a:rPr>
              <a:t>Elite institutions are </a:t>
            </a:r>
            <a:r>
              <a:rPr lang="fr-FR" b="1" dirty="0" err="1">
                <a:latin typeface="+mj-lt"/>
              </a:rPr>
              <a:t>then</a:t>
            </a:r>
            <a:r>
              <a:rPr lang="fr-FR" b="1" dirty="0">
                <a:latin typeface="+mj-lt"/>
              </a:rPr>
              <a:t> able to </a:t>
            </a:r>
            <a:r>
              <a:rPr lang="fr-FR" b="1" dirty="0" err="1">
                <a:latin typeface="+mj-lt"/>
              </a:rPr>
              <a:t>manipulate</a:t>
            </a:r>
            <a:r>
              <a:rPr lang="fr-FR" b="1" dirty="0">
                <a:latin typeface="+mj-lt"/>
              </a:rPr>
              <a:t> the signal of </a:t>
            </a:r>
            <a:r>
              <a:rPr lang="fr-FR" b="1" dirty="0" err="1">
                <a:latin typeface="+mj-lt"/>
              </a:rPr>
              <a:t>their</a:t>
            </a:r>
            <a:r>
              <a:rPr lang="fr-FR" b="1" dirty="0">
                <a:latin typeface="+mj-lt"/>
              </a:rPr>
              <a:t> excellence but </a:t>
            </a:r>
            <a:r>
              <a:rPr lang="fr-FR" b="1" dirty="0" err="1">
                <a:latin typeface="+mj-lt"/>
              </a:rPr>
              <a:t>also</a:t>
            </a:r>
            <a:r>
              <a:rPr lang="fr-FR" b="1" dirty="0">
                <a:latin typeface="+mj-lt"/>
              </a:rPr>
              <a:t> to change </a:t>
            </a:r>
            <a:r>
              <a:rPr lang="fr-FR" b="1" dirty="0" err="1">
                <a:latin typeface="+mj-lt"/>
              </a:rPr>
              <a:t>its</a:t>
            </a:r>
            <a:r>
              <a:rPr lang="fr-FR" b="1" dirty="0">
                <a:latin typeface="+mj-lt"/>
              </a:rPr>
              <a:t> nature </a:t>
            </a:r>
            <a:r>
              <a:rPr lang="fr-FR" b="1" dirty="0" err="1">
                <a:latin typeface="+mj-lt"/>
              </a:rPr>
              <a:t>according</a:t>
            </a:r>
            <a:r>
              <a:rPr lang="fr-FR" b="1" dirty="0">
                <a:latin typeface="+mj-lt"/>
              </a:rPr>
              <a:t> to </a:t>
            </a:r>
            <a:r>
              <a:rPr lang="fr-FR" b="1" dirty="0" err="1">
                <a:latin typeface="+mj-lt"/>
              </a:rPr>
              <a:t>different</a:t>
            </a:r>
            <a:r>
              <a:rPr lang="fr-FR" b="1" dirty="0">
                <a:latin typeface="+mj-lt"/>
              </a:rPr>
              <a:t> audiences. </a:t>
            </a:r>
          </a:p>
          <a:p>
            <a:pPr algn="just"/>
            <a:endParaRPr lang="fr-FR" b="1" dirty="0">
              <a:latin typeface="+mj-lt"/>
            </a:endParaRPr>
          </a:p>
          <a:p>
            <a:pPr algn="just"/>
            <a:r>
              <a:rPr lang="fr-FR" b="1" dirty="0">
                <a:latin typeface="+mj-lt"/>
              </a:rPr>
              <a:t>The </a:t>
            </a:r>
            <a:r>
              <a:rPr lang="fr-FR" b="1" dirty="0" err="1">
                <a:latin typeface="+mj-lt"/>
              </a:rPr>
              <a:t>ethnography</a:t>
            </a:r>
            <a:r>
              <a:rPr lang="fr-FR" b="1" dirty="0">
                <a:latin typeface="+mj-lt"/>
              </a:rPr>
              <a:t> of WP at Oxford </a:t>
            </a:r>
            <a:r>
              <a:rPr lang="fr-FR" b="1" dirty="0" err="1">
                <a:latin typeface="+mj-lt"/>
              </a:rPr>
              <a:t>also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underlined</a:t>
            </a:r>
            <a:r>
              <a:rPr lang="fr-FR" b="1" dirty="0">
                <a:latin typeface="+mj-lt"/>
              </a:rPr>
              <a:t> the inversion of the </a:t>
            </a:r>
            <a:r>
              <a:rPr lang="fr-FR" b="1" dirty="0" err="1">
                <a:latin typeface="+mj-lt"/>
              </a:rPr>
              <a:t>relationship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between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students</a:t>
            </a:r>
            <a:r>
              <a:rPr lang="fr-FR" b="1" dirty="0">
                <a:latin typeface="+mj-lt"/>
              </a:rPr>
              <a:t> and </a:t>
            </a:r>
            <a:r>
              <a:rPr lang="fr-FR" b="1" dirty="0" err="1">
                <a:latin typeface="+mj-lt"/>
              </a:rPr>
              <a:t>elite</a:t>
            </a:r>
            <a:r>
              <a:rPr lang="fr-FR" b="1" dirty="0">
                <a:latin typeface="+mj-lt"/>
              </a:rPr>
              <a:t> institutions.</a:t>
            </a:r>
          </a:p>
          <a:p>
            <a:pPr algn="just"/>
            <a:r>
              <a:rPr lang="fr-FR" dirty="0">
                <a:latin typeface="+mj-lt"/>
              </a:rPr>
              <a:t>In </a:t>
            </a:r>
            <a:r>
              <a:rPr lang="fr-FR" dirty="0" err="1">
                <a:latin typeface="+mj-lt"/>
              </a:rPr>
              <a:t>this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relationship</a:t>
            </a:r>
            <a:r>
              <a:rPr lang="fr-FR" dirty="0">
                <a:latin typeface="+mj-lt"/>
              </a:rPr>
              <a:t>, the </a:t>
            </a:r>
            <a:r>
              <a:rPr lang="fr-FR" dirty="0" err="1">
                <a:latin typeface="+mj-lt"/>
              </a:rPr>
              <a:t>academic</a:t>
            </a:r>
            <a:r>
              <a:rPr lang="fr-FR" dirty="0">
                <a:latin typeface="+mj-lt"/>
              </a:rPr>
              <a:t> institution </a:t>
            </a:r>
            <a:r>
              <a:rPr lang="fr-FR" dirty="0" err="1">
                <a:latin typeface="+mj-lt"/>
              </a:rPr>
              <a:t>is</a:t>
            </a:r>
            <a:r>
              <a:rPr lang="fr-FR" dirty="0">
                <a:latin typeface="+mj-lt"/>
              </a:rPr>
              <a:t> not an « all-</a:t>
            </a:r>
            <a:r>
              <a:rPr lang="fr-FR" dirty="0" err="1">
                <a:latin typeface="+mj-lt"/>
              </a:rPr>
              <a:t>mighty</a:t>
            </a:r>
            <a:r>
              <a:rPr lang="fr-FR" dirty="0">
                <a:latin typeface="+mj-lt"/>
              </a:rPr>
              <a:t> » institution </a:t>
            </a:r>
            <a:r>
              <a:rPr lang="fr-FR" dirty="0" err="1">
                <a:latin typeface="+mj-lt"/>
              </a:rPr>
              <a:t>anymore</a:t>
            </a:r>
            <a:r>
              <a:rPr lang="fr-FR" dirty="0">
                <a:latin typeface="+mj-lt"/>
              </a:rPr>
              <a:t>. </a:t>
            </a:r>
            <a:r>
              <a:rPr lang="fr-FR" dirty="0" err="1">
                <a:latin typeface="+mj-lt"/>
              </a:rPr>
              <a:t>Instead</a:t>
            </a:r>
            <a:r>
              <a:rPr lang="fr-FR" dirty="0">
                <a:latin typeface="+mj-lt"/>
              </a:rPr>
              <a:t>, </a:t>
            </a:r>
            <a:r>
              <a:rPr lang="fr-FR" dirty="0" err="1">
                <a:latin typeface="+mj-lt"/>
              </a:rPr>
              <a:t>its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formal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organization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depends</a:t>
            </a:r>
            <a:r>
              <a:rPr lang="fr-FR" dirty="0">
                <a:latin typeface="+mj-lt"/>
              </a:rPr>
              <a:t> on the </a:t>
            </a:r>
            <a:r>
              <a:rPr lang="fr-FR" dirty="0" err="1">
                <a:latin typeface="+mj-lt"/>
              </a:rPr>
              <a:t>willingness</a:t>
            </a:r>
            <a:r>
              <a:rPr lang="fr-FR" dirty="0">
                <a:latin typeface="+mj-lt"/>
              </a:rPr>
              <a:t> of audiences </a:t>
            </a:r>
            <a:r>
              <a:rPr lang="fr-FR" dirty="0" err="1">
                <a:latin typeface="+mj-lt"/>
              </a:rPr>
              <a:t>coming</a:t>
            </a:r>
            <a:r>
              <a:rPr lang="fr-FR" dirty="0">
                <a:latin typeface="+mj-lt"/>
              </a:rPr>
              <a:t> to « </a:t>
            </a:r>
            <a:r>
              <a:rPr lang="fr-FR" dirty="0" err="1">
                <a:latin typeface="+mj-lt"/>
              </a:rPr>
              <a:t>her</a:t>
            </a:r>
            <a:r>
              <a:rPr lang="fr-FR" dirty="0">
                <a:latin typeface="+mj-lt"/>
              </a:rPr>
              <a:t> ». </a:t>
            </a:r>
            <a:r>
              <a:rPr lang="fr-FR" dirty="0" err="1">
                <a:latin typeface="+mj-lt"/>
              </a:rPr>
              <a:t>That’s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what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is</a:t>
            </a:r>
            <a:r>
              <a:rPr lang="fr-FR" dirty="0">
                <a:latin typeface="+mj-lt"/>
              </a:rPr>
              <a:t> made visible by the </a:t>
            </a:r>
            <a:r>
              <a:rPr lang="fr-FR" dirty="0" err="1">
                <a:latin typeface="+mj-lt"/>
              </a:rPr>
              <a:t>resort</a:t>
            </a:r>
            <a:r>
              <a:rPr lang="fr-FR" dirty="0">
                <a:latin typeface="+mj-lt"/>
              </a:rPr>
              <a:t> of ‘channeling’. </a:t>
            </a:r>
          </a:p>
        </p:txBody>
      </p:sp>
    </p:spTree>
    <p:extLst>
      <p:ext uri="{BB962C8B-B14F-4D97-AF65-F5344CB8AC3E}">
        <p14:creationId xmlns:p14="http://schemas.microsoft.com/office/powerpoint/2010/main" val="3846162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1399"/>
          </a:xfrm>
        </p:spPr>
        <p:txBody>
          <a:bodyPr>
            <a:normAutofit/>
          </a:bodyPr>
          <a:lstStyle/>
          <a:p>
            <a:r>
              <a:rPr lang="fr-FR" sz="4000" b="1" dirty="0" err="1">
                <a:latin typeface="+mn-lt"/>
              </a:rPr>
              <a:t>Outline</a:t>
            </a:r>
            <a:endParaRPr lang="fr-FR" sz="4000" b="1" dirty="0">
              <a:latin typeface="+mn-lt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8200" y="1545465"/>
            <a:ext cx="10515600" cy="4631498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latin typeface="+mj-lt"/>
              </a:rPr>
              <a:t>I. </a:t>
            </a:r>
            <a:r>
              <a:rPr lang="fr-FR" dirty="0" err="1">
                <a:latin typeface="+mj-lt"/>
              </a:rPr>
              <a:t>Creating</a:t>
            </a:r>
            <a:r>
              <a:rPr lang="fr-FR" dirty="0">
                <a:latin typeface="+mj-lt"/>
              </a:rPr>
              <a:t> a </a:t>
            </a:r>
            <a:r>
              <a:rPr lang="fr-FR" dirty="0" err="1">
                <a:latin typeface="+mj-lt"/>
              </a:rPr>
              <a:t>bureaucracy</a:t>
            </a:r>
            <a:r>
              <a:rPr lang="fr-FR" dirty="0">
                <a:latin typeface="+mj-lt"/>
              </a:rPr>
              <a:t> of coordination.</a:t>
            </a:r>
          </a:p>
          <a:p>
            <a:pPr marL="0" indent="0">
              <a:buNone/>
            </a:pPr>
            <a:endParaRPr lang="fr-FR" dirty="0">
              <a:latin typeface="+mj-lt"/>
            </a:endParaRPr>
          </a:p>
          <a:p>
            <a:pPr marL="0" indent="0">
              <a:buNone/>
            </a:pPr>
            <a:r>
              <a:rPr lang="fr-FR" dirty="0">
                <a:latin typeface="+mj-lt"/>
              </a:rPr>
              <a:t>II. The </a:t>
            </a:r>
            <a:r>
              <a:rPr lang="fr-FR" dirty="0" err="1">
                <a:latin typeface="+mj-lt"/>
              </a:rPr>
              <a:t>symbolic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channeling</a:t>
            </a:r>
            <a:r>
              <a:rPr lang="fr-FR" dirty="0">
                <a:latin typeface="+mj-lt"/>
              </a:rPr>
              <a:t> : management and neutralisation of an </a:t>
            </a:r>
            <a:r>
              <a:rPr lang="fr-FR" dirty="0" err="1">
                <a:latin typeface="+mj-lt"/>
              </a:rPr>
              <a:t>exceptional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environment</a:t>
            </a:r>
            <a:r>
              <a:rPr lang="fr-FR" dirty="0">
                <a:latin typeface="+mj-lt"/>
              </a:rPr>
              <a:t>.</a:t>
            </a:r>
          </a:p>
          <a:p>
            <a:pPr marL="0" indent="0">
              <a:buNone/>
            </a:pPr>
            <a:endParaRPr lang="fr-FR" dirty="0">
              <a:latin typeface="+mj-lt"/>
            </a:endParaRPr>
          </a:p>
          <a:p>
            <a:pPr marL="0" indent="0">
              <a:buNone/>
            </a:pPr>
            <a:r>
              <a:rPr lang="fr-FR" dirty="0">
                <a:latin typeface="+mj-lt"/>
              </a:rPr>
              <a:t>III. The </a:t>
            </a:r>
            <a:r>
              <a:rPr lang="fr-FR" dirty="0" err="1">
                <a:latin typeface="+mj-lt"/>
              </a:rPr>
              <a:t>limits</a:t>
            </a:r>
            <a:r>
              <a:rPr lang="fr-FR" dirty="0">
                <a:latin typeface="+mj-lt"/>
              </a:rPr>
              <a:t> of </a:t>
            </a:r>
            <a:r>
              <a:rPr lang="fr-FR" dirty="0" err="1">
                <a:latin typeface="+mj-lt"/>
              </a:rPr>
              <a:t>channeling</a:t>
            </a:r>
            <a:r>
              <a:rPr lang="fr-FR" dirty="0">
                <a:latin typeface="+mj-lt"/>
              </a:rPr>
              <a:t> in WP : Oxford </a:t>
            </a:r>
            <a:r>
              <a:rPr lang="fr-FR" dirty="0" err="1">
                <a:latin typeface="+mj-lt"/>
              </a:rPr>
              <a:t>reputation</a:t>
            </a:r>
            <a:r>
              <a:rPr lang="fr-FR" dirty="0">
                <a:latin typeface="+mj-lt"/>
              </a:rPr>
              <a:t> and the </a:t>
            </a:r>
            <a:r>
              <a:rPr lang="fr-FR" dirty="0" err="1">
                <a:latin typeface="+mj-lt"/>
              </a:rPr>
              <a:t>lack</a:t>
            </a:r>
            <a:r>
              <a:rPr lang="fr-FR" dirty="0">
                <a:latin typeface="+mj-lt"/>
              </a:rPr>
              <a:t> of </a:t>
            </a:r>
            <a:r>
              <a:rPr lang="fr-FR" dirty="0" err="1">
                <a:latin typeface="+mj-lt"/>
              </a:rPr>
              <a:t>intermediaries</a:t>
            </a:r>
            <a:r>
              <a:rPr lang="fr-FR" dirty="0">
                <a:latin typeface="+mj-lt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7910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A6CD2C-1A27-4676-8A69-9876CA60F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err="1">
                <a:latin typeface="+mn-lt"/>
              </a:rPr>
              <a:t>Widening</a:t>
            </a:r>
            <a:r>
              <a:rPr lang="fr-FR" sz="4000" b="1" dirty="0">
                <a:latin typeface="+mn-lt"/>
              </a:rPr>
              <a:t> participation </a:t>
            </a:r>
            <a:r>
              <a:rPr lang="fr-FR" sz="4000" b="1" dirty="0" err="1">
                <a:latin typeface="+mn-lt"/>
              </a:rPr>
              <a:t>schemes</a:t>
            </a:r>
            <a:r>
              <a:rPr lang="fr-FR" sz="4000" b="1" dirty="0">
                <a:latin typeface="+mn-lt"/>
              </a:rPr>
              <a:t> (Allouch, 2017)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7A16BE-0149-42C9-AC79-AB0E0E671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724" y="1690688"/>
            <a:ext cx="10506075" cy="4510087"/>
          </a:xfrm>
        </p:spPr>
        <p:txBody>
          <a:bodyPr>
            <a:normAutofit fontScale="77500" lnSpcReduction="20000"/>
          </a:bodyPr>
          <a:lstStyle/>
          <a:p>
            <a:pPr algn="just">
              <a:spcBef>
                <a:spcPct val="50000"/>
              </a:spcBef>
              <a:buClr>
                <a:srgbClr val="CB021A"/>
              </a:buClr>
              <a:defRPr/>
            </a:pPr>
            <a:r>
              <a:rPr lang="fr-FR" dirty="0" err="1">
                <a:latin typeface="+mj-lt"/>
                <a:cs typeface="Times New Roman" panose="02020603050405020304" pitchFamily="18" charset="0"/>
              </a:rPr>
              <a:t>Widening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participation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schemes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(WP)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were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developed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in the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selective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tracks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/HEI of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several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European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countries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from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the 2000s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onwards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ct val="50000"/>
              </a:spcBef>
              <a:buClr>
                <a:srgbClr val="CB021A"/>
              </a:buClr>
              <a:defRPr/>
            </a:pPr>
            <a:r>
              <a:rPr lang="fr-FR" dirty="0">
                <a:latin typeface="+mj-lt"/>
                <a:cs typeface="Times New Roman" panose="02020603050405020304" pitchFamily="18" charset="0"/>
              </a:rPr>
              <a:t>In France and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England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these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schemes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aim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at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widening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the social composition of the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student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population, esp. in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very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elitist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institutions (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Between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70% and 95% of the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student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population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from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Upper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MC).</a:t>
            </a:r>
          </a:p>
          <a:p>
            <a:pPr algn="just">
              <a:spcBef>
                <a:spcPct val="50000"/>
              </a:spcBef>
              <a:buClr>
                <a:srgbClr val="CB021A"/>
              </a:buClr>
              <a:defRPr/>
            </a:pP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b="1" dirty="0" err="1">
                <a:cs typeface="Times New Roman" panose="02020603050405020304" pitchFamily="18" charset="0"/>
              </a:rPr>
              <a:t>Schemes</a:t>
            </a:r>
            <a:r>
              <a:rPr lang="fr-FR" b="1" dirty="0">
                <a:cs typeface="Times New Roman" panose="02020603050405020304" pitchFamily="18" charset="0"/>
              </a:rPr>
              <a:t> </a:t>
            </a:r>
            <a:r>
              <a:rPr lang="fr-FR" b="1" dirty="0" err="1">
                <a:cs typeface="Times New Roman" panose="02020603050405020304" pitchFamily="18" charset="0"/>
              </a:rPr>
              <a:t>based</a:t>
            </a:r>
            <a:r>
              <a:rPr lang="fr-FR" b="1" dirty="0">
                <a:cs typeface="Times New Roman" panose="02020603050405020304" pitchFamily="18" charset="0"/>
              </a:rPr>
              <a:t> on social class </a:t>
            </a:r>
            <a:r>
              <a:rPr lang="fr-FR" b="1" dirty="0" err="1">
                <a:cs typeface="Times New Roman" panose="02020603050405020304" pitchFamily="18" charset="0"/>
              </a:rPr>
              <a:t>rather</a:t>
            </a:r>
            <a:r>
              <a:rPr lang="fr-FR" b="1" dirty="0">
                <a:cs typeface="Times New Roman" panose="02020603050405020304" pitchFamily="18" charset="0"/>
              </a:rPr>
              <a:t> </a:t>
            </a:r>
            <a:r>
              <a:rPr lang="fr-FR" b="1" dirty="0" err="1">
                <a:cs typeface="Times New Roman" panose="02020603050405020304" pitchFamily="18" charset="0"/>
              </a:rPr>
              <a:t>than</a:t>
            </a:r>
            <a:r>
              <a:rPr lang="fr-FR" b="1" dirty="0">
                <a:cs typeface="Times New Roman" panose="02020603050405020304" pitchFamily="18" charset="0"/>
              </a:rPr>
              <a:t> </a:t>
            </a:r>
            <a:r>
              <a:rPr lang="fr-FR" b="1" dirty="0" err="1">
                <a:cs typeface="Times New Roman" panose="02020603050405020304" pitchFamily="18" charset="0"/>
              </a:rPr>
              <a:t>ethnic</a:t>
            </a:r>
            <a:r>
              <a:rPr lang="fr-FR" b="1" dirty="0">
                <a:cs typeface="Times New Roman" panose="02020603050405020304" pitchFamily="18" charset="0"/>
              </a:rPr>
              <a:t> </a:t>
            </a:r>
            <a:r>
              <a:rPr lang="fr-FR" b="1" dirty="0" err="1">
                <a:cs typeface="Times New Roman" panose="02020603050405020304" pitchFamily="18" charset="0"/>
              </a:rPr>
              <a:t>minorities</a:t>
            </a:r>
            <a:r>
              <a:rPr lang="fr-FR" b="1" dirty="0">
                <a:cs typeface="Times New Roman" panose="02020603050405020304" pitchFamily="18" charset="0"/>
              </a:rPr>
              <a:t> 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(American model of Aff. Action).</a:t>
            </a:r>
          </a:p>
          <a:p>
            <a:pPr algn="just">
              <a:spcBef>
                <a:spcPct val="50000"/>
              </a:spcBef>
              <a:buClr>
                <a:srgbClr val="CB021A"/>
              </a:buClr>
              <a:defRPr/>
            </a:pPr>
            <a:r>
              <a:rPr lang="fr-FR" dirty="0" err="1">
                <a:latin typeface="+mj-lt"/>
                <a:cs typeface="Times New Roman" panose="02020603050405020304" pitchFamily="18" charset="0"/>
              </a:rPr>
              <a:t>These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schemes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are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based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on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two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models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:</a:t>
            </a:r>
          </a:p>
          <a:p>
            <a:pPr marL="0" indent="0" algn="just">
              <a:spcBef>
                <a:spcPct val="50000"/>
              </a:spcBef>
              <a:buClr>
                <a:srgbClr val="CB021A"/>
              </a:buClr>
              <a:buNone/>
              <a:defRPr/>
            </a:pPr>
            <a:r>
              <a:rPr lang="fr-FR" dirty="0">
                <a:latin typeface="+mj-lt"/>
                <a:cs typeface="Times New Roman" panose="02020603050405020304" pitchFamily="18" charset="0"/>
              </a:rPr>
              <a:t>-on the one hand,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they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offer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a change in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selection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criteria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so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as to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adjust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to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student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population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from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Lower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SES (In Bristol Uni, BBC at A-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levels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for a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seat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in Law,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rather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than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AAB).</a:t>
            </a:r>
          </a:p>
          <a:p>
            <a:pPr marL="0" indent="0" algn="just">
              <a:spcBef>
                <a:spcPct val="50000"/>
              </a:spcBef>
              <a:buClr>
                <a:srgbClr val="CB021A"/>
              </a:buClr>
              <a:buNone/>
              <a:defRPr/>
            </a:pPr>
            <a:r>
              <a:rPr lang="fr-FR" dirty="0">
                <a:latin typeface="+mj-lt"/>
                <a:cs typeface="Times New Roman" panose="02020603050405020304" pitchFamily="18" charset="0"/>
              </a:rPr>
              <a:t>-on the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other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hand,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they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target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good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pupils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from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lower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SES and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offer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them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intensive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forms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of mentoring.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Selection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criteria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remain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the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same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. In France,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this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model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was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labelled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by the State in 2008.</a:t>
            </a:r>
          </a:p>
          <a:p>
            <a:pPr marL="0" indent="0" algn="just">
              <a:spcBef>
                <a:spcPct val="50000"/>
              </a:spcBef>
              <a:buClr>
                <a:srgbClr val="CB021A"/>
              </a:buClr>
              <a:buNone/>
              <a:defRPr/>
            </a:pPr>
            <a:endParaRPr lang="fr-FR" dirty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50000"/>
              </a:spcBef>
              <a:buClr>
                <a:srgbClr val="CB021A"/>
              </a:buClr>
              <a:buNone/>
              <a:defRPr/>
            </a:pPr>
            <a:endParaRPr lang="fr-FR" dirty="0">
              <a:latin typeface="+mj-lt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9690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644FF0-3867-472E-9FDF-7BB23CA9F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err="1">
                <a:latin typeface="+mn-lt"/>
              </a:rPr>
              <a:t>Widening</a:t>
            </a:r>
            <a:r>
              <a:rPr lang="fr-FR" sz="3600" b="1" dirty="0">
                <a:latin typeface="+mn-lt"/>
              </a:rPr>
              <a:t> participation </a:t>
            </a:r>
            <a:r>
              <a:rPr lang="fr-FR" sz="3600" b="1" dirty="0" err="1">
                <a:latin typeface="+mn-lt"/>
              </a:rPr>
              <a:t>schemes</a:t>
            </a:r>
            <a:r>
              <a:rPr lang="fr-FR" sz="3600" b="1" dirty="0">
                <a:latin typeface="+mn-lt"/>
              </a:rPr>
              <a:t> in France and </a:t>
            </a:r>
            <a:r>
              <a:rPr lang="fr-FR" sz="3600" b="1" dirty="0" err="1">
                <a:latin typeface="+mn-lt"/>
              </a:rPr>
              <a:t>England</a:t>
            </a:r>
            <a:r>
              <a:rPr lang="fr-FR" sz="3600" b="1" dirty="0">
                <a:latin typeface="+mn-lt"/>
              </a:rPr>
              <a:t> : </a:t>
            </a:r>
            <a:r>
              <a:rPr lang="fr-FR" sz="3600" b="1" dirty="0" err="1">
                <a:latin typeface="+mn-lt"/>
              </a:rPr>
              <a:t>common</a:t>
            </a:r>
            <a:r>
              <a:rPr lang="fr-FR" sz="3600" b="1" dirty="0">
                <a:latin typeface="+mn-lt"/>
              </a:rPr>
              <a:t> points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F36FE9-AA57-41A8-887D-8B4A497DC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spcBef>
                <a:spcPct val="50000"/>
              </a:spcBef>
              <a:buClr>
                <a:srgbClr val="CB021A"/>
              </a:buClr>
              <a:buNone/>
              <a:defRPr/>
            </a:pPr>
            <a:endParaRPr lang="fr-FR" altLang="fr-FR" b="1" dirty="0"/>
          </a:p>
          <a:p>
            <a:pPr algn="just">
              <a:spcBef>
                <a:spcPct val="50000"/>
              </a:spcBef>
              <a:buClr>
                <a:srgbClr val="CB021A"/>
              </a:buClr>
              <a:defRPr/>
            </a:pPr>
            <a:r>
              <a:rPr lang="fr-FR" altLang="fr-FR" b="1" dirty="0" err="1"/>
              <a:t>Based</a:t>
            </a:r>
            <a:r>
              <a:rPr lang="fr-FR" altLang="fr-FR" b="1" dirty="0"/>
              <a:t> </a:t>
            </a:r>
            <a:r>
              <a:rPr lang="fr-FR" altLang="fr-FR" b="1" dirty="0" err="1"/>
              <a:t>critics</a:t>
            </a:r>
            <a:r>
              <a:rPr lang="fr-FR" altLang="fr-FR" b="1" dirty="0"/>
              <a:t> of </a:t>
            </a:r>
            <a:r>
              <a:rPr lang="fr-FR" altLang="fr-FR" b="1" dirty="0" err="1"/>
              <a:t>meritocracy</a:t>
            </a:r>
            <a:r>
              <a:rPr lang="fr-FR" altLang="fr-FR" b="1" dirty="0"/>
              <a:t> and </a:t>
            </a:r>
            <a:r>
              <a:rPr lang="fr-FR" altLang="fr-FR" b="1" dirty="0" err="1"/>
              <a:t>traditional</a:t>
            </a:r>
            <a:r>
              <a:rPr lang="fr-FR" altLang="fr-FR" b="1" dirty="0"/>
              <a:t> </a:t>
            </a:r>
            <a:r>
              <a:rPr lang="fr-FR" altLang="fr-FR" b="1" dirty="0" err="1"/>
              <a:t>forms</a:t>
            </a:r>
            <a:r>
              <a:rPr lang="fr-FR" altLang="fr-FR" b="1" dirty="0"/>
              <a:t> of </a:t>
            </a:r>
            <a:r>
              <a:rPr lang="fr-FR" altLang="fr-FR" b="1" dirty="0" err="1"/>
              <a:t>selection</a:t>
            </a:r>
            <a:r>
              <a:rPr lang="fr-FR" altLang="fr-FR" b="1" dirty="0"/>
              <a:t> as </a:t>
            </a:r>
            <a:r>
              <a:rPr lang="fr-FR" altLang="fr-FR" b="1" dirty="0" err="1"/>
              <a:t>socially</a:t>
            </a:r>
            <a:r>
              <a:rPr lang="fr-FR" altLang="fr-FR" b="1" dirty="0"/>
              <a:t> </a:t>
            </a:r>
            <a:r>
              <a:rPr lang="fr-FR" altLang="fr-FR" b="1" dirty="0" err="1"/>
              <a:t>biased</a:t>
            </a:r>
            <a:r>
              <a:rPr lang="fr-FR" altLang="fr-FR" b="1" dirty="0"/>
              <a:t> (Use of Bourdieu </a:t>
            </a:r>
            <a:r>
              <a:rPr lang="fr-FR" altLang="fr-FR" b="1" dirty="0" err="1"/>
              <a:t>sociology</a:t>
            </a:r>
            <a:r>
              <a:rPr lang="fr-FR" altLang="fr-FR" b="1" dirty="0"/>
              <a:t> of reproduction by </a:t>
            </a:r>
            <a:r>
              <a:rPr lang="fr-FR" altLang="fr-FR" b="1" dirty="0" err="1"/>
              <a:t>actors</a:t>
            </a:r>
            <a:r>
              <a:rPr lang="fr-FR" altLang="fr-FR" b="1" dirty="0"/>
              <a:t>).</a:t>
            </a:r>
          </a:p>
          <a:p>
            <a:pPr algn="just">
              <a:spcBef>
                <a:spcPct val="50000"/>
              </a:spcBef>
              <a:buClr>
                <a:srgbClr val="CB021A"/>
              </a:buClr>
              <a:buNone/>
              <a:defRPr/>
            </a:pPr>
            <a:r>
              <a:rPr lang="fr-FR" altLang="fr-FR" dirty="0"/>
              <a:t>         </a:t>
            </a:r>
            <a:r>
              <a:rPr lang="fr-FR" altLang="fr-FR" sz="2400" dirty="0"/>
              <a:t>⇒</a:t>
            </a:r>
            <a:r>
              <a:rPr lang="fr-FR" altLang="fr-FR" sz="2400" dirty="0" err="1"/>
              <a:t>Advocate</a:t>
            </a:r>
            <a:r>
              <a:rPr lang="fr-FR" altLang="fr-FR" sz="2400" dirty="0"/>
              <a:t> </a:t>
            </a:r>
            <a:r>
              <a:rPr lang="fr-FR" altLang="fr-FR" sz="2400" dirty="0" err="1"/>
              <a:t>Psychological</a:t>
            </a:r>
            <a:r>
              <a:rPr lang="fr-FR" altLang="fr-FR" sz="2400" dirty="0"/>
              <a:t> and </a:t>
            </a:r>
            <a:r>
              <a:rPr lang="fr-FR" altLang="fr-FR" sz="2400" dirty="0" err="1"/>
              <a:t>individualised</a:t>
            </a:r>
            <a:r>
              <a:rPr lang="fr-FR" altLang="fr-FR" sz="2400" dirty="0"/>
              <a:t> </a:t>
            </a:r>
            <a:r>
              <a:rPr lang="fr-FR" altLang="fr-FR" sz="2400" dirty="0" err="1"/>
              <a:t>treatment</a:t>
            </a:r>
            <a:r>
              <a:rPr lang="fr-FR" altLang="fr-FR" sz="2400" dirty="0"/>
              <a:t> of social </a:t>
            </a:r>
            <a:r>
              <a:rPr lang="fr-FR" altLang="fr-FR" sz="2400" dirty="0" err="1"/>
              <a:t>inequalities</a:t>
            </a:r>
            <a:r>
              <a:rPr lang="fr-FR" altLang="fr-FR" sz="2400" dirty="0"/>
              <a:t> (Castel, 1981;  Sennett, 1992; Beck, 1992). </a:t>
            </a:r>
          </a:p>
          <a:p>
            <a:pPr algn="just">
              <a:spcBef>
                <a:spcPct val="50000"/>
              </a:spcBef>
              <a:buClr>
                <a:srgbClr val="CB021A"/>
              </a:buClr>
              <a:buNone/>
              <a:defRPr/>
            </a:pPr>
            <a:r>
              <a:rPr lang="fr-FR" altLang="fr-FR" sz="2400" dirty="0"/>
              <a:t>           ⇒General </a:t>
            </a:r>
            <a:r>
              <a:rPr lang="fr-FR" altLang="fr-FR" sz="2400" dirty="0" err="1"/>
              <a:t>belief</a:t>
            </a:r>
            <a:r>
              <a:rPr lang="fr-FR" altLang="fr-FR" sz="2400" dirty="0"/>
              <a:t> in the value of Human Ressources Management (HR) as an effective </a:t>
            </a:r>
            <a:r>
              <a:rPr lang="fr-FR" altLang="fr-FR" sz="2400" dirty="0" err="1"/>
              <a:t>way</a:t>
            </a:r>
            <a:r>
              <a:rPr lang="fr-FR" altLang="fr-FR" sz="2400" dirty="0"/>
              <a:t> to select </a:t>
            </a:r>
            <a:r>
              <a:rPr lang="fr-FR" altLang="fr-FR" sz="2400" dirty="0" err="1"/>
              <a:t>applicants</a:t>
            </a:r>
            <a:r>
              <a:rPr lang="fr-FR" altLang="fr-FR" sz="2400" dirty="0"/>
              <a:t> </a:t>
            </a:r>
            <a:r>
              <a:rPr lang="fr-FR" altLang="fr-FR" sz="2400" dirty="0" err="1"/>
              <a:t>who</a:t>
            </a:r>
            <a:r>
              <a:rPr lang="fr-FR" altLang="fr-FR" sz="2400" dirty="0"/>
              <a:t> </a:t>
            </a:r>
            <a:r>
              <a:rPr lang="fr-FR" altLang="fr-FR" sz="2400" dirty="0" err="1"/>
              <a:t>will</a:t>
            </a:r>
            <a:r>
              <a:rPr lang="fr-FR" altLang="fr-FR" sz="2400" dirty="0"/>
              <a:t> </a:t>
            </a:r>
            <a:r>
              <a:rPr lang="fr-FR" altLang="fr-FR" sz="2400" dirty="0" err="1"/>
              <a:t>be</a:t>
            </a:r>
            <a:r>
              <a:rPr lang="fr-FR" altLang="fr-FR" sz="2400" dirty="0"/>
              <a:t> a future pool of </a:t>
            </a:r>
            <a:r>
              <a:rPr lang="fr-FR" altLang="fr-FR" sz="2400" dirty="0" err="1"/>
              <a:t>graduates</a:t>
            </a:r>
            <a:r>
              <a:rPr lang="fr-FR" altLang="fr-FR" sz="2400" dirty="0"/>
              <a:t> for </a:t>
            </a:r>
            <a:r>
              <a:rPr lang="fr-FR" altLang="fr-FR" sz="2400" dirty="0" err="1"/>
              <a:t>firms</a:t>
            </a:r>
            <a:r>
              <a:rPr lang="fr-FR" altLang="fr-FR" sz="2400" dirty="0"/>
              <a:t>. </a:t>
            </a:r>
          </a:p>
          <a:p>
            <a:pPr algn="just">
              <a:spcBef>
                <a:spcPct val="50000"/>
              </a:spcBef>
              <a:buClr>
                <a:srgbClr val="CB021A"/>
              </a:buClr>
              <a:buNone/>
              <a:defRPr/>
            </a:pPr>
            <a:endParaRPr lang="fr-FR" altLang="fr-FR" sz="2400" dirty="0"/>
          </a:p>
          <a:p>
            <a:pPr algn="just">
              <a:spcBef>
                <a:spcPct val="50000"/>
              </a:spcBef>
              <a:buClr>
                <a:srgbClr val="CB021A"/>
              </a:buClr>
              <a:defRPr/>
            </a:pPr>
            <a:r>
              <a:rPr lang="fr-FR" altLang="fr-FR" sz="2900" b="1" dirty="0"/>
              <a:t>Under media </a:t>
            </a:r>
            <a:r>
              <a:rPr lang="fr-FR" altLang="fr-FR" sz="2900" b="1" dirty="0" err="1"/>
              <a:t>scrutiny</a:t>
            </a:r>
            <a:r>
              <a:rPr lang="fr-FR" altLang="fr-FR" sz="2900" b="1" dirty="0"/>
              <a:t>.</a:t>
            </a:r>
          </a:p>
          <a:p>
            <a:pPr algn="just">
              <a:spcBef>
                <a:spcPct val="50000"/>
              </a:spcBef>
              <a:buClr>
                <a:srgbClr val="CB021A"/>
              </a:buClr>
              <a:buNone/>
              <a:defRPr/>
            </a:pPr>
            <a:endParaRPr lang="fr-FR" altLang="fr-FR" sz="2400" dirty="0"/>
          </a:p>
          <a:p>
            <a:pPr algn="just">
              <a:spcBef>
                <a:spcPct val="50000"/>
              </a:spcBef>
              <a:buClr>
                <a:srgbClr val="CB021A"/>
              </a:buClr>
              <a:defRPr/>
            </a:pPr>
            <a:r>
              <a:rPr lang="fr-FR" altLang="fr-FR" b="1" dirty="0" err="1"/>
              <a:t>Schemes</a:t>
            </a:r>
            <a:r>
              <a:rPr lang="fr-FR" altLang="fr-FR" b="1" dirty="0"/>
              <a:t> </a:t>
            </a:r>
            <a:r>
              <a:rPr lang="fr-FR" altLang="fr-FR" b="1" dirty="0" err="1"/>
              <a:t>also</a:t>
            </a:r>
            <a:r>
              <a:rPr lang="fr-FR" altLang="fr-FR" b="1" dirty="0"/>
              <a:t> </a:t>
            </a:r>
            <a:r>
              <a:rPr lang="fr-FR" altLang="fr-FR" b="1" dirty="0" err="1"/>
              <a:t>reflect</a:t>
            </a:r>
            <a:r>
              <a:rPr lang="fr-FR" altLang="fr-FR" b="1" dirty="0"/>
              <a:t> a </a:t>
            </a:r>
            <a:r>
              <a:rPr lang="fr-FR" altLang="fr-FR" b="1" dirty="0" err="1"/>
              <a:t>fight</a:t>
            </a:r>
            <a:r>
              <a:rPr lang="fr-FR" altLang="fr-FR" b="1" dirty="0"/>
              <a:t> for </a:t>
            </a:r>
            <a:r>
              <a:rPr lang="fr-FR" altLang="fr-FR" b="1" dirty="0" err="1"/>
              <a:t>autonomy</a:t>
            </a:r>
            <a:r>
              <a:rPr lang="fr-FR" altLang="fr-FR" b="1" dirty="0"/>
              <a:t> over admissions </a:t>
            </a:r>
            <a:r>
              <a:rPr lang="fr-FR" altLang="fr-FR" b="1" dirty="0" err="1"/>
              <a:t>between</a:t>
            </a:r>
            <a:r>
              <a:rPr lang="fr-FR" altLang="fr-FR" b="1" dirty="0"/>
              <a:t> </a:t>
            </a:r>
            <a:r>
              <a:rPr lang="fr-FR" altLang="fr-FR" b="1" dirty="0" err="1"/>
              <a:t>universities</a:t>
            </a:r>
            <a:r>
              <a:rPr lang="fr-FR" altLang="fr-FR" b="1" dirty="0"/>
              <a:t> and the State.</a:t>
            </a:r>
          </a:p>
          <a:p>
            <a:pPr algn="just">
              <a:spcBef>
                <a:spcPct val="50000"/>
              </a:spcBef>
              <a:buClr>
                <a:srgbClr val="CB021A"/>
              </a:buClr>
              <a:buNone/>
              <a:defRPr/>
            </a:pPr>
            <a:r>
              <a:rPr lang="fr-FR" altLang="fr-FR" sz="2400" dirty="0"/>
              <a:t>            ⇒French </a:t>
            </a:r>
            <a:r>
              <a:rPr lang="fr-FR" altLang="fr-FR" sz="2400" dirty="0" err="1"/>
              <a:t>HEIs</a:t>
            </a:r>
            <a:r>
              <a:rPr lang="fr-FR" altLang="fr-FR" sz="2400" dirty="0"/>
              <a:t> </a:t>
            </a:r>
            <a:r>
              <a:rPr lang="fr-FR" altLang="fr-FR" sz="2400" dirty="0" err="1"/>
              <a:t>try</a:t>
            </a:r>
            <a:r>
              <a:rPr lang="fr-FR" altLang="fr-FR" sz="2400" dirty="0"/>
              <a:t> to </a:t>
            </a:r>
            <a:r>
              <a:rPr lang="fr-FR" altLang="fr-FR" sz="2400" dirty="0" err="1"/>
              <a:t>be</a:t>
            </a:r>
            <a:r>
              <a:rPr lang="fr-FR" altLang="fr-FR" sz="2400" dirty="0"/>
              <a:t> more </a:t>
            </a:r>
            <a:r>
              <a:rPr lang="fr-FR" altLang="fr-FR" sz="2400" dirty="0" err="1"/>
              <a:t>independent</a:t>
            </a:r>
            <a:r>
              <a:rPr lang="fr-FR" altLang="fr-FR" sz="2400" dirty="0"/>
              <a:t> </a:t>
            </a:r>
            <a:r>
              <a:rPr lang="fr-FR" altLang="fr-FR" sz="2400" dirty="0" err="1"/>
              <a:t>from</a:t>
            </a:r>
            <a:r>
              <a:rPr lang="fr-FR" altLang="fr-FR" sz="2400" dirty="0"/>
              <a:t> the State: Access </a:t>
            </a:r>
            <a:r>
              <a:rPr lang="fr-FR" altLang="fr-FR" sz="2400" dirty="0" err="1"/>
              <a:t>is</a:t>
            </a:r>
            <a:r>
              <a:rPr lang="fr-FR" altLang="fr-FR" sz="2400" dirty="0"/>
              <a:t> </a:t>
            </a:r>
            <a:r>
              <a:rPr lang="fr-FR" altLang="fr-FR" sz="2400" dirty="0" err="1"/>
              <a:t>seen</a:t>
            </a:r>
            <a:r>
              <a:rPr lang="fr-FR" altLang="fr-FR" sz="2400" dirty="0"/>
              <a:t> as a </a:t>
            </a:r>
            <a:r>
              <a:rPr lang="fr-FR" altLang="fr-FR" sz="2400" dirty="0" err="1"/>
              <a:t>tool</a:t>
            </a:r>
            <a:r>
              <a:rPr lang="fr-FR" altLang="fr-FR" sz="2400" dirty="0"/>
              <a:t> to </a:t>
            </a:r>
            <a:r>
              <a:rPr lang="fr-FR" altLang="fr-FR" sz="2400" dirty="0" err="1"/>
              <a:t>reform</a:t>
            </a:r>
            <a:r>
              <a:rPr lang="fr-FR" altLang="fr-FR" sz="2400" dirty="0"/>
              <a:t> admissions.</a:t>
            </a:r>
          </a:p>
          <a:p>
            <a:pPr algn="just">
              <a:spcBef>
                <a:spcPct val="50000"/>
              </a:spcBef>
              <a:buClr>
                <a:srgbClr val="CB021A"/>
              </a:buClr>
              <a:buNone/>
              <a:defRPr/>
            </a:pPr>
            <a:r>
              <a:rPr lang="fr-FR" altLang="fr-FR" sz="2400" dirty="0"/>
              <a:t>            ⇒In </a:t>
            </a:r>
            <a:r>
              <a:rPr lang="fr-FR" altLang="fr-FR" sz="2400" dirty="0" err="1"/>
              <a:t>England</a:t>
            </a:r>
            <a:r>
              <a:rPr lang="fr-FR" altLang="fr-FR" sz="2400" dirty="0"/>
              <a:t>, </a:t>
            </a:r>
            <a:r>
              <a:rPr lang="fr-FR" altLang="fr-FR" sz="2400" dirty="0" err="1"/>
              <a:t>access</a:t>
            </a:r>
            <a:r>
              <a:rPr lang="fr-FR" altLang="fr-FR" sz="2400" dirty="0"/>
              <a:t> as a </a:t>
            </a:r>
            <a:r>
              <a:rPr lang="fr-FR" altLang="fr-FR" sz="2400" dirty="0" err="1"/>
              <a:t>constraint</a:t>
            </a:r>
            <a:r>
              <a:rPr lang="fr-FR" altLang="fr-FR" sz="2400" dirty="0"/>
              <a:t> to </a:t>
            </a:r>
            <a:r>
              <a:rPr lang="fr-FR" altLang="fr-FR" sz="2400" dirty="0" err="1"/>
              <a:t>standardize</a:t>
            </a:r>
            <a:r>
              <a:rPr lang="fr-FR" altLang="fr-FR" sz="2400" dirty="0"/>
              <a:t> and </a:t>
            </a:r>
            <a:r>
              <a:rPr lang="fr-FR" altLang="fr-FR" sz="2400" dirty="0" err="1"/>
              <a:t>rationalize</a:t>
            </a:r>
            <a:r>
              <a:rPr lang="fr-FR" altLang="fr-FR" sz="2400" dirty="0"/>
              <a:t> admissions (and </a:t>
            </a:r>
            <a:r>
              <a:rPr lang="fr-FR" altLang="fr-FR" sz="2400" dirty="0" err="1"/>
              <a:t>also</a:t>
            </a:r>
            <a:r>
              <a:rPr lang="fr-FR" altLang="fr-FR" sz="2400" dirty="0"/>
              <a:t> </a:t>
            </a:r>
            <a:r>
              <a:rPr lang="fr-FR" altLang="fr-FR" sz="2400" dirty="0" err="1"/>
              <a:t>reduce</a:t>
            </a:r>
            <a:r>
              <a:rPr lang="fr-FR" altLang="fr-FR" sz="2400" dirty="0"/>
              <a:t> the </a:t>
            </a:r>
            <a:r>
              <a:rPr lang="fr-FR" altLang="fr-FR" sz="2400" dirty="0" err="1"/>
              <a:t>number</a:t>
            </a:r>
            <a:r>
              <a:rPr lang="fr-FR" altLang="fr-FR" sz="2400" dirty="0"/>
              <a:t> of </a:t>
            </a:r>
            <a:r>
              <a:rPr lang="fr-FR" altLang="fr-FR" sz="2400" dirty="0" err="1"/>
              <a:t>universities</a:t>
            </a:r>
            <a:r>
              <a:rPr lang="fr-FR" altLang="fr-FR" sz="2400" dirty="0"/>
              <a:t>) (Henkel, 2007; Soares, 1998) and </a:t>
            </a:r>
            <a:r>
              <a:rPr lang="fr-FR" altLang="fr-FR" sz="2400" dirty="0" err="1"/>
              <a:t>counter</a:t>
            </a:r>
            <a:r>
              <a:rPr lang="fr-FR" altLang="fr-FR" sz="2400" dirty="0"/>
              <a:t> </a:t>
            </a:r>
            <a:r>
              <a:rPr lang="fr-FR" altLang="fr-FR" sz="2400" dirty="0" err="1"/>
              <a:t>traditional</a:t>
            </a:r>
            <a:r>
              <a:rPr lang="fr-FR" altLang="fr-FR" sz="2400" dirty="0"/>
              <a:t> </a:t>
            </a:r>
            <a:r>
              <a:rPr lang="fr-FR" altLang="fr-FR" sz="2400" dirty="0" err="1"/>
              <a:t>academic</a:t>
            </a:r>
            <a:r>
              <a:rPr lang="fr-FR" altLang="fr-FR" sz="2400" dirty="0"/>
              <a:t> control over admissions. (</a:t>
            </a:r>
            <a:r>
              <a:rPr lang="fr-FR" altLang="fr-FR" sz="2400" dirty="0" err="1"/>
              <a:t>Deem</a:t>
            </a:r>
            <a:r>
              <a:rPr lang="fr-FR" altLang="fr-FR" sz="2400" dirty="0"/>
              <a:t>, 2007)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452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1399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+mn-lt"/>
              </a:rPr>
              <a:t>How do </a:t>
            </a:r>
            <a:r>
              <a:rPr lang="fr-FR" sz="3200" b="1" dirty="0" err="1">
                <a:latin typeface="+mn-lt"/>
              </a:rPr>
              <a:t>Widening</a:t>
            </a:r>
            <a:r>
              <a:rPr lang="fr-FR" sz="3200" b="1" dirty="0">
                <a:latin typeface="+mn-lt"/>
              </a:rPr>
              <a:t> participation </a:t>
            </a:r>
            <a:r>
              <a:rPr lang="fr-FR" sz="3200" b="1" dirty="0" err="1">
                <a:latin typeface="+mn-lt"/>
              </a:rPr>
              <a:t>schemes</a:t>
            </a:r>
            <a:r>
              <a:rPr lang="fr-FR" sz="3200" b="1" dirty="0">
                <a:latin typeface="+mn-lt"/>
              </a:rPr>
              <a:t> affect institutions?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7136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dirty="0">
              <a:latin typeface="+mj-lt"/>
              <a:cs typeface="Times New Roman" panose="02020603050405020304" pitchFamily="18" charset="0"/>
            </a:endParaRPr>
          </a:p>
          <a:p>
            <a:pPr algn="just"/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According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to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sociologists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selective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admissions sort out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individuals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on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academic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criteria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according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to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their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social dispositions. </a:t>
            </a:r>
            <a:r>
              <a:rPr lang="fr-FR" sz="2400" b="1" dirty="0">
                <a:latin typeface="+mj-lt"/>
                <a:cs typeface="Times New Roman" panose="02020603050405020304" pitchFamily="18" charset="0"/>
              </a:rPr>
              <a:t>(Bourdieu, </a:t>
            </a:r>
            <a:r>
              <a:rPr lang="fr-FR" sz="2400" b="1" dirty="0" err="1">
                <a:latin typeface="+mj-lt"/>
                <a:cs typeface="Times New Roman" panose="02020603050405020304" pitchFamily="18" charset="0"/>
              </a:rPr>
              <a:t>Passeron</a:t>
            </a:r>
            <a:r>
              <a:rPr lang="fr-FR" sz="2400" b="1" dirty="0">
                <a:latin typeface="+mj-lt"/>
                <a:cs typeface="Times New Roman" panose="02020603050405020304" pitchFamily="18" charset="0"/>
              </a:rPr>
              <a:t>, 1964; Bourdieu, 1989; </a:t>
            </a:r>
            <a:r>
              <a:rPr lang="fr-FR" sz="2400" b="1" dirty="0" err="1">
                <a:latin typeface="+mj-lt"/>
                <a:cs typeface="Times New Roman" panose="02020603050405020304" pitchFamily="18" charset="0"/>
              </a:rPr>
              <a:t>Karabel</a:t>
            </a:r>
            <a:r>
              <a:rPr lang="fr-FR" sz="2400" b="1" dirty="0">
                <a:latin typeface="+mj-lt"/>
                <a:cs typeface="Times New Roman" panose="02020603050405020304" pitchFamily="18" charset="0"/>
              </a:rPr>
              <a:t>, 1984, 2005).</a:t>
            </a:r>
          </a:p>
          <a:p>
            <a:pPr algn="just"/>
            <a:r>
              <a:rPr lang="fr-FR" sz="2400" dirty="0">
                <a:latin typeface="+mj-lt"/>
                <a:cs typeface="Times New Roman" panose="02020603050405020304" pitchFamily="18" charset="0"/>
              </a:rPr>
              <a:t>This « 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sorting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out »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activity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allows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a </a:t>
            </a:r>
            <a:r>
              <a:rPr lang="fr-FR" sz="2400" b="1" dirty="0">
                <a:latin typeface="+mj-lt"/>
                <a:cs typeface="Times New Roman" panose="02020603050405020304" pitchFamily="18" charset="0"/>
              </a:rPr>
              <a:t>coordination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between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specific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institutions and social groups,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according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to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their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position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within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social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space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fr-FR" sz="2400" dirty="0">
                <a:latin typeface="+mj-lt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fr-FR" sz="2400" dirty="0">
                <a:latin typeface="+mj-lt"/>
                <a:cs typeface="Times New Roman" panose="02020603050405020304" pitchFamily="18" charset="0"/>
              </a:rPr>
              <a:t>In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this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perspective, transition to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Higher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education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can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be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understood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as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partly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based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sz="2400">
                <a:latin typeface="+mj-lt"/>
                <a:cs typeface="Times New Roman" panose="02020603050405020304" pitchFamily="18" charset="0"/>
              </a:rPr>
              <a:t>on an </a:t>
            </a:r>
            <a:r>
              <a:rPr lang="fr-FR" sz="2400" dirty="0" err="1">
                <a:latin typeface="+mj-lt"/>
                <a:cs typeface="Times New Roman" panose="02020603050405020304" pitchFamily="18" charset="0"/>
              </a:rPr>
              <a:t>activity</a:t>
            </a:r>
            <a:r>
              <a:rPr lang="fr-FR" sz="2400" dirty="0">
                <a:latin typeface="+mj-lt"/>
                <a:cs typeface="Times New Roman" panose="02020603050405020304" pitchFamily="18" charset="0"/>
              </a:rPr>
              <a:t> of coordination.</a:t>
            </a:r>
          </a:p>
          <a:p>
            <a:pPr algn="just"/>
            <a:r>
              <a:rPr lang="fr-FR" sz="2400" b="1" dirty="0">
                <a:latin typeface="+mj-lt"/>
                <a:cs typeface="Times New Roman" panose="02020603050405020304" pitchFamily="18" charset="0"/>
              </a:rPr>
              <a:t>Pb :  How </a:t>
            </a:r>
            <a:r>
              <a:rPr lang="fr-FR" sz="2400" b="1" dirty="0" err="1">
                <a:latin typeface="+mj-lt"/>
                <a:cs typeface="Times New Roman" panose="02020603050405020304" pitchFamily="18" charset="0"/>
              </a:rPr>
              <a:t>does</a:t>
            </a:r>
            <a:r>
              <a:rPr lang="fr-FR" sz="2400" b="1" dirty="0">
                <a:latin typeface="+mj-lt"/>
                <a:cs typeface="Times New Roman" panose="02020603050405020304" pitchFamily="18" charset="0"/>
              </a:rPr>
              <a:t> WP affect </a:t>
            </a:r>
            <a:r>
              <a:rPr lang="fr-FR" sz="2400" b="1" dirty="0" err="1">
                <a:latin typeface="+mj-lt"/>
                <a:cs typeface="Times New Roman" panose="02020603050405020304" pitchFamily="18" charset="0"/>
              </a:rPr>
              <a:t>this</a:t>
            </a:r>
            <a:r>
              <a:rPr lang="fr-FR" sz="24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+mj-lt"/>
                <a:cs typeface="Times New Roman" panose="02020603050405020304" pitchFamily="18" charset="0"/>
              </a:rPr>
              <a:t>activity</a:t>
            </a:r>
            <a:r>
              <a:rPr lang="fr-FR" sz="2400" b="1" dirty="0">
                <a:latin typeface="+mj-lt"/>
                <a:cs typeface="Times New Roman" panose="02020603050405020304" pitchFamily="18" charset="0"/>
              </a:rPr>
              <a:t> of coordination by admissions services in </a:t>
            </a:r>
            <a:r>
              <a:rPr lang="fr-FR" sz="2400" b="1" dirty="0" err="1">
                <a:latin typeface="+mj-lt"/>
                <a:cs typeface="Times New Roman" panose="02020603050405020304" pitchFamily="18" charset="0"/>
              </a:rPr>
              <a:t>these</a:t>
            </a:r>
            <a:r>
              <a:rPr lang="fr-FR" sz="2400" b="1" dirty="0">
                <a:latin typeface="+mj-lt"/>
                <a:cs typeface="Times New Roman" panose="02020603050405020304" pitchFamily="18" charset="0"/>
              </a:rPr>
              <a:t> institutions? </a:t>
            </a:r>
            <a:endParaRPr lang="fr-F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4624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0600" y="1038224"/>
            <a:ext cx="10363200" cy="288299"/>
          </a:xfrm>
        </p:spPr>
        <p:txBody>
          <a:bodyPr>
            <a:normAutofit fontScale="90000"/>
          </a:bodyPr>
          <a:lstStyle/>
          <a:p>
            <a:r>
              <a:rPr lang="fr-FR" sz="3200" b="1" dirty="0" err="1">
                <a:latin typeface="+mn-lt"/>
              </a:rPr>
              <a:t>Theorical</a:t>
            </a:r>
            <a:r>
              <a:rPr lang="fr-FR" sz="3200" b="1" dirty="0">
                <a:latin typeface="+mn-lt"/>
              </a:rPr>
              <a:t> </a:t>
            </a:r>
            <a:r>
              <a:rPr lang="fr-FR" sz="3200" b="1" dirty="0" err="1">
                <a:latin typeface="+mn-lt"/>
              </a:rPr>
              <a:t>framework</a:t>
            </a:r>
            <a:r>
              <a:rPr lang="fr-FR" sz="3200" b="1" dirty="0">
                <a:latin typeface="+mn-lt"/>
              </a:rPr>
              <a:t> : WP as a « </a:t>
            </a:r>
            <a:r>
              <a:rPr lang="fr-FR" sz="3200" b="1" dirty="0" err="1">
                <a:latin typeface="+mn-lt"/>
              </a:rPr>
              <a:t>channelling</a:t>
            </a:r>
            <a:r>
              <a:rPr lang="fr-FR" sz="3200" b="1" dirty="0">
                <a:latin typeface="+mn-lt"/>
              </a:rPr>
              <a:t> » of </a:t>
            </a:r>
            <a:r>
              <a:rPr lang="fr-FR" sz="3200" b="1" dirty="0" err="1">
                <a:latin typeface="+mn-lt"/>
              </a:rPr>
              <a:t>students</a:t>
            </a:r>
            <a:endParaRPr lang="fr-FR" sz="3200" b="1" dirty="0">
              <a:latin typeface="+mn-lt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8200" y="2066925"/>
            <a:ext cx="10515600" cy="4110038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>
                <a:latin typeface="+mj-lt"/>
              </a:rPr>
              <a:t>Coordination </a:t>
            </a:r>
            <a:r>
              <a:rPr lang="fr-FR" dirty="0" err="1">
                <a:latin typeface="+mj-lt"/>
              </a:rPr>
              <a:t>is</a:t>
            </a:r>
            <a:r>
              <a:rPr lang="fr-FR" dirty="0">
                <a:latin typeface="+mj-lt"/>
              </a:rPr>
              <a:t> a </a:t>
            </a:r>
            <a:r>
              <a:rPr lang="fr-FR" dirty="0" err="1">
                <a:latin typeface="+mj-lt"/>
              </a:rPr>
              <a:t>well-known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process</a:t>
            </a:r>
            <a:r>
              <a:rPr lang="fr-FR" dirty="0">
                <a:latin typeface="+mj-lt"/>
              </a:rPr>
              <a:t> in </a:t>
            </a:r>
            <a:r>
              <a:rPr lang="fr-FR" dirty="0" err="1">
                <a:latin typeface="+mj-lt"/>
              </a:rPr>
              <a:t>Economic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sociology</a:t>
            </a:r>
            <a:r>
              <a:rPr lang="fr-FR" dirty="0">
                <a:latin typeface="+mj-lt"/>
              </a:rPr>
              <a:t>. </a:t>
            </a:r>
          </a:p>
          <a:p>
            <a:pPr algn="just"/>
            <a:r>
              <a:rPr lang="fr-FR" dirty="0">
                <a:latin typeface="+mj-lt"/>
              </a:rPr>
              <a:t>The notion of </a:t>
            </a:r>
            <a:r>
              <a:rPr lang="fr-FR" i="1" dirty="0">
                <a:latin typeface="+mj-lt"/>
              </a:rPr>
              <a:t>channeling</a:t>
            </a:r>
            <a:r>
              <a:rPr lang="fr-FR" dirty="0">
                <a:latin typeface="+mj-lt"/>
              </a:rPr>
              <a:t> (captation in French) </a:t>
            </a:r>
            <a:r>
              <a:rPr lang="fr-FR" dirty="0" err="1">
                <a:latin typeface="+mj-lt"/>
              </a:rPr>
              <a:t>describes</a:t>
            </a:r>
            <a:r>
              <a:rPr lang="fr-FR" dirty="0">
                <a:latin typeface="+mj-lt"/>
              </a:rPr>
              <a:t> the social </a:t>
            </a:r>
            <a:r>
              <a:rPr lang="fr-FR" dirty="0" err="1">
                <a:latin typeface="+mj-lt"/>
              </a:rPr>
              <a:t>activities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that</a:t>
            </a:r>
            <a:r>
              <a:rPr lang="fr-FR" dirty="0">
                <a:latin typeface="+mj-lt"/>
              </a:rPr>
              <a:t> help </a:t>
            </a:r>
            <a:r>
              <a:rPr lang="fr-FR" dirty="0" err="1">
                <a:latin typeface="+mj-lt"/>
              </a:rPr>
              <a:t>supply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meet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demand</a:t>
            </a:r>
            <a:r>
              <a:rPr lang="fr-FR" dirty="0">
                <a:latin typeface="+mj-lt"/>
              </a:rPr>
              <a:t>, esp. on a service </a:t>
            </a:r>
            <a:r>
              <a:rPr lang="fr-FR" dirty="0" err="1">
                <a:latin typeface="+mj-lt"/>
              </a:rPr>
              <a:t>market</a:t>
            </a:r>
            <a:r>
              <a:rPr lang="fr-FR" dirty="0">
                <a:latin typeface="+mj-lt"/>
              </a:rPr>
              <a:t> </a:t>
            </a:r>
            <a:r>
              <a:rPr lang="fr-FR" dirty="0"/>
              <a:t>(</a:t>
            </a:r>
            <a:r>
              <a:rPr lang="fr-FR" dirty="0" err="1"/>
              <a:t>Cochoy</a:t>
            </a:r>
            <a:r>
              <a:rPr lang="fr-FR" dirty="0"/>
              <a:t>, 1999, 2004; Trompette, 2005).</a:t>
            </a:r>
          </a:p>
          <a:p>
            <a:pPr algn="just"/>
            <a:r>
              <a:rPr lang="fr-FR" dirty="0">
                <a:latin typeface="+mj-lt"/>
              </a:rPr>
              <a:t> This process can </a:t>
            </a:r>
            <a:r>
              <a:rPr lang="fr-FR" dirty="0" err="1">
                <a:latin typeface="+mj-lt"/>
              </a:rPr>
              <a:t>be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based</a:t>
            </a:r>
            <a:r>
              <a:rPr lang="fr-FR" dirty="0">
                <a:latin typeface="+mj-lt"/>
              </a:rPr>
              <a:t> on a </a:t>
            </a:r>
            <a:r>
              <a:rPr lang="fr-FR" dirty="0" err="1">
                <a:latin typeface="+mj-lt"/>
              </a:rPr>
              <a:t>material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organization</a:t>
            </a:r>
            <a:r>
              <a:rPr lang="fr-FR" dirty="0">
                <a:latin typeface="+mj-lt"/>
              </a:rPr>
              <a:t> (ex: the </a:t>
            </a:r>
            <a:r>
              <a:rPr lang="fr-FR" dirty="0" err="1">
                <a:latin typeface="+mj-lt"/>
              </a:rPr>
              <a:t>pathway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channelling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customers</a:t>
            </a:r>
            <a:r>
              <a:rPr lang="fr-FR" dirty="0">
                <a:latin typeface="+mj-lt"/>
              </a:rPr>
              <a:t> at IKEA) but </a:t>
            </a:r>
            <a:r>
              <a:rPr lang="fr-FR" dirty="0" err="1">
                <a:latin typeface="+mj-lt"/>
              </a:rPr>
              <a:t>also</a:t>
            </a:r>
            <a:r>
              <a:rPr lang="fr-FR" dirty="0">
                <a:latin typeface="+mj-lt"/>
              </a:rPr>
              <a:t> on discursive and </a:t>
            </a:r>
            <a:r>
              <a:rPr lang="fr-FR" dirty="0" err="1">
                <a:latin typeface="+mj-lt"/>
              </a:rPr>
              <a:t>symbolic</a:t>
            </a:r>
            <a:r>
              <a:rPr lang="fr-FR" dirty="0">
                <a:latin typeface="+mj-lt"/>
              </a:rPr>
              <a:t> channeling </a:t>
            </a:r>
            <a:r>
              <a:rPr lang="fr-FR" dirty="0" err="1">
                <a:latin typeface="+mj-lt"/>
              </a:rPr>
              <a:t>based</a:t>
            </a:r>
            <a:r>
              <a:rPr lang="fr-FR" dirty="0">
                <a:latin typeface="+mj-lt"/>
              </a:rPr>
              <a:t> on marketing </a:t>
            </a:r>
            <a:r>
              <a:rPr lang="fr-FR" dirty="0" err="1">
                <a:latin typeface="+mj-lt"/>
              </a:rPr>
              <a:t>devices</a:t>
            </a:r>
            <a:r>
              <a:rPr lang="fr-FR" dirty="0">
                <a:latin typeface="+mj-lt"/>
              </a:rPr>
              <a:t> or ‘</a:t>
            </a:r>
            <a:r>
              <a:rPr lang="fr-FR" dirty="0" err="1">
                <a:latin typeface="+mj-lt"/>
              </a:rPr>
              <a:t>emotion</a:t>
            </a:r>
            <a:r>
              <a:rPr lang="fr-FR" dirty="0">
                <a:latin typeface="+mj-lt"/>
              </a:rPr>
              <a:t> management’ </a:t>
            </a:r>
            <a:r>
              <a:rPr lang="fr-FR" b="1" dirty="0">
                <a:latin typeface="+mj-lt"/>
              </a:rPr>
              <a:t>(</a:t>
            </a:r>
            <a:r>
              <a:rPr lang="fr-FR" b="1" dirty="0" err="1">
                <a:latin typeface="+mj-lt"/>
              </a:rPr>
              <a:t>Hoschild</a:t>
            </a:r>
            <a:r>
              <a:rPr lang="fr-FR" b="1" dirty="0">
                <a:latin typeface="+mj-lt"/>
              </a:rPr>
              <a:t>, 1983).</a:t>
            </a:r>
          </a:p>
          <a:p>
            <a:pPr algn="just"/>
            <a:r>
              <a:rPr lang="fr-FR" b="1" dirty="0">
                <a:latin typeface="+mj-lt"/>
              </a:rPr>
              <a:t> </a:t>
            </a:r>
            <a:r>
              <a:rPr lang="fr-FR" dirty="0">
                <a:latin typeface="+mj-lt"/>
              </a:rPr>
              <a:t>To </a:t>
            </a:r>
            <a:r>
              <a:rPr lang="fr-FR" dirty="0" err="1">
                <a:latin typeface="+mj-lt"/>
              </a:rPr>
              <a:t>what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extent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could</a:t>
            </a:r>
            <a:r>
              <a:rPr lang="fr-FR" dirty="0">
                <a:latin typeface="+mj-lt"/>
              </a:rPr>
              <a:t> « </a:t>
            </a:r>
            <a:r>
              <a:rPr lang="fr-FR" dirty="0" err="1">
                <a:latin typeface="+mj-lt"/>
              </a:rPr>
              <a:t>channeling</a:t>
            </a:r>
            <a:r>
              <a:rPr lang="fr-FR" dirty="0">
                <a:latin typeface="+mj-lt"/>
              </a:rPr>
              <a:t> » </a:t>
            </a:r>
            <a:r>
              <a:rPr lang="fr-FR" dirty="0" err="1">
                <a:latin typeface="+mj-lt"/>
              </a:rPr>
              <a:t>be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useful</a:t>
            </a:r>
            <a:r>
              <a:rPr lang="fr-FR" dirty="0">
                <a:latin typeface="+mj-lt"/>
              </a:rPr>
              <a:t> to </a:t>
            </a:r>
            <a:r>
              <a:rPr lang="fr-FR" dirty="0" err="1">
                <a:latin typeface="+mj-lt"/>
              </a:rPr>
              <a:t>understand</a:t>
            </a:r>
            <a:r>
              <a:rPr lang="fr-FR" dirty="0">
                <a:latin typeface="+mj-lt"/>
              </a:rPr>
              <a:t> the </a:t>
            </a:r>
            <a:r>
              <a:rPr lang="fr-FR" dirty="0" err="1">
                <a:latin typeface="+mj-lt"/>
              </a:rPr>
              <a:t>consequences</a:t>
            </a:r>
            <a:r>
              <a:rPr lang="fr-FR" dirty="0">
                <a:latin typeface="+mj-lt"/>
              </a:rPr>
              <a:t> of WP on admissions change in </a:t>
            </a:r>
            <a:r>
              <a:rPr lang="fr-FR" dirty="0" err="1">
                <a:latin typeface="+mj-lt"/>
              </a:rPr>
              <a:t>elite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Higher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education</a:t>
            </a:r>
            <a:r>
              <a:rPr lang="fr-FR" dirty="0">
                <a:latin typeface="+mj-lt"/>
              </a:rPr>
              <a:t>?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2535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1399"/>
          </a:xfrm>
        </p:spPr>
        <p:txBody>
          <a:bodyPr>
            <a:normAutofit/>
          </a:bodyPr>
          <a:lstStyle/>
          <a:p>
            <a:r>
              <a:rPr lang="fr-FR" sz="3200" b="1" dirty="0" err="1">
                <a:latin typeface="+mn-lt"/>
              </a:rPr>
              <a:t>Methodology</a:t>
            </a:r>
            <a:r>
              <a:rPr lang="fr-FR" sz="3200" b="1" dirty="0">
                <a:latin typeface="+mn-lt"/>
              </a:rPr>
              <a:t> : The case of Oxford </a:t>
            </a:r>
            <a:r>
              <a:rPr lang="fr-FR" sz="3200" b="1" dirty="0" err="1">
                <a:latin typeface="+mn-lt"/>
              </a:rPr>
              <a:t>University</a:t>
            </a:r>
            <a:endParaRPr lang="fr-FR" sz="3200" b="1" dirty="0">
              <a:latin typeface="+mn-lt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8200" y="1545465"/>
            <a:ext cx="10515600" cy="4631498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>
                <a:latin typeface="+mj-lt"/>
              </a:rPr>
              <a:t>Good </a:t>
            </a:r>
            <a:r>
              <a:rPr lang="fr-FR" dirty="0" err="1">
                <a:latin typeface="+mj-lt"/>
              </a:rPr>
              <a:t>example</a:t>
            </a:r>
            <a:r>
              <a:rPr lang="fr-FR" dirty="0">
                <a:latin typeface="+mj-lt"/>
              </a:rPr>
              <a:t> of a WP </a:t>
            </a:r>
            <a:r>
              <a:rPr lang="fr-FR" dirty="0" err="1">
                <a:latin typeface="+mj-lt"/>
              </a:rPr>
              <a:t>imposed</a:t>
            </a:r>
            <a:r>
              <a:rPr lang="fr-FR" dirty="0">
                <a:latin typeface="+mj-lt"/>
              </a:rPr>
              <a:t> by the public </a:t>
            </a:r>
            <a:r>
              <a:rPr lang="fr-FR" dirty="0" err="1">
                <a:latin typeface="+mj-lt"/>
              </a:rPr>
              <a:t>authorities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from</a:t>
            </a:r>
            <a:r>
              <a:rPr lang="fr-FR" dirty="0">
                <a:latin typeface="+mj-lt"/>
              </a:rPr>
              <a:t> 2000’s </a:t>
            </a:r>
            <a:r>
              <a:rPr lang="fr-FR" dirty="0" err="1">
                <a:latin typeface="+mj-lt"/>
              </a:rPr>
              <a:t>under</a:t>
            </a:r>
            <a:r>
              <a:rPr lang="fr-FR" dirty="0">
                <a:latin typeface="+mj-lt"/>
              </a:rPr>
              <a:t> a Labour </a:t>
            </a:r>
            <a:r>
              <a:rPr lang="fr-FR" dirty="0" err="1">
                <a:latin typeface="+mj-lt"/>
              </a:rPr>
              <a:t>government</a:t>
            </a:r>
            <a:r>
              <a:rPr lang="fr-FR" dirty="0">
                <a:latin typeface="+mj-lt"/>
              </a:rPr>
              <a:t> (HEFCE, OFFA) in a </a:t>
            </a:r>
            <a:r>
              <a:rPr lang="fr-FR" dirty="0" err="1">
                <a:latin typeface="+mj-lt"/>
              </a:rPr>
              <a:t>context</a:t>
            </a:r>
            <a:r>
              <a:rPr lang="fr-FR" dirty="0">
                <a:latin typeface="+mj-lt"/>
              </a:rPr>
              <a:t> of </a:t>
            </a:r>
            <a:r>
              <a:rPr lang="fr-FR" dirty="0" err="1">
                <a:latin typeface="+mj-lt"/>
              </a:rPr>
              <a:t>fee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increase</a:t>
            </a:r>
            <a:r>
              <a:rPr lang="fr-FR" dirty="0">
                <a:latin typeface="+mj-lt"/>
              </a:rPr>
              <a:t>.</a:t>
            </a:r>
          </a:p>
          <a:p>
            <a:pPr algn="just"/>
            <a:r>
              <a:rPr lang="fr-FR" dirty="0">
                <a:latin typeface="+mj-lt"/>
              </a:rPr>
              <a:t>WP </a:t>
            </a:r>
            <a:r>
              <a:rPr lang="fr-FR" dirty="0" err="1" smtClean="0">
                <a:latin typeface="+mj-lt"/>
              </a:rPr>
              <a:t>introduces</a:t>
            </a:r>
            <a:r>
              <a:rPr lang="fr-FR" dirty="0" smtClean="0">
                <a:latin typeface="+mj-lt"/>
              </a:rPr>
              <a:t> </a:t>
            </a:r>
            <a:r>
              <a:rPr lang="fr-FR" dirty="0">
                <a:latin typeface="+mj-lt"/>
              </a:rPr>
              <a:t>a new type of audience </a:t>
            </a:r>
            <a:r>
              <a:rPr lang="fr-FR" dirty="0" err="1">
                <a:latin typeface="+mj-lt"/>
              </a:rPr>
              <a:t>whose</a:t>
            </a:r>
            <a:r>
              <a:rPr lang="fr-FR" dirty="0">
                <a:latin typeface="+mj-lt"/>
              </a:rPr>
              <a:t> social </a:t>
            </a:r>
            <a:r>
              <a:rPr lang="fr-FR" dirty="0" err="1">
                <a:latin typeface="+mj-lt"/>
              </a:rPr>
              <a:t>characteristics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differ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from</a:t>
            </a:r>
            <a:r>
              <a:rPr lang="fr-FR" dirty="0">
                <a:latin typeface="+mj-lt"/>
              </a:rPr>
              <a:t> the </a:t>
            </a:r>
            <a:r>
              <a:rPr lang="fr-FR" dirty="0" err="1">
                <a:latin typeface="+mj-lt"/>
              </a:rPr>
              <a:t>institution’s</a:t>
            </a:r>
            <a:r>
              <a:rPr lang="fr-FR" dirty="0">
                <a:latin typeface="+mj-lt"/>
              </a:rPr>
              <a:t> original missions of </a:t>
            </a:r>
            <a:r>
              <a:rPr lang="fr-FR" dirty="0" err="1">
                <a:latin typeface="+mj-lt"/>
              </a:rPr>
              <a:t>educating</a:t>
            </a:r>
            <a:r>
              <a:rPr lang="fr-FR" dirty="0">
                <a:latin typeface="+mj-lt"/>
              </a:rPr>
              <a:t> the </a:t>
            </a:r>
            <a:r>
              <a:rPr lang="fr-FR" dirty="0" err="1">
                <a:latin typeface="+mj-lt"/>
              </a:rPr>
              <a:t>clergy</a:t>
            </a:r>
            <a:r>
              <a:rPr lang="fr-FR" dirty="0">
                <a:latin typeface="+mj-lt"/>
              </a:rPr>
              <a:t> and the </a:t>
            </a:r>
            <a:r>
              <a:rPr lang="fr-FR" dirty="0" err="1">
                <a:latin typeface="+mj-lt"/>
              </a:rPr>
              <a:t>aristocratic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elites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from</a:t>
            </a:r>
            <a:r>
              <a:rPr lang="fr-FR" dirty="0">
                <a:latin typeface="+mj-lt"/>
              </a:rPr>
              <a:t> the 16th century </a:t>
            </a:r>
            <a:r>
              <a:rPr lang="fr-FR" b="1" dirty="0"/>
              <a:t>(Soares, 1999).</a:t>
            </a:r>
          </a:p>
          <a:p>
            <a:pPr marL="0" indent="0" algn="just">
              <a:buNone/>
            </a:pPr>
            <a:endParaRPr lang="fr-FR" dirty="0">
              <a:latin typeface="+mj-lt"/>
            </a:endParaRPr>
          </a:p>
          <a:p>
            <a:pPr algn="just"/>
            <a:r>
              <a:rPr lang="fr-FR" dirty="0">
                <a:latin typeface="+mj-lt"/>
              </a:rPr>
              <a:t>A one-</a:t>
            </a:r>
            <a:r>
              <a:rPr lang="fr-FR" dirty="0" err="1">
                <a:latin typeface="+mj-lt"/>
              </a:rPr>
              <a:t>year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ethnography</a:t>
            </a:r>
            <a:r>
              <a:rPr lang="fr-FR" dirty="0">
                <a:latin typeface="+mj-lt"/>
              </a:rPr>
              <a:t> at Oxford </a:t>
            </a:r>
            <a:r>
              <a:rPr lang="fr-FR" dirty="0" err="1">
                <a:latin typeface="+mj-lt"/>
              </a:rPr>
              <a:t>University</a:t>
            </a:r>
            <a:r>
              <a:rPr lang="fr-FR" dirty="0">
                <a:latin typeface="+mj-lt"/>
              </a:rPr>
              <a:t> and </a:t>
            </a:r>
            <a:r>
              <a:rPr lang="fr-FR" dirty="0" err="1">
                <a:latin typeface="+mj-lt"/>
              </a:rPr>
              <a:t>its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colleges</a:t>
            </a:r>
            <a:r>
              <a:rPr lang="fr-FR" dirty="0">
                <a:latin typeface="+mj-lt"/>
              </a:rPr>
              <a:t> (500 h participant observation)</a:t>
            </a:r>
          </a:p>
          <a:p>
            <a:pPr algn="just"/>
            <a:r>
              <a:rPr lang="fr-FR" dirty="0">
                <a:latin typeface="+mj-lt"/>
              </a:rPr>
              <a:t>50 interviews </a:t>
            </a:r>
            <a:r>
              <a:rPr lang="fr-FR" dirty="0" err="1">
                <a:latin typeface="+mj-lt"/>
              </a:rPr>
              <a:t>with</a:t>
            </a:r>
            <a:r>
              <a:rPr lang="fr-FR" dirty="0">
                <a:latin typeface="+mj-lt"/>
              </a:rPr>
              <a:t> staff and </a:t>
            </a:r>
            <a:r>
              <a:rPr lang="fr-FR" dirty="0" err="1">
                <a:latin typeface="+mj-lt"/>
              </a:rPr>
              <a:t>academics</a:t>
            </a:r>
            <a:r>
              <a:rPr lang="fr-FR" dirty="0">
                <a:latin typeface="+mj-lt"/>
              </a:rPr>
              <a:t> in charge of admissions + </a:t>
            </a:r>
            <a:r>
              <a:rPr lang="fr-FR" dirty="0" err="1">
                <a:latin typeface="+mj-lt"/>
              </a:rPr>
              <a:t>students</a:t>
            </a:r>
            <a:r>
              <a:rPr lang="fr-FR" dirty="0">
                <a:latin typeface="+mj-lt"/>
              </a:rPr>
              <a:t> and </a:t>
            </a:r>
            <a:r>
              <a:rPr lang="fr-FR" dirty="0" err="1">
                <a:latin typeface="+mj-lt"/>
              </a:rPr>
              <a:t>teachers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involved</a:t>
            </a:r>
            <a:r>
              <a:rPr lang="fr-FR" dirty="0">
                <a:latin typeface="+mj-lt"/>
              </a:rPr>
              <a:t> in </a:t>
            </a:r>
            <a:r>
              <a:rPr lang="fr-FR" dirty="0" err="1">
                <a:latin typeface="+mj-lt"/>
              </a:rPr>
              <a:t>widening</a:t>
            </a:r>
            <a:r>
              <a:rPr lang="fr-FR" dirty="0">
                <a:latin typeface="+mj-lt"/>
              </a:rPr>
              <a:t> participation </a:t>
            </a:r>
            <a:r>
              <a:rPr lang="fr-FR" dirty="0" err="1">
                <a:latin typeface="+mj-lt"/>
              </a:rPr>
              <a:t>schemes</a:t>
            </a:r>
            <a:r>
              <a:rPr lang="fr-FR" dirty="0">
                <a:latin typeface="+mj-lt"/>
              </a:rPr>
              <a:t>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7189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1399"/>
          </a:xfrm>
        </p:spPr>
        <p:txBody>
          <a:bodyPr>
            <a:normAutofit/>
          </a:bodyPr>
          <a:lstStyle/>
          <a:p>
            <a:r>
              <a:rPr lang="fr-FR" sz="4000" b="1" dirty="0">
                <a:latin typeface="+mn-lt"/>
              </a:rPr>
              <a:t>I. </a:t>
            </a:r>
            <a:r>
              <a:rPr lang="fr-FR" sz="4000" b="1" dirty="0" err="1">
                <a:latin typeface="+mn-lt"/>
              </a:rPr>
              <a:t>Creating</a:t>
            </a:r>
            <a:r>
              <a:rPr lang="fr-FR" sz="4000" b="1" dirty="0">
                <a:latin typeface="+mn-lt"/>
              </a:rPr>
              <a:t> a </a:t>
            </a:r>
            <a:r>
              <a:rPr lang="fr-FR" sz="4000" b="1" dirty="0" err="1">
                <a:latin typeface="+mn-lt"/>
              </a:rPr>
              <a:t>bureaucracy</a:t>
            </a:r>
            <a:r>
              <a:rPr lang="fr-FR" sz="4000" b="1" dirty="0">
                <a:latin typeface="+mn-lt"/>
              </a:rPr>
              <a:t> of coordination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8200" y="1545465"/>
            <a:ext cx="10515600" cy="4631498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>
                <a:latin typeface="+mj-lt"/>
              </a:rPr>
              <a:t>The first </a:t>
            </a:r>
            <a:r>
              <a:rPr lang="fr-FR" dirty="0" err="1">
                <a:latin typeface="+mj-lt"/>
              </a:rPr>
              <a:t>consequence</a:t>
            </a:r>
            <a:r>
              <a:rPr lang="fr-FR" dirty="0">
                <a:latin typeface="+mj-lt"/>
              </a:rPr>
              <a:t> of WP on admissions </a:t>
            </a:r>
            <a:r>
              <a:rPr lang="fr-FR" dirty="0" err="1">
                <a:latin typeface="+mj-lt"/>
              </a:rPr>
              <a:t>is</a:t>
            </a:r>
            <a:r>
              <a:rPr lang="fr-FR" dirty="0">
                <a:latin typeface="+mj-lt"/>
              </a:rPr>
              <a:t> to </a:t>
            </a:r>
            <a:r>
              <a:rPr lang="fr-FR" dirty="0" err="1">
                <a:latin typeface="+mj-lt"/>
              </a:rPr>
              <a:t>create</a:t>
            </a:r>
            <a:r>
              <a:rPr lang="fr-FR" dirty="0">
                <a:latin typeface="+mj-lt"/>
              </a:rPr>
              <a:t> a new </a:t>
            </a:r>
            <a:r>
              <a:rPr lang="fr-FR" dirty="0" err="1">
                <a:latin typeface="+mj-lt"/>
              </a:rPr>
              <a:t>bureaucracy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dedicated</a:t>
            </a:r>
            <a:r>
              <a:rPr lang="fr-FR" dirty="0">
                <a:latin typeface="+mj-lt"/>
              </a:rPr>
              <a:t> to the question of coordination.</a:t>
            </a:r>
          </a:p>
          <a:p>
            <a:pPr marL="0" indent="0">
              <a:buNone/>
            </a:pPr>
            <a:r>
              <a:rPr lang="fr-FR" dirty="0">
                <a:latin typeface="+mj-lt"/>
              </a:rPr>
              <a:t>  This new </a:t>
            </a:r>
            <a:r>
              <a:rPr lang="fr-FR" dirty="0" err="1">
                <a:latin typeface="+mj-lt"/>
              </a:rPr>
              <a:t>bureaucracy</a:t>
            </a:r>
            <a:r>
              <a:rPr lang="fr-FR" dirty="0">
                <a:latin typeface="+mj-lt"/>
              </a:rPr>
              <a:t> has </a:t>
            </a:r>
            <a:r>
              <a:rPr lang="fr-FR" b="1" dirty="0" err="1">
                <a:latin typeface="+mj-lt"/>
              </a:rPr>
              <a:t>two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characteristics</a:t>
            </a:r>
            <a:r>
              <a:rPr lang="fr-FR" dirty="0">
                <a:latin typeface="+mj-lt"/>
              </a:rPr>
              <a:t>:</a:t>
            </a:r>
          </a:p>
          <a:p>
            <a:pPr marL="0" indent="0" algn="just">
              <a:buNone/>
            </a:pPr>
            <a:r>
              <a:rPr lang="fr-FR" dirty="0">
                <a:latin typeface="+mj-lt"/>
              </a:rPr>
              <a:t>-It </a:t>
            </a:r>
            <a:r>
              <a:rPr lang="fr-FR" dirty="0" err="1">
                <a:latin typeface="+mj-lt"/>
              </a:rPr>
              <a:t>is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embodied</a:t>
            </a:r>
            <a:r>
              <a:rPr lang="fr-FR" dirty="0">
                <a:latin typeface="+mj-lt"/>
              </a:rPr>
              <a:t> by </a:t>
            </a:r>
            <a:r>
              <a:rPr lang="fr-FR" b="1" dirty="0">
                <a:latin typeface="+mj-lt"/>
              </a:rPr>
              <a:t>new </a:t>
            </a:r>
            <a:r>
              <a:rPr lang="fr-FR" b="1" dirty="0" err="1">
                <a:latin typeface="+mj-lt"/>
              </a:rPr>
              <a:t>specialized</a:t>
            </a:r>
            <a:r>
              <a:rPr lang="fr-FR" b="1" dirty="0">
                <a:latin typeface="+mj-lt"/>
              </a:rPr>
              <a:t> staff </a:t>
            </a:r>
            <a:r>
              <a:rPr lang="fr-FR" b="1" dirty="0" err="1">
                <a:latin typeface="+mj-lt"/>
              </a:rPr>
              <a:t>with</a:t>
            </a:r>
            <a:r>
              <a:rPr lang="fr-FR" b="1" dirty="0">
                <a:latin typeface="+mj-lt"/>
              </a:rPr>
              <a:t> no </a:t>
            </a:r>
            <a:r>
              <a:rPr lang="fr-FR" b="1" dirty="0" err="1">
                <a:latin typeface="+mj-lt"/>
              </a:rPr>
              <a:t>academic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legitimacy</a:t>
            </a:r>
            <a:r>
              <a:rPr lang="fr-FR" b="1" dirty="0">
                <a:latin typeface="+mj-lt"/>
              </a:rPr>
              <a:t> </a:t>
            </a:r>
            <a:r>
              <a:rPr lang="fr-FR" dirty="0">
                <a:latin typeface="+mj-lt"/>
              </a:rPr>
              <a:t>: the Access of </a:t>
            </a:r>
            <a:r>
              <a:rPr lang="fr-FR" dirty="0" err="1">
                <a:latin typeface="+mj-lt"/>
              </a:rPr>
              <a:t>Widening</a:t>
            </a:r>
            <a:r>
              <a:rPr lang="fr-FR" dirty="0">
                <a:latin typeface="+mj-lt"/>
              </a:rPr>
              <a:t> participation </a:t>
            </a:r>
            <a:r>
              <a:rPr lang="fr-FR" dirty="0" err="1">
                <a:latin typeface="+mj-lt"/>
              </a:rPr>
              <a:t>officers</a:t>
            </a:r>
            <a:r>
              <a:rPr lang="fr-FR" dirty="0"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fr-FR" dirty="0">
                <a:latin typeface="+mj-lt"/>
              </a:rPr>
              <a:t>-</a:t>
            </a:r>
            <a:r>
              <a:rPr lang="fr-FR" dirty="0" err="1">
                <a:latin typeface="+mj-lt"/>
              </a:rPr>
              <a:t>Their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work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creates</a:t>
            </a:r>
            <a:r>
              <a:rPr lang="fr-FR" dirty="0">
                <a:latin typeface="+mj-lt"/>
              </a:rPr>
              <a:t> a new </a:t>
            </a:r>
            <a:r>
              <a:rPr lang="fr-FR" dirty="0" err="1">
                <a:latin typeface="+mj-lt"/>
              </a:rPr>
              <a:t>space</a:t>
            </a:r>
            <a:r>
              <a:rPr lang="fr-FR" dirty="0">
                <a:latin typeface="+mj-lt"/>
              </a:rPr>
              <a:t> in the organisation of admissions, </a:t>
            </a:r>
            <a:r>
              <a:rPr lang="fr-FR" dirty="0" err="1">
                <a:latin typeface="+mj-lt"/>
              </a:rPr>
              <a:t>dedicated</a:t>
            </a:r>
            <a:r>
              <a:rPr lang="fr-FR" dirty="0">
                <a:latin typeface="+mj-lt"/>
              </a:rPr>
              <a:t> to </a:t>
            </a:r>
            <a:r>
              <a:rPr lang="fr-FR" b="1" dirty="0">
                <a:latin typeface="+mj-lt"/>
              </a:rPr>
              <a:t>the </a:t>
            </a:r>
            <a:r>
              <a:rPr lang="fr-FR" b="1" dirty="0" err="1">
                <a:latin typeface="+mj-lt"/>
              </a:rPr>
              <a:t>specific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recruitment</a:t>
            </a:r>
            <a:r>
              <a:rPr lang="fr-FR" b="1" dirty="0">
                <a:latin typeface="+mj-lt"/>
              </a:rPr>
              <a:t> of </a:t>
            </a:r>
            <a:r>
              <a:rPr lang="fr-FR" b="1" dirty="0" err="1">
                <a:latin typeface="+mj-lt"/>
              </a:rPr>
              <a:t>working</a:t>
            </a:r>
            <a:r>
              <a:rPr lang="fr-FR" b="1" dirty="0">
                <a:latin typeface="+mj-lt"/>
              </a:rPr>
              <a:t>-class </a:t>
            </a:r>
            <a:r>
              <a:rPr lang="fr-FR" b="1" dirty="0" err="1">
                <a:latin typeface="+mj-lt"/>
              </a:rPr>
              <a:t>pupils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with</a:t>
            </a:r>
            <a:r>
              <a:rPr lang="fr-FR" b="1" dirty="0">
                <a:latin typeface="+mj-lt"/>
              </a:rPr>
              <a:t> good </a:t>
            </a:r>
            <a:r>
              <a:rPr lang="fr-FR" dirty="0" err="1">
                <a:latin typeface="+mj-lt"/>
              </a:rPr>
              <a:t>academic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results</a:t>
            </a:r>
            <a:r>
              <a:rPr lang="fr-FR" dirty="0">
                <a:latin typeface="+mj-lt"/>
              </a:rPr>
              <a:t> (</a:t>
            </a:r>
            <a:r>
              <a:rPr lang="fr-FR" dirty="0" err="1">
                <a:latin typeface="+mj-lt"/>
              </a:rPr>
              <a:t>ie</a:t>
            </a:r>
            <a:r>
              <a:rPr lang="fr-FR" dirty="0">
                <a:latin typeface="+mj-lt"/>
              </a:rPr>
              <a:t> : « </a:t>
            </a:r>
            <a:r>
              <a:rPr lang="fr-FR" dirty="0" err="1">
                <a:latin typeface="+mj-lt"/>
              </a:rPr>
              <a:t>potential</a:t>
            </a:r>
            <a:r>
              <a:rPr lang="fr-FR" dirty="0">
                <a:latin typeface="+mj-lt"/>
              </a:rPr>
              <a:t> »). </a:t>
            </a:r>
            <a:endParaRPr lang="fr-FR" b="1" dirty="0">
              <a:latin typeface="+mj-lt"/>
            </a:endParaRPr>
          </a:p>
          <a:p>
            <a:pPr algn="just"/>
            <a:r>
              <a:rPr lang="fr-FR" dirty="0"/>
              <a:t>In </a:t>
            </a:r>
            <a:r>
              <a:rPr lang="fr-FR" dirty="0" err="1"/>
              <a:t>this</a:t>
            </a:r>
            <a:r>
              <a:rPr lang="fr-FR" dirty="0"/>
              <a:t> new </a:t>
            </a:r>
            <a:r>
              <a:rPr lang="fr-FR" dirty="0" err="1"/>
              <a:t>recruitment</a:t>
            </a:r>
            <a:r>
              <a:rPr lang="fr-FR" dirty="0"/>
              <a:t> </a:t>
            </a:r>
            <a:r>
              <a:rPr lang="fr-FR" dirty="0" err="1"/>
              <a:t>space</a:t>
            </a:r>
            <a:r>
              <a:rPr lang="fr-FR" dirty="0"/>
              <a:t>, staff </a:t>
            </a:r>
            <a:r>
              <a:rPr lang="fr-FR" dirty="0" err="1"/>
              <a:t>act</a:t>
            </a:r>
            <a:r>
              <a:rPr lang="fr-FR" dirty="0"/>
              <a:t> as </a:t>
            </a:r>
            <a:r>
              <a:rPr lang="fr-FR" dirty="0" err="1"/>
              <a:t>intermediaries</a:t>
            </a:r>
            <a:r>
              <a:rPr lang="fr-FR" dirty="0"/>
              <a:t> and </a:t>
            </a:r>
            <a:r>
              <a:rPr lang="fr-FR" dirty="0" err="1"/>
              <a:t>prescribers</a:t>
            </a:r>
            <a:r>
              <a:rPr lang="fr-FR" dirty="0"/>
              <a:t> of new </a:t>
            </a:r>
            <a:r>
              <a:rPr lang="fr-FR" dirty="0" err="1"/>
              <a:t>judgment</a:t>
            </a:r>
            <a:r>
              <a:rPr lang="fr-FR" dirty="0"/>
              <a:t> patterns in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university</a:t>
            </a:r>
            <a:r>
              <a:rPr lang="fr-FR" dirty="0"/>
              <a:t> </a:t>
            </a:r>
            <a:r>
              <a:rPr lang="fr-FR" dirty="0" err="1"/>
              <a:t>choice</a:t>
            </a:r>
            <a:r>
              <a:rPr lang="fr-FR" dirty="0"/>
              <a:t> (taste over </a:t>
            </a:r>
            <a:r>
              <a:rPr lang="fr-FR" dirty="0" err="1"/>
              <a:t>proximity</a:t>
            </a:r>
            <a:r>
              <a:rPr lang="fr-FR" dirty="0"/>
              <a:t>, etc.) for </a:t>
            </a:r>
            <a:r>
              <a:rPr lang="fr-FR" dirty="0" err="1"/>
              <a:t>pupils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deprived</a:t>
            </a:r>
            <a:r>
              <a:rPr lang="fr-FR" dirty="0"/>
              <a:t> backgrounds.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6302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>
                <a:latin typeface="+mn-lt"/>
              </a:rPr>
              <a:t>II</a:t>
            </a:r>
            <a:r>
              <a:rPr lang="fr-FR" sz="3600" b="1" dirty="0">
                <a:latin typeface="+mn-lt"/>
              </a:rPr>
              <a:t>. </a:t>
            </a:r>
            <a:r>
              <a:rPr lang="fr-FR" sz="3600" b="1" dirty="0" err="1">
                <a:latin typeface="+mn-lt"/>
              </a:rPr>
              <a:t>Channeling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err="1">
                <a:latin typeface="+mn-lt"/>
              </a:rPr>
              <a:t>through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err="1">
                <a:latin typeface="+mn-lt"/>
              </a:rPr>
              <a:t>symbols</a:t>
            </a:r>
            <a:r>
              <a:rPr lang="fr-FR" sz="3600" b="1" dirty="0">
                <a:latin typeface="+mn-lt"/>
              </a:rPr>
              <a:t> : management and social </a:t>
            </a:r>
            <a:r>
              <a:rPr lang="fr-FR" sz="3600" b="1" dirty="0" err="1">
                <a:latin typeface="+mn-lt"/>
              </a:rPr>
              <a:t>neutralization</a:t>
            </a:r>
            <a:r>
              <a:rPr lang="fr-FR" sz="3600" b="1" dirty="0">
                <a:latin typeface="+mn-lt"/>
              </a:rPr>
              <a:t> of an </a:t>
            </a:r>
            <a:r>
              <a:rPr lang="fr-FR" sz="3600" b="1" dirty="0" err="1">
                <a:latin typeface="+mn-lt"/>
              </a:rPr>
              <a:t>exceptional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err="1">
                <a:latin typeface="+mn-lt"/>
              </a:rPr>
              <a:t>environment</a:t>
            </a:r>
            <a:endParaRPr lang="fr-FR" sz="3600" b="1" dirty="0">
              <a:latin typeface="+mn-lt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endParaRPr lang="fr-FR" dirty="0">
              <a:latin typeface="+mj-lt"/>
            </a:endParaRPr>
          </a:p>
          <a:p>
            <a:pPr algn="just"/>
            <a:r>
              <a:rPr lang="fr-FR" dirty="0" err="1">
                <a:latin typeface="+mj-lt"/>
              </a:rPr>
              <a:t>Studies</a:t>
            </a:r>
            <a:r>
              <a:rPr lang="fr-FR" dirty="0">
                <a:latin typeface="+mj-lt"/>
              </a:rPr>
              <a:t> on </a:t>
            </a:r>
            <a:r>
              <a:rPr lang="fr-FR" dirty="0" err="1">
                <a:latin typeface="+mj-lt"/>
              </a:rPr>
              <a:t>channelling</a:t>
            </a:r>
            <a:r>
              <a:rPr lang="fr-FR" dirty="0">
                <a:latin typeface="+mj-lt"/>
              </a:rPr>
              <a:t> focus on the </a:t>
            </a:r>
            <a:r>
              <a:rPr lang="fr-FR" dirty="0" err="1">
                <a:latin typeface="+mj-lt"/>
              </a:rPr>
              <a:t>material</a:t>
            </a:r>
            <a:r>
              <a:rPr lang="fr-FR" dirty="0">
                <a:latin typeface="+mj-lt"/>
              </a:rPr>
              <a:t> and </a:t>
            </a:r>
            <a:r>
              <a:rPr lang="fr-FR" dirty="0" err="1">
                <a:latin typeface="+mj-lt"/>
              </a:rPr>
              <a:t>symbolic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environment</a:t>
            </a:r>
            <a:r>
              <a:rPr lang="fr-FR" dirty="0">
                <a:latin typeface="+mj-lt"/>
              </a:rPr>
              <a:t> of </a:t>
            </a:r>
            <a:r>
              <a:rPr lang="fr-FR" dirty="0" err="1">
                <a:latin typeface="+mj-lt"/>
              </a:rPr>
              <a:t>economic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markets</a:t>
            </a:r>
            <a:r>
              <a:rPr lang="fr-FR" dirty="0">
                <a:latin typeface="+mj-lt"/>
              </a:rPr>
              <a:t>. This </a:t>
            </a:r>
            <a:r>
              <a:rPr lang="fr-FR" dirty="0" err="1">
                <a:latin typeface="+mj-lt"/>
              </a:rPr>
              <a:t>interest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also</a:t>
            </a:r>
            <a:r>
              <a:rPr lang="fr-FR" dirty="0">
                <a:latin typeface="+mj-lt"/>
              </a:rPr>
              <a:t> highlights the nature of </a:t>
            </a:r>
            <a:r>
              <a:rPr lang="fr-FR" dirty="0" err="1">
                <a:latin typeface="+mj-lt"/>
              </a:rPr>
              <a:t>outreach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schemes</a:t>
            </a:r>
            <a:r>
              <a:rPr lang="fr-FR" dirty="0">
                <a:latin typeface="+mj-lt"/>
              </a:rPr>
              <a:t>.</a:t>
            </a:r>
          </a:p>
          <a:p>
            <a:pPr marL="0" indent="0" algn="just">
              <a:buNone/>
            </a:pPr>
            <a:endParaRPr lang="fr-FR" b="1" dirty="0">
              <a:latin typeface="+mj-lt"/>
            </a:endParaRPr>
          </a:p>
          <a:p>
            <a:pPr marL="0" indent="0" algn="just">
              <a:buNone/>
            </a:pPr>
            <a:r>
              <a:rPr lang="fr-FR" sz="2400" dirty="0">
                <a:latin typeface="+mj-lt"/>
              </a:rPr>
              <a:t>-It </a:t>
            </a:r>
            <a:r>
              <a:rPr lang="fr-FR" sz="2400" dirty="0" err="1">
                <a:latin typeface="+mj-lt"/>
              </a:rPr>
              <a:t>is</a:t>
            </a:r>
            <a:r>
              <a:rPr lang="fr-FR" sz="2400" dirty="0">
                <a:latin typeface="+mj-lt"/>
              </a:rPr>
              <a:t> </a:t>
            </a:r>
            <a:r>
              <a:rPr lang="fr-FR" sz="2400" dirty="0" err="1">
                <a:latin typeface="+mj-lt"/>
              </a:rPr>
              <a:t>based</a:t>
            </a:r>
            <a:r>
              <a:rPr lang="fr-FR" sz="2400" dirty="0">
                <a:latin typeface="+mj-lt"/>
              </a:rPr>
              <a:t> on a </a:t>
            </a:r>
            <a:r>
              <a:rPr lang="fr-FR" sz="2400" b="1" dirty="0" err="1">
                <a:latin typeface="+mj-lt"/>
              </a:rPr>
              <a:t>socialization</a:t>
            </a:r>
            <a:r>
              <a:rPr lang="fr-FR" sz="2400" b="1" dirty="0">
                <a:latin typeface="+mj-lt"/>
              </a:rPr>
              <a:t> to the distinctive traits of Oxford </a:t>
            </a:r>
            <a:r>
              <a:rPr lang="fr-FR" sz="2400" b="1" dirty="0" err="1">
                <a:latin typeface="+mj-lt"/>
              </a:rPr>
              <a:t>University’s</a:t>
            </a:r>
            <a:r>
              <a:rPr lang="fr-FR" sz="2400" b="1" dirty="0">
                <a:latin typeface="+mj-lt"/>
              </a:rPr>
              <a:t> </a:t>
            </a:r>
            <a:r>
              <a:rPr lang="fr-FR" sz="2400" dirty="0" err="1">
                <a:latin typeface="+mj-lt"/>
              </a:rPr>
              <a:t>paedagogic</a:t>
            </a:r>
            <a:r>
              <a:rPr lang="fr-FR" sz="2400" dirty="0">
                <a:latin typeface="+mj-lt"/>
              </a:rPr>
              <a:t> and </a:t>
            </a:r>
            <a:r>
              <a:rPr lang="fr-FR" sz="2400" dirty="0" err="1">
                <a:latin typeface="+mj-lt"/>
              </a:rPr>
              <a:t>material</a:t>
            </a:r>
            <a:r>
              <a:rPr lang="fr-FR" sz="2400" dirty="0">
                <a:latin typeface="+mj-lt"/>
              </a:rPr>
              <a:t> </a:t>
            </a:r>
            <a:r>
              <a:rPr lang="fr-FR" sz="2400" dirty="0" err="1">
                <a:latin typeface="+mj-lt"/>
              </a:rPr>
              <a:t>offer</a:t>
            </a:r>
            <a:r>
              <a:rPr lang="fr-FR" sz="2400" dirty="0">
                <a:latin typeface="+mj-lt"/>
              </a:rPr>
              <a:t> (</a:t>
            </a:r>
            <a:r>
              <a:rPr lang="fr-FR" sz="2400" dirty="0" err="1">
                <a:latin typeface="+mj-lt"/>
              </a:rPr>
              <a:t>subjects</a:t>
            </a:r>
            <a:r>
              <a:rPr lang="fr-FR" sz="2400" dirty="0">
                <a:latin typeface="+mj-lt"/>
              </a:rPr>
              <a:t>, </a:t>
            </a:r>
            <a:r>
              <a:rPr lang="fr-FR" sz="2400" dirty="0" err="1">
                <a:latin typeface="+mj-lt"/>
              </a:rPr>
              <a:t>libraries</a:t>
            </a:r>
            <a:r>
              <a:rPr lang="fr-FR" sz="2400" dirty="0">
                <a:latin typeface="+mj-lt"/>
              </a:rPr>
              <a:t>, </a:t>
            </a:r>
            <a:r>
              <a:rPr lang="fr-FR" sz="2400" dirty="0" err="1">
                <a:latin typeface="+mj-lt"/>
              </a:rPr>
              <a:t>student</a:t>
            </a:r>
            <a:r>
              <a:rPr lang="fr-FR" sz="2400" dirty="0">
                <a:latin typeface="+mj-lt"/>
              </a:rPr>
              <a:t> </a:t>
            </a:r>
            <a:r>
              <a:rPr lang="fr-FR" sz="2400" dirty="0" err="1">
                <a:latin typeface="+mj-lt"/>
              </a:rPr>
              <a:t>societies</a:t>
            </a:r>
            <a:r>
              <a:rPr lang="fr-FR" sz="2400" dirty="0">
                <a:latin typeface="+mj-lt"/>
              </a:rPr>
              <a:t>, etc.)</a:t>
            </a:r>
          </a:p>
          <a:p>
            <a:pPr marL="0" indent="0" algn="just">
              <a:buNone/>
            </a:pPr>
            <a:r>
              <a:rPr lang="fr-FR" sz="2400" dirty="0">
                <a:latin typeface="+mj-lt"/>
              </a:rPr>
              <a:t>-It </a:t>
            </a:r>
            <a:r>
              <a:rPr lang="fr-FR" sz="2400" dirty="0" err="1">
                <a:latin typeface="+mj-lt"/>
              </a:rPr>
              <a:t>is</a:t>
            </a:r>
            <a:r>
              <a:rPr lang="fr-FR" sz="2400" dirty="0">
                <a:latin typeface="+mj-lt"/>
              </a:rPr>
              <a:t> </a:t>
            </a:r>
            <a:r>
              <a:rPr lang="fr-FR" sz="2400" dirty="0" err="1">
                <a:latin typeface="+mj-lt"/>
              </a:rPr>
              <a:t>based</a:t>
            </a:r>
            <a:r>
              <a:rPr lang="fr-FR" sz="2400" dirty="0">
                <a:latin typeface="+mj-lt"/>
              </a:rPr>
              <a:t> on the </a:t>
            </a:r>
            <a:r>
              <a:rPr lang="fr-FR" sz="2400" b="1" dirty="0">
                <a:latin typeface="+mj-lt"/>
              </a:rPr>
              <a:t>social </a:t>
            </a:r>
            <a:r>
              <a:rPr lang="fr-FR" sz="2400" b="1" dirty="0" err="1">
                <a:latin typeface="+mj-lt"/>
              </a:rPr>
              <a:t>neutralizing</a:t>
            </a:r>
            <a:r>
              <a:rPr lang="fr-FR" sz="2400" b="1" dirty="0">
                <a:latin typeface="+mj-lt"/>
              </a:rPr>
              <a:t> of </a:t>
            </a:r>
            <a:r>
              <a:rPr lang="fr-FR" sz="2400" b="1" dirty="0" err="1">
                <a:latin typeface="+mj-lt"/>
              </a:rPr>
              <a:t>spaces</a:t>
            </a:r>
            <a:r>
              <a:rPr lang="fr-FR" sz="2400" b="1" dirty="0">
                <a:latin typeface="+mj-lt"/>
              </a:rPr>
              <a:t> and practices </a:t>
            </a:r>
            <a:r>
              <a:rPr lang="fr-FR" sz="2400" dirty="0" err="1">
                <a:latin typeface="+mj-lt"/>
              </a:rPr>
              <a:t>associated</a:t>
            </a:r>
            <a:r>
              <a:rPr lang="fr-FR" sz="2400" dirty="0">
                <a:latin typeface="+mj-lt"/>
              </a:rPr>
              <a:t> </a:t>
            </a:r>
            <a:r>
              <a:rPr lang="fr-FR" sz="2400" dirty="0" err="1">
                <a:latin typeface="+mj-lt"/>
              </a:rPr>
              <a:t>with</a:t>
            </a:r>
            <a:r>
              <a:rPr lang="fr-FR" sz="2400" dirty="0">
                <a:latin typeface="+mj-lt"/>
              </a:rPr>
              <a:t> British </a:t>
            </a:r>
            <a:r>
              <a:rPr lang="fr-FR" sz="2400" dirty="0" err="1">
                <a:latin typeface="+mj-lt"/>
              </a:rPr>
              <a:t>elites</a:t>
            </a:r>
            <a:r>
              <a:rPr lang="fr-FR" sz="2400" dirty="0">
                <a:latin typeface="+mj-lt"/>
              </a:rPr>
              <a:t> (</a:t>
            </a:r>
            <a:r>
              <a:rPr lang="fr-FR" sz="2400" dirty="0" err="1">
                <a:latin typeface="+mj-lt"/>
              </a:rPr>
              <a:t>chapels</a:t>
            </a:r>
            <a:r>
              <a:rPr lang="fr-FR" sz="2400" dirty="0">
                <a:latin typeface="+mj-lt"/>
              </a:rPr>
              <a:t>, </a:t>
            </a:r>
            <a:r>
              <a:rPr lang="fr-FR" sz="2400" dirty="0" err="1">
                <a:latin typeface="+mj-lt"/>
              </a:rPr>
              <a:t>gothic</a:t>
            </a:r>
            <a:r>
              <a:rPr lang="fr-FR" sz="2400" dirty="0">
                <a:latin typeface="+mj-lt"/>
              </a:rPr>
              <a:t> architecture, </a:t>
            </a:r>
            <a:r>
              <a:rPr lang="fr-FR" sz="2400" dirty="0" err="1">
                <a:latin typeface="+mj-lt"/>
              </a:rPr>
              <a:t>ref</a:t>
            </a:r>
            <a:r>
              <a:rPr lang="fr-FR" sz="2400" dirty="0">
                <a:latin typeface="+mj-lt"/>
              </a:rPr>
              <a:t> to </a:t>
            </a:r>
            <a:r>
              <a:rPr lang="fr-FR" sz="2400" dirty="0" err="1">
                <a:latin typeface="+mj-lt"/>
              </a:rPr>
              <a:t>monarchy</a:t>
            </a:r>
            <a:r>
              <a:rPr lang="fr-FR" sz="2400" dirty="0">
                <a:latin typeface="+mj-lt"/>
              </a:rPr>
              <a:t>, </a:t>
            </a:r>
            <a:r>
              <a:rPr lang="fr-FR" sz="2400" dirty="0" err="1">
                <a:latin typeface="+mj-lt"/>
              </a:rPr>
              <a:t>etc</a:t>
            </a:r>
            <a:r>
              <a:rPr lang="fr-FR" sz="2400" dirty="0">
                <a:latin typeface="+mj-lt"/>
              </a:rPr>
              <a:t>).</a:t>
            </a:r>
          </a:p>
          <a:p>
            <a:pPr marL="0" indent="0" algn="just">
              <a:buNone/>
            </a:pPr>
            <a:r>
              <a:rPr lang="fr-FR" sz="2400" dirty="0">
                <a:latin typeface="+mj-lt"/>
              </a:rPr>
              <a:t>-This </a:t>
            </a:r>
            <a:r>
              <a:rPr lang="fr-FR" sz="2400" dirty="0" err="1">
                <a:latin typeface="+mj-lt"/>
              </a:rPr>
              <a:t>is</a:t>
            </a:r>
            <a:r>
              <a:rPr lang="fr-FR" sz="2400" dirty="0">
                <a:latin typeface="+mj-lt"/>
              </a:rPr>
              <a:t> </a:t>
            </a:r>
            <a:r>
              <a:rPr lang="fr-FR" sz="2400" dirty="0" err="1">
                <a:latin typeface="+mj-lt"/>
              </a:rPr>
              <a:t>done</a:t>
            </a:r>
            <a:r>
              <a:rPr lang="fr-FR" sz="2400" dirty="0">
                <a:latin typeface="+mj-lt"/>
              </a:rPr>
              <a:t> </a:t>
            </a:r>
            <a:r>
              <a:rPr lang="fr-FR" sz="2400" dirty="0" err="1">
                <a:latin typeface="+mj-lt"/>
              </a:rPr>
              <a:t>thanks</a:t>
            </a:r>
            <a:r>
              <a:rPr lang="fr-FR" sz="2400" dirty="0">
                <a:latin typeface="+mj-lt"/>
              </a:rPr>
              <a:t> to </a:t>
            </a:r>
            <a:r>
              <a:rPr lang="fr-FR" sz="2400" dirty="0" err="1">
                <a:latin typeface="+mj-lt"/>
              </a:rPr>
              <a:t>references</a:t>
            </a:r>
            <a:r>
              <a:rPr lang="fr-FR" sz="2400" dirty="0">
                <a:latin typeface="+mj-lt"/>
              </a:rPr>
              <a:t> </a:t>
            </a:r>
            <a:r>
              <a:rPr lang="fr-FR" sz="2400" dirty="0" err="1">
                <a:latin typeface="+mj-lt"/>
              </a:rPr>
              <a:t>taken</a:t>
            </a:r>
            <a:r>
              <a:rPr lang="fr-FR" sz="2400" dirty="0">
                <a:latin typeface="+mj-lt"/>
              </a:rPr>
              <a:t> </a:t>
            </a:r>
            <a:r>
              <a:rPr lang="fr-FR" sz="2400" dirty="0" err="1">
                <a:latin typeface="+mj-lt"/>
              </a:rPr>
              <a:t>from</a:t>
            </a:r>
            <a:r>
              <a:rPr lang="fr-FR" sz="2400" dirty="0">
                <a:latin typeface="+mj-lt"/>
              </a:rPr>
              <a:t> </a:t>
            </a:r>
            <a:r>
              <a:rPr lang="fr-FR" sz="2400" dirty="0" err="1">
                <a:latin typeface="+mj-lt"/>
              </a:rPr>
              <a:t>popular</a:t>
            </a:r>
            <a:r>
              <a:rPr lang="fr-FR" sz="2400" dirty="0">
                <a:latin typeface="+mj-lt"/>
              </a:rPr>
              <a:t> culture (Harry Potter, etc.) </a:t>
            </a:r>
            <a:r>
              <a:rPr lang="fr-FR" sz="2400" dirty="0" err="1">
                <a:latin typeface="+mj-lt"/>
              </a:rPr>
              <a:t>rather</a:t>
            </a:r>
            <a:r>
              <a:rPr lang="fr-FR" sz="2400" dirty="0">
                <a:latin typeface="+mj-lt"/>
              </a:rPr>
              <a:t> </a:t>
            </a:r>
            <a:r>
              <a:rPr lang="fr-FR" sz="2400" dirty="0" err="1">
                <a:latin typeface="+mj-lt"/>
              </a:rPr>
              <a:t>than</a:t>
            </a:r>
            <a:r>
              <a:rPr lang="fr-FR" sz="2400" dirty="0">
                <a:latin typeface="+mj-lt"/>
              </a:rPr>
              <a:t> </a:t>
            </a:r>
            <a:r>
              <a:rPr lang="fr-FR" sz="2400" dirty="0" err="1">
                <a:latin typeface="+mj-lt"/>
              </a:rPr>
              <a:t>popular</a:t>
            </a:r>
            <a:r>
              <a:rPr lang="fr-FR" sz="2400" dirty="0">
                <a:latin typeface="+mj-lt"/>
              </a:rPr>
              <a:t> culture.</a:t>
            </a:r>
          </a:p>
          <a:p>
            <a:pPr marL="0" indent="0" algn="just">
              <a:buNone/>
            </a:pPr>
            <a:endParaRPr lang="fr-FR" sz="2400" dirty="0">
              <a:latin typeface="+mj-lt"/>
            </a:endParaRPr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DBEB9B85-611A-4E1F-9193-6C6D2D6F40A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230" y="2092960"/>
            <a:ext cx="5646991" cy="3749040"/>
          </a:xfrm>
        </p:spPr>
      </p:pic>
    </p:spTree>
    <p:extLst>
      <p:ext uri="{BB962C8B-B14F-4D97-AF65-F5344CB8AC3E}">
        <p14:creationId xmlns:p14="http://schemas.microsoft.com/office/powerpoint/2010/main" val="4084456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1399"/>
          </a:xfrm>
        </p:spPr>
        <p:txBody>
          <a:bodyPr>
            <a:normAutofit/>
          </a:bodyPr>
          <a:lstStyle/>
          <a:p>
            <a:r>
              <a:rPr lang="fr-FR" sz="4000" b="1" dirty="0">
                <a:latin typeface="+mn-lt"/>
              </a:rPr>
              <a:t>III. The </a:t>
            </a:r>
            <a:r>
              <a:rPr lang="fr-FR" sz="4000" b="1" dirty="0" err="1">
                <a:latin typeface="+mn-lt"/>
              </a:rPr>
              <a:t>limits</a:t>
            </a:r>
            <a:r>
              <a:rPr lang="fr-FR" sz="4000" b="1" dirty="0">
                <a:latin typeface="+mn-lt"/>
              </a:rPr>
              <a:t> of </a:t>
            </a:r>
            <a:r>
              <a:rPr lang="fr-FR" sz="4000" b="1" dirty="0" err="1">
                <a:latin typeface="+mn-lt"/>
              </a:rPr>
              <a:t>channeling</a:t>
            </a:r>
            <a:r>
              <a:rPr lang="fr-FR" sz="4000" b="1" dirty="0">
                <a:latin typeface="+mn-lt"/>
              </a:rPr>
              <a:t>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8200" y="1545465"/>
            <a:ext cx="10515600" cy="463149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dirty="0">
                <a:latin typeface="+mj-lt"/>
              </a:rPr>
              <a:t>Channeling main </a:t>
            </a:r>
            <a:r>
              <a:rPr lang="fr-FR" dirty="0" err="1">
                <a:latin typeface="+mj-lt"/>
              </a:rPr>
              <a:t>limit</a:t>
            </a:r>
            <a:r>
              <a:rPr lang="fr-FR" dirty="0">
                <a:latin typeface="+mj-lt"/>
              </a:rPr>
              <a:t> lies the </a:t>
            </a:r>
            <a:r>
              <a:rPr lang="fr-FR" dirty="0" err="1">
                <a:latin typeface="+mj-lt"/>
              </a:rPr>
              <a:t>lack</a:t>
            </a:r>
            <a:r>
              <a:rPr lang="fr-FR" dirty="0">
                <a:latin typeface="+mj-lt"/>
              </a:rPr>
              <a:t> of moral and </a:t>
            </a:r>
            <a:r>
              <a:rPr lang="fr-FR" dirty="0" err="1">
                <a:latin typeface="+mj-lt"/>
              </a:rPr>
              <a:t>material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constraint</a:t>
            </a:r>
            <a:r>
              <a:rPr lang="fr-FR" dirty="0">
                <a:latin typeface="+mj-lt"/>
              </a:rPr>
              <a:t> over the </a:t>
            </a:r>
            <a:r>
              <a:rPr lang="fr-FR" dirty="0" err="1">
                <a:latin typeface="+mj-lt"/>
              </a:rPr>
              <a:t>relationships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between</a:t>
            </a:r>
            <a:r>
              <a:rPr lang="fr-FR" dirty="0">
                <a:latin typeface="+mj-lt"/>
              </a:rPr>
              <a:t> the institution and </a:t>
            </a:r>
            <a:r>
              <a:rPr lang="fr-FR" dirty="0" err="1">
                <a:latin typeface="+mj-lt"/>
              </a:rPr>
              <a:t>its</a:t>
            </a:r>
            <a:r>
              <a:rPr lang="fr-FR" dirty="0">
                <a:latin typeface="+mj-lt"/>
              </a:rPr>
              <a:t> new </a:t>
            </a:r>
            <a:r>
              <a:rPr lang="fr-FR" dirty="0" err="1">
                <a:latin typeface="+mj-lt"/>
              </a:rPr>
              <a:t>users</a:t>
            </a:r>
            <a:r>
              <a:rPr lang="fr-FR" dirty="0">
                <a:latin typeface="+mj-lt"/>
              </a:rPr>
              <a:t>.  </a:t>
            </a:r>
          </a:p>
          <a:p>
            <a:pPr algn="just"/>
            <a:endParaRPr lang="fr-FR" dirty="0">
              <a:latin typeface="+mj-lt"/>
            </a:endParaRPr>
          </a:p>
          <a:p>
            <a:pPr algn="just"/>
            <a:r>
              <a:rPr lang="fr-FR" b="1" dirty="0" err="1">
                <a:latin typeface="+mj-lt"/>
              </a:rPr>
              <a:t>Besides</a:t>
            </a:r>
            <a:r>
              <a:rPr lang="fr-FR" b="1" dirty="0">
                <a:latin typeface="+mj-lt"/>
              </a:rPr>
              <a:t>, Elite </a:t>
            </a:r>
            <a:r>
              <a:rPr lang="fr-FR" b="1" dirty="0" err="1">
                <a:latin typeface="+mj-lt"/>
              </a:rPr>
              <a:t>reputation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does</a:t>
            </a:r>
            <a:r>
              <a:rPr lang="fr-FR" b="1" dirty="0">
                <a:latin typeface="+mj-lt"/>
              </a:rPr>
              <a:t> not </a:t>
            </a:r>
            <a:r>
              <a:rPr lang="fr-FR" b="1" dirty="0" err="1">
                <a:latin typeface="+mj-lt"/>
              </a:rPr>
              <a:t>work</a:t>
            </a:r>
            <a:r>
              <a:rPr lang="fr-FR" b="1" dirty="0">
                <a:latin typeface="+mj-lt"/>
              </a:rPr>
              <a:t> as a </a:t>
            </a:r>
            <a:r>
              <a:rPr lang="fr-FR" b="1" dirty="0" err="1">
                <a:latin typeface="+mj-lt"/>
              </a:rPr>
              <a:t>strong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incentive</a:t>
            </a:r>
            <a:r>
              <a:rPr lang="fr-FR" b="1" dirty="0">
                <a:latin typeface="+mj-lt"/>
              </a:rPr>
              <a:t> for </a:t>
            </a:r>
            <a:r>
              <a:rPr lang="fr-FR" b="1" dirty="0" err="1">
                <a:latin typeface="+mj-lt"/>
              </a:rPr>
              <a:t>secondary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teachers</a:t>
            </a:r>
            <a:r>
              <a:rPr lang="fr-FR" b="1" dirty="0">
                <a:latin typeface="+mj-lt"/>
              </a:rPr>
              <a:t>, </a:t>
            </a:r>
            <a:r>
              <a:rPr lang="fr-FR" b="1" dirty="0" err="1">
                <a:latin typeface="+mj-lt"/>
              </a:rPr>
              <a:t>who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could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choose</a:t>
            </a:r>
            <a:r>
              <a:rPr lang="fr-FR" b="1" dirty="0">
                <a:latin typeface="+mj-lt"/>
              </a:rPr>
              <a:t> to </a:t>
            </a:r>
            <a:r>
              <a:rPr lang="fr-FR" b="1" dirty="0" err="1">
                <a:latin typeface="+mj-lt"/>
              </a:rPr>
              <a:t>leave</a:t>
            </a:r>
            <a:r>
              <a:rPr lang="fr-FR" b="1" dirty="0">
                <a:latin typeface="+mj-lt"/>
              </a:rPr>
              <a:t> the </a:t>
            </a:r>
            <a:r>
              <a:rPr lang="fr-FR" b="1" dirty="0" err="1">
                <a:latin typeface="+mj-lt"/>
              </a:rPr>
              <a:t>scheme</a:t>
            </a:r>
            <a:r>
              <a:rPr lang="fr-FR" b="1" dirty="0">
                <a:latin typeface="+mj-lt"/>
              </a:rPr>
              <a:t> at </a:t>
            </a:r>
            <a:r>
              <a:rPr lang="fr-FR" b="1" dirty="0" err="1">
                <a:latin typeface="+mj-lt"/>
              </a:rPr>
              <a:t>any</a:t>
            </a:r>
            <a:r>
              <a:rPr lang="fr-FR" b="1" dirty="0">
                <a:latin typeface="+mj-lt"/>
              </a:rPr>
              <a:t> time.</a:t>
            </a:r>
          </a:p>
          <a:p>
            <a:pPr marL="0" indent="0" algn="just">
              <a:buNone/>
            </a:pPr>
            <a:endParaRPr lang="fr-FR" dirty="0">
              <a:latin typeface="+mj-lt"/>
            </a:endParaRPr>
          </a:p>
          <a:p>
            <a:pPr algn="just"/>
            <a:r>
              <a:rPr lang="fr-FR" dirty="0" err="1">
                <a:latin typeface="+mj-lt"/>
              </a:rPr>
              <a:t>Unlike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Trompette’s</a:t>
            </a:r>
            <a:r>
              <a:rPr lang="fr-FR" dirty="0">
                <a:latin typeface="+mj-lt"/>
              </a:rPr>
              <a:t> model, </a:t>
            </a:r>
            <a:r>
              <a:rPr lang="fr-FR" dirty="0" err="1">
                <a:latin typeface="+mj-lt"/>
              </a:rPr>
              <a:t>they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don’t</a:t>
            </a:r>
            <a:r>
              <a:rPr lang="fr-FR" dirty="0">
                <a:latin typeface="+mj-lt"/>
              </a:rPr>
              <a:t> help </a:t>
            </a:r>
            <a:r>
              <a:rPr lang="fr-FR" dirty="0" err="1">
                <a:latin typeface="+mj-lt"/>
              </a:rPr>
              <a:t>create</a:t>
            </a:r>
            <a:r>
              <a:rPr lang="fr-FR" dirty="0">
                <a:latin typeface="+mj-lt"/>
              </a:rPr>
              <a:t> a spatial and </a:t>
            </a:r>
            <a:r>
              <a:rPr lang="fr-FR" dirty="0" err="1">
                <a:latin typeface="+mj-lt"/>
              </a:rPr>
              <a:t>symbolic</a:t>
            </a:r>
            <a:r>
              <a:rPr lang="fr-FR" dirty="0">
                <a:latin typeface="+mj-lt"/>
              </a:rPr>
              <a:t> continuum on the « </a:t>
            </a:r>
            <a:r>
              <a:rPr lang="fr-FR" dirty="0" err="1">
                <a:latin typeface="+mj-lt"/>
              </a:rPr>
              <a:t>channeling</a:t>
            </a:r>
            <a:r>
              <a:rPr lang="fr-FR" dirty="0">
                <a:latin typeface="+mj-lt"/>
              </a:rPr>
              <a:t> » </a:t>
            </a:r>
            <a:r>
              <a:rPr lang="fr-FR" dirty="0" err="1">
                <a:latin typeface="+mj-lt"/>
              </a:rPr>
              <a:t>process</a:t>
            </a:r>
            <a:r>
              <a:rPr lang="fr-FR" dirty="0">
                <a:latin typeface="+mj-lt"/>
              </a:rPr>
              <a:t>.</a:t>
            </a:r>
          </a:p>
          <a:p>
            <a:pPr marL="0" indent="0" algn="just">
              <a:buNone/>
            </a:pPr>
            <a:endParaRPr lang="fr-FR" dirty="0">
              <a:latin typeface="+mj-lt"/>
            </a:endParaRPr>
          </a:p>
          <a:p>
            <a:pPr algn="just"/>
            <a:r>
              <a:rPr lang="fr-FR" dirty="0">
                <a:latin typeface="+mj-lt"/>
              </a:rPr>
              <a:t> </a:t>
            </a:r>
            <a:r>
              <a:rPr lang="fr-FR" b="1" dirty="0">
                <a:latin typeface="+mj-lt"/>
              </a:rPr>
              <a:t>Staff are </a:t>
            </a:r>
            <a:r>
              <a:rPr lang="fr-FR" b="1" dirty="0" err="1">
                <a:latin typeface="+mj-lt"/>
              </a:rPr>
              <a:t>encouraged</a:t>
            </a:r>
            <a:r>
              <a:rPr lang="fr-FR" b="1" dirty="0">
                <a:latin typeface="+mj-lt"/>
              </a:rPr>
              <a:t> to stage </a:t>
            </a:r>
            <a:r>
              <a:rPr lang="fr-FR" b="1" dirty="0" err="1">
                <a:latin typeface="+mj-lt"/>
              </a:rPr>
              <a:t>their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own</a:t>
            </a:r>
            <a:r>
              <a:rPr lang="fr-FR" b="1" dirty="0">
                <a:latin typeface="+mj-lt"/>
              </a:rPr>
              <a:t> social and </a:t>
            </a:r>
            <a:r>
              <a:rPr lang="fr-FR" b="1" dirty="0" err="1">
                <a:latin typeface="+mj-lt"/>
              </a:rPr>
              <a:t>academic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trajectories</a:t>
            </a:r>
            <a:r>
              <a:rPr lang="fr-FR" b="1" dirty="0">
                <a:latin typeface="+mj-lt"/>
              </a:rPr>
              <a:t> to </a:t>
            </a:r>
            <a:r>
              <a:rPr lang="fr-FR" b="1" dirty="0" err="1">
                <a:latin typeface="+mj-lt"/>
              </a:rPr>
              <a:t>build</a:t>
            </a:r>
            <a:r>
              <a:rPr lang="fr-FR" b="1" dirty="0">
                <a:latin typeface="+mj-lt"/>
              </a:rPr>
              <a:t> trust relations. This </a:t>
            </a:r>
            <a:r>
              <a:rPr lang="fr-FR" b="1" dirty="0" err="1">
                <a:latin typeface="+mj-lt"/>
              </a:rPr>
              <a:t>often</a:t>
            </a:r>
            <a:r>
              <a:rPr lang="fr-FR" b="1" dirty="0">
                <a:latin typeface="+mj-lt"/>
              </a:rPr>
              <a:t> relates to a </a:t>
            </a:r>
            <a:r>
              <a:rPr lang="fr-FR" b="1" dirty="0" err="1">
                <a:latin typeface="+mj-lt"/>
              </a:rPr>
              <a:t>standardized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presentation</a:t>
            </a:r>
            <a:r>
              <a:rPr lang="fr-FR" b="1" dirty="0">
                <a:latin typeface="+mj-lt"/>
              </a:rPr>
              <a:t> of self as a former </a:t>
            </a:r>
            <a:r>
              <a:rPr lang="fr-FR" b="1" dirty="0" err="1">
                <a:latin typeface="+mj-lt"/>
              </a:rPr>
              <a:t>student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from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deprived</a:t>
            </a:r>
            <a:r>
              <a:rPr lang="fr-FR" b="1" dirty="0">
                <a:latin typeface="+mj-lt"/>
              </a:rPr>
              <a:t> background </a:t>
            </a:r>
            <a:r>
              <a:rPr lang="fr-FR" b="1" dirty="0" err="1">
                <a:latin typeface="+mj-lt"/>
              </a:rPr>
              <a:t>experiencing</a:t>
            </a:r>
            <a:r>
              <a:rPr lang="fr-FR" b="1" dirty="0">
                <a:latin typeface="+mj-lt"/>
              </a:rPr>
              <a:t> social </a:t>
            </a:r>
            <a:r>
              <a:rPr lang="fr-FR" b="1" dirty="0" err="1">
                <a:latin typeface="+mj-lt"/>
              </a:rPr>
              <a:t>mobility</a:t>
            </a:r>
            <a:r>
              <a:rPr lang="fr-FR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9540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</TotalTime>
  <Words>994</Words>
  <Application>Microsoft Office PowerPoint</Application>
  <PresentationFormat>Grand écran</PresentationFormat>
  <Paragraphs>75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Thème Office</vt:lpstr>
      <vt:lpstr>      </vt:lpstr>
      <vt:lpstr>Widening participation schemes (Allouch, 2017)</vt:lpstr>
      <vt:lpstr>Widening participation schemes in France and England : common points</vt:lpstr>
      <vt:lpstr>How do Widening participation schemes affect institutions?</vt:lpstr>
      <vt:lpstr>Theorical framework : WP as a « channelling » of students</vt:lpstr>
      <vt:lpstr>Methodology : The case of Oxford University</vt:lpstr>
      <vt:lpstr>I. Creating a bureaucracy of coordination</vt:lpstr>
      <vt:lpstr>II. Channeling through symbols : management and social neutralization of an exceptional environment</vt:lpstr>
      <vt:lpstr>III. The limits of channeling </vt:lpstr>
      <vt:lpstr>Conclusion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Elite institutions and their new audiences. Student recruitment in a context of widening participation The case of Oxford University.</dc:title>
  <dc:creator>annabelle allouch</dc:creator>
  <cp:lastModifiedBy>MUFM-USER02</cp:lastModifiedBy>
  <cp:revision>150</cp:revision>
  <dcterms:created xsi:type="dcterms:W3CDTF">2014-12-07T00:30:32Z</dcterms:created>
  <dcterms:modified xsi:type="dcterms:W3CDTF">2018-11-05T12:42:16Z</dcterms:modified>
</cp:coreProperties>
</file>