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8" r:id="rId3"/>
    <p:sldId id="286" r:id="rId4"/>
    <p:sldId id="262" r:id="rId5"/>
    <p:sldId id="275" r:id="rId6"/>
    <p:sldId id="263" r:id="rId7"/>
    <p:sldId id="269" r:id="rId8"/>
    <p:sldId id="287" r:id="rId9"/>
    <p:sldId id="270" r:id="rId10"/>
    <p:sldId id="288" r:id="rId11"/>
    <p:sldId id="272" r:id="rId12"/>
    <p:sldId id="276" r:id="rId13"/>
    <p:sldId id="273" r:id="rId14"/>
    <p:sldId id="289" r:id="rId15"/>
    <p:sldId id="291" r:id="rId16"/>
    <p:sldId id="290" r:id="rId17"/>
    <p:sldId id="278" r:id="rId18"/>
    <p:sldId id="279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1818"/>
    </p:cViewPr>
  </p:sorterViewPr>
  <p:notesViewPr>
    <p:cSldViewPr>
      <p:cViewPr varScale="1">
        <p:scale>
          <a:sx n="46" d="100"/>
          <a:sy n="46" d="100"/>
        </p:scale>
        <p:origin x="-203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F90C6-514D-470C-AABC-DAEB8ED8E4F4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EE172-6438-45FA-9E55-07FB6C1435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41516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B0E0A-7578-4AE1-A082-5E8095B349F6}" type="datetimeFigureOut">
              <a:rPr lang="fr-FR" smtClean="0"/>
              <a:t>05/11/2018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2A0C32-A65A-4FE3-8F48-CF899FC76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3674706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101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27D4-BCB8-4F59-8205-0BF907E3BD6C}" type="datetime1">
              <a:rPr lang="fr-FR" smtClean="0"/>
              <a:t>05/11/2018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41A3-32BD-4E40-AB77-9A97223D523F}" type="datetime1">
              <a:rPr lang="fr-FR" smtClean="0"/>
              <a:t>05/11/2018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479E-4424-4C00-89A0-8399433FB16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8983-29E9-4BE8-9436-A7EAEF8CEC33}" type="datetime1">
              <a:rPr lang="fr-FR" smtClean="0"/>
              <a:t>05/11/2018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479E-4424-4C00-89A0-8399433FB16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pic>
        <p:nvPicPr>
          <p:cNvPr id="7" name="Image 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6336105"/>
            <a:ext cx="3744416" cy="417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281" y="6336105"/>
            <a:ext cx="1367661" cy="4687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90EC2-75D8-43B8-BD43-B156D6D0F3AA}" type="datetime1">
              <a:rPr lang="fr-FR" smtClean="0"/>
              <a:t>05/11/2018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479E-4424-4C00-89A0-8399433FB169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D84A-7E80-42D4-AFE7-D71F9C70D0F5}" type="datetime1">
              <a:rPr lang="fr-FR" smtClean="0"/>
              <a:t>05/11/2018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479E-4424-4C00-89A0-8399433FB16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FABF9-BDBB-43BB-9286-84FE04C89A10}" type="datetime1">
              <a:rPr lang="fr-FR" smtClean="0"/>
              <a:t>05/11/2018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479E-4424-4C00-89A0-8399433FB169}" type="slidenum">
              <a:rPr lang="fr-FR" smtClean="0"/>
              <a:t>‹N°›</a:t>
            </a:fld>
            <a:endParaRPr lang="fr-F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5B67-600E-4F52-9499-D826B23A089A}" type="datetime1">
              <a:rPr lang="fr-FR" smtClean="0"/>
              <a:t>05/11/2018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479E-4424-4C00-89A0-8399433FB16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5800-F2E9-4042-BD61-43D8FBD971A7}" type="datetime1">
              <a:rPr lang="fr-FR" smtClean="0"/>
              <a:t>05/11/2018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479E-4424-4C00-89A0-8399433FB16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AF66E-E52A-4623-8A23-5952984447AA}" type="datetime1">
              <a:rPr lang="fr-FR" smtClean="0"/>
              <a:t>05/11/2018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479E-4424-4C00-89A0-8399433FB169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5D9E9-D3C7-4DB7-819C-3EBE616BC85E}" type="datetime1">
              <a:rPr lang="fr-FR" smtClean="0"/>
              <a:t>05/11/2018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D479E-4424-4C00-89A0-8399433FB16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A050069-27DE-47B1-BAB8-B2E23FFA0ED8}" type="datetime1">
              <a:rPr lang="fr-FR" smtClean="0"/>
              <a:t>05/11/2018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30D479E-4424-4C00-89A0-8399433FB16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laurent.cosnefroy@ens-lyon.f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1371600"/>
            <a:ext cx="8138864" cy="1927225"/>
          </a:xfrm>
        </p:spPr>
        <p:txBody>
          <a:bodyPr/>
          <a:lstStyle/>
          <a:p>
            <a:r>
              <a:rPr lang="en-US" sz="2800" dirty="0"/>
              <a:t>Analysis of critical factors related to undergraduate students' success in French higher education</a:t>
            </a:r>
            <a:endParaRPr lang="fr-FR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Laurent </a:t>
            </a:r>
            <a:r>
              <a:rPr lang="fr-FR" dirty="0" err="1" smtClean="0"/>
              <a:t>Cosnefroy</a:t>
            </a:r>
            <a:endParaRPr lang="fr-FR" dirty="0" smtClean="0"/>
          </a:p>
          <a:p>
            <a:r>
              <a:rPr lang="fr-FR" dirty="0" smtClean="0"/>
              <a:t>Professor in </a:t>
            </a:r>
            <a:r>
              <a:rPr lang="fr-FR" dirty="0" err="1" smtClean="0"/>
              <a:t>Higher</a:t>
            </a:r>
            <a:r>
              <a:rPr lang="fr-FR" dirty="0" smtClean="0"/>
              <a:t> </a:t>
            </a:r>
            <a:r>
              <a:rPr lang="fr-FR" dirty="0" err="1"/>
              <a:t>E</a:t>
            </a:r>
            <a:r>
              <a:rPr lang="fr-FR" dirty="0" err="1" smtClean="0"/>
              <a:t>ducation</a:t>
            </a:r>
            <a:endParaRPr lang="fr-FR" dirty="0" smtClean="0"/>
          </a:p>
          <a:p>
            <a:r>
              <a:rPr lang="fr-FR" dirty="0" err="1" smtClean="0"/>
              <a:t>Ecole</a:t>
            </a:r>
            <a:r>
              <a:rPr lang="fr-FR" dirty="0" smtClean="0"/>
              <a:t> normale supérieure de Lyon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983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</a:t>
            </a:r>
            <a:r>
              <a:rPr lang="fr-FR" dirty="0" smtClean="0"/>
              <a:t> psychosocial </a:t>
            </a:r>
            <a:r>
              <a:rPr lang="fr-FR" dirty="0" err="1" smtClean="0"/>
              <a:t>approach</a:t>
            </a:r>
            <a:r>
              <a:rPr lang="fr-FR" dirty="0" smtClean="0"/>
              <a:t>  of </a:t>
            </a:r>
            <a:r>
              <a:rPr lang="fr-FR" dirty="0" err="1" smtClean="0"/>
              <a:t>student</a:t>
            </a:r>
            <a:r>
              <a:rPr lang="fr-FR" dirty="0" smtClean="0"/>
              <a:t> performance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299640" y="6237312"/>
            <a:ext cx="4288583" cy="484163"/>
          </a:xfrm>
        </p:spPr>
        <p:txBody>
          <a:bodyPr/>
          <a:lstStyle/>
          <a:p>
            <a:r>
              <a:rPr lang="en-US" sz="1400" b="1" i="1" dirty="0" smtClean="0"/>
              <a:t>SRHE  Annual Research Conference,</a:t>
            </a:r>
          </a:p>
          <a:p>
            <a:r>
              <a:rPr lang="en-US" dirty="0" smtClean="0"/>
              <a:t> Newport, 6-8 December 2017  South Wales, UK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err="1" smtClean="0">
                <a:latin typeface="Nyala" panose="02000504070300020003" pitchFamily="2" charset="0"/>
              </a:rPr>
              <a:t>Educational</a:t>
            </a:r>
            <a:r>
              <a:rPr lang="fr-FR" dirty="0" smtClean="0">
                <a:latin typeface="Nyala" panose="02000504070300020003" pitchFamily="2" charset="0"/>
              </a:rPr>
              <a:t> </a:t>
            </a:r>
            <a:r>
              <a:rPr lang="fr-FR" dirty="0" err="1" smtClean="0">
                <a:latin typeface="Nyala" panose="02000504070300020003" pitchFamily="2" charset="0"/>
              </a:rPr>
              <a:t>models</a:t>
            </a:r>
            <a:r>
              <a:rPr lang="fr-FR" dirty="0" smtClean="0">
                <a:latin typeface="Nyala" panose="02000504070300020003" pitchFamily="2" charset="0"/>
              </a:rPr>
              <a:t> (Tinto) and </a:t>
            </a:r>
            <a:r>
              <a:rPr lang="fr-FR" dirty="0" err="1" smtClean="0">
                <a:latin typeface="Nyala" panose="02000504070300020003" pitchFamily="2" charset="0"/>
              </a:rPr>
              <a:t>motivational</a:t>
            </a:r>
            <a:r>
              <a:rPr lang="fr-FR" dirty="0" smtClean="0">
                <a:latin typeface="Nyala" panose="02000504070300020003" pitchFamily="2" charset="0"/>
              </a:rPr>
              <a:t>/self-</a:t>
            </a:r>
            <a:r>
              <a:rPr lang="fr-FR" dirty="0" err="1" smtClean="0">
                <a:latin typeface="Nyala" panose="02000504070300020003" pitchFamily="2" charset="0"/>
              </a:rPr>
              <a:t>regulated</a:t>
            </a:r>
            <a:r>
              <a:rPr lang="fr-FR" dirty="0" smtClean="0">
                <a:latin typeface="Nyala" panose="02000504070300020003" pitchFamily="2" charset="0"/>
              </a:rPr>
              <a:t> </a:t>
            </a:r>
            <a:r>
              <a:rPr lang="fr-FR" dirty="0" err="1" smtClean="0">
                <a:latin typeface="Nyala" panose="02000504070300020003" pitchFamily="2" charset="0"/>
              </a:rPr>
              <a:t>learning</a:t>
            </a:r>
            <a:r>
              <a:rPr lang="fr-FR" dirty="0" smtClean="0">
                <a:latin typeface="Nyala" panose="02000504070300020003" pitchFamily="2" charset="0"/>
              </a:rPr>
              <a:t> </a:t>
            </a:r>
            <a:r>
              <a:rPr lang="fr-FR" dirty="0" err="1" smtClean="0">
                <a:latin typeface="Nyala" panose="02000504070300020003" pitchFamily="2" charset="0"/>
              </a:rPr>
              <a:t>models</a:t>
            </a:r>
            <a:r>
              <a:rPr lang="fr-FR" dirty="0" smtClean="0">
                <a:latin typeface="Nyala" panose="02000504070300020003" pitchFamily="2" charset="0"/>
              </a:rPr>
              <a:t> (Zimmerman, </a:t>
            </a:r>
            <a:r>
              <a:rPr lang="fr-FR" dirty="0" err="1" smtClean="0">
                <a:latin typeface="Nyala" panose="02000504070300020003" pitchFamily="2" charset="0"/>
              </a:rPr>
              <a:t>Pintrich</a:t>
            </a:r>
            <a:r>
              <a:rPr lang="fr-FR" dirty="0" smtClean="0">
                <a:latin typeface="Nyala" panose="02000504070300020003" pitchFamily="2" charset="0"/>
              </a:rPr>
              <a:t>)</a:t>
            </a:r>
          </a:p>
          <a:p>
            <a:endParaRPr lang="fr-FR" dirty="0">
              <a:latin typeface="Nyala" panose="02000504070300020003" pitchFamily="2" charset="0"/>
            </a:endParaRPr>
          </a:p>
          <a:p>
            <a:endParaRPr lang="fr-FR" dirty="0" smtClean="0"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fr-FR" sz="2000" dirty="0" err="1" smtClean="0">
                <a:latin typeface="Nyala" panose="02000504070300020003" pitchFamily="2" charset="0"/>
              </a:rPr>
              <a:t>Peers</a:t>
            </a:r>
            <a:endParaRPr lang="fr-FR" sz="2000" dirty="0" smtClean="0"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fr-FR" sz="2000" dirty="0" err="1" smtClean="0">
                <a:latin typeface="Nyala" panose="02000504070300020003" pitchFamily="2" charset="0"/>
              </a:rPr>
              <a:t>Academic</a:t>
            </a:r>
            <a:r>
              <a:rPr lang="fr-FR" sz="2000" dirty="0" smtClean="0">
                <a:latin typeface="Nyala" panose="02000504070300020003" pitchFamily="2" charset="0"/>
              </a:rPr>
              <a:t> staff</a:t>
            </a:r>
          </a:p>
          <a:p>
            <a:endParaRPr lang="fr-FR" dirty="0">
              <a:latin typeface="Nyala" panose="02000504070300020003" pitchFamily="2" charset="0"/>
            </a:endParaRPr>
          </a:p>
          <a:p>
            <a:endParaRPr lang="fr-FR" dirty="0" smtClean="0">
              <a:latin typeface="Nyala" panose="02000504070300020003" pitchFamily="2" charset="0"/>
            </a:endParaRPr>
          </a:p>
          <a:p>
            <a:endParaRPr lang="fr-FR" dirty="0" smtClean="0"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fr-FR" sz="2000" dirty="0" err="1" smtClean="0">
                <a:latin typeface="Nyala" panose="02000504070300020003" pitchFamily="2" charset="0"/>
              </a:rPr>
              <a:t>Understanding</a:t>
            </a:r>
            <a:endParaRPr lang="fr-FR" sz="2000" dirty="0" smtClean="0"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fr-FR" sz="2000" dirty="0" err="1" smtClean="0">
                <a:latin typeface="Nyala" panose="02000504070300020003" pitchFamily="2" charset="0"/>
              </a:rPr>
              <a:t>Endorsing</a:t>
            </a:r>
            <a:endParaRPr lang="fr-FR" sz="2000" dirty="0" smtClean="0">
              <a:latin typeface="Nyala" panose="02000504070300020003" pitchFamily="2" charset="0"/>
            </a:endParaRPr>
          </a:p>
          <a:p>
            <a:endParaRPr lang="fr-FR" dirty="0" smtClean="0">
              <a:latin typeface="Nyala" panose="02000504070300020003" pitchFamily="2" charset="0"/>
            </a:endParaRPr>
          </a:p>
          <a:p>
            <a:endParaRPr lang="fr-FR" dirty="0">
              <a:latin typeface="Nyala" panose="02000504070300020003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1560" y="2708919"/>
            <a:ext cx="1656184" cy="6688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27879" y="4757195"/>
            <a:ext cx="1656184" cy="6700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6948264" y="3653807"/>
            <a:ext cx="1512168" cy="792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6948264" y="378904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Achievement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611560" y="270892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Social </a:t>
            </a:r>
            <a:r>
              <a:rPr lang="fr-FR" dirty="0" err="1" smtClean="0"/>
              <a:t>integration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589399" y="4757195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Academic</a:t>
            </a:r>
            <a:r>
              <a:rPr lang="fr-FR" dirty="0" smtClean="0"/>
              <a:t> </a:t>
            </a:r>
            <a:r>
              <a:rPr lang="fr-FR" dirty="0" err="1" smtClean="0"/>
              <a:t>integration</a:t>
            </a:r>
            <a:endParaRPr lang="fr-FR" dirty="0"/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2299640" y="3377786"/>
            <a:ext cx="540060" cy="4337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2279913" y="4415592"/>
            <a:ext cx="792088" cy="6832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V="1">
            <a:off x="5580112" y="4041068"/>
            <a:ext cx="792088" cy="87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491880" y="3645024"/>
            <a:ext cx="1656184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Retention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261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Course </a:t>
            </a:r>
            <a:r>
              <a:rPr lang="fr-FR" dirty="0" err="1" smtClean="0"/>
              <a:t>experience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3429000" y="18288"/>
            <a:ext cx="4114800" cy="329184"/>
          </a:xfrm>
        </p:spPr>
        <p:txBody>
          <a:bodyPr/>
          <a:lstStyle/>
          <a:p>
            <a:r>
              <a:rPr lang="en-US" sz="1400" b="1" i="1" dirty="0" smtClean="0"/>
              <a:t>SRHE  Annual Research Conference, </a:t>
            </a:r>
          </a:p>
          <a:p>
            <a:r>
              <a:rPr lang="en-US" sz="1400" b="1" i="1" dirty="0" smtClean="0"/>
              <a:t>Newport, 6-8 December 2017 South Wales, UK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endParaRPr lang="fr-FR" dirty="0"/>
          </a:p>
          <a:p>
            <a:pPr marL="0" indent="0">
              <a:buNone/>
            </a:pPr>
            <a:r>
              <a:rPr lang="en-US" dirty="0" smtClean="0"/>
              <a:t>Approach drawing on Tinto’s concepts of academic integration and social integration.</a:t>
            </a:r>
          </a:p>
          <a:p>
            <a:r>
              <a:rPr lang="fr-FR" dirty="0" smtClean="0"/>
              <a:t>« </a:t>
            </a:r>
            <a:r>
              <a:rPr lang="fr-FR" i="1" dirty="0" smtClean="0"/>
              <a:t>the </a:t>
            </a:r>
            <a:r>
              <a:rPr lang="fr-FR" i="1" dirty="0" err="1" smtClean="0"/>
              <a:t>classroom</a:t>
            </a:r>
            <a:r>
              <a:rPr lang="fr-FR" i="1" dirty="0" smtClean="0"/>
              <a:t> </a:t>
            </a:r>
            <a:r>
              <a:rPr lang="fr-FR" i="1" dirty="0" err="1" smtClean="0"/>
              <a:t>is</a:t>
            </a:r>
            <a:r>
              <a:rPr lang="fr-FR" i="1" dirty="0" smtClean="0"/>
              <a:t> the </a:t>
            </a:r>
            <a:r>
              <a:rPr lang="fr-FR" i="1" dirty="0" err="1" smtClean="0"/>
              <a:t>crossroads</a:t>
            </a:r>
            <a:r>
              <a:rPr lang="fr-FR" i="1" dirty="0" smtClean="0"/>
              <a:t>  </a:t>
            </a:r>
            <a:r>
              <a:rPr lang="fr-FR" i="1" dirty="0" err="1" smtClean="0"/>
              <a:t>where</a:t>
            </a:r>
            <a:r>
              <a:rPr lang="fr-FR" i="1" dirty="0" smtClean="0"/>
              <a:t> the social </a:t>
            </a:r>
            <a:r>
              <a:rPr lang="fr-FR" i="1" dirty="0"/>
              <a:t>and </a:t>
            </a:r>
            <a:r>
              <a:rPr lang="fr-FR" i="1" dirty="0" smtClean="0"/>
              <a:t>the </a:t>
            </a:r>
            <a:r>
              <a:rPr lang="fr-FR" i="1" dirty="0" err="1" smtClean="0"/>
              <a:t>academic</a:t>
            </a:r>
            <a:r>
              <a:rPr lang="fr-FR" i="1" dirty="0" smtClean="0"/>
              <a:t> </a:t>
            </a:r>
            <a:r>
              <a:rPr lang="fr-FR" i="1" dirty="0" err="1"/>
              <a:t>meet</a:t>
            </a:r>
            <a:r>
              <a:rPr lang="fr-FR" i="1" dirty="0" smtClean="0"/>
              <a:t>. If </a:t>
            </a:r>
            <a:r>
              <a:rPr lang="fr-FR" i="1" dirty="0" err="1" smtClean="0"/>
              <a:t>academic</a:t>
            </a:r>
            <a:r>
              <a:rPr lang="fr-FR" i="1" dirty="0" smtClean="0"/>
              <a:t> and </a:t>
            </a:r>
            <a:r>
              <a:rPr lang="fr-FR" i="1" dirty="0"/>
              <a:t>social </a:t>
            </a:r>
            <a:r>
              <a:rPr lang="fr-FR" i="1" dirty="0" err="1" smtClean="0"/>
              <a:t>involvement</a:t>
            </a:r>
            <a:r>
              <a:rPr lang="fr-FR" i="1" dirty="0" smtClean="0"/>
              <a:t>  or </a:t>
            </a:r>
            <a:r>
              <a:rPr lang="fr-FR" i="1" dirty="0" err="1" smtClean="0"/>
              <a:t>integration</a:t>
            </a:r>
            <a:r>
              <a:rPr lang="fr-FR" i="1" dirty="0" smtClean="0"/>
              <a:t> </a:t>
            </a:r>
            <a:r>
              <a:rPr lang="fr-FR" i="1" dirty="0" err="1" smtClean="0"/>
              <a:t>is</a:t>
            </a:r>
            <a:r>
              <a:rPr lang="fr-FR" i="1" dirty="0" smtClean="0"/>
              <a:t> </a:t>
            </a:r>
            <a:r>
              <a:rPr lang="fr-FR" i="1" dirty="0"/>
              <a:t>to </a:t>
            </a:r>
            <a:r>
              <a:rPr lang="fr-FR" i="1" dirty="0" err="1"/>
              <a:t>occur</a:t>
            </a:r>
            <a:r>
              <a:rPr lang="fr-FR" i="1" dirty="0"/>
              <a:t>, </a:t>
            </a:r>
            <a:r>
              <a:rPr lang="fr-FR" i="1" dirty="0" err="1"/>
              <a:t>it</a:t>
            </a:r>
            <a:r>
              <a:rPr lang="fr-FR" i="1" dirty="0"/>
              <a:t> </a:t>
            </a:r>
            <a:r>
              <a:rPr lang="fr-FR" i="1" dirty="0" smtClean="0"/>
              <a:t>must  </a:t>
            </a:r>
            <a:r>
              <a:rPr lang="fr-FR" i="1" dirty="0" err="1" smtClean="0"/>
              <a:t>occur</a:t>
            </a:r>
            <a:r>
              <a:rPr lang="fr-FR" i="1" dirty="0" smtClean="0"/>
              <a:t> in the </a:t>
            </a:r>
            <a:r>
              <a:rPr lang="fr-FR" i="1" dirty="0" err="1" smtClean="0"/>
              <a:t>classroom</a:t>
            </a:r>
            <a:r>
              <a:rPr lang="fr-FR" i="1" dirty="0" smtClean="0"/>
              <a:t>.</a:t>
            </a:r>
            <a:r>
              <a:rPr lang="fr-FR" dirty="0" smtClean="0"/>
              <a:t> » (Tinto, 1997). </a:t>
            </a:r>
          </a:p>
          <a:p>
            <a:endParaRPr lang="fr-FR" dirty="0" smtClean="0"/>
          </a:p>
          <a:p>
            <a:r>
              <a:rPr lang="fr-FR" dirty="0"/>
              <a:t>Social </a:t>
            </a:r>
            <a:r>
              <a:rPr lang="fr-FR" dirty="0" err="1"/>
              <a:t>integration</a:t>
            </a:r>
            <a:r>
              <a:rPr lang="fr-FR" dirty="0"/>
              <a:t> and </a:t>
            </a:r>
            <a:r>
              <a:rPr lang="fr-FR" dirty="0" err="1"/>
              <a:t>quality</a:t>
            </a:r>
            <a:r>
              <a:rPr lang="fr-FR" dirty="0"/>
              <a:t> of the </a:t>
            </a:r>
            <a:r>
              <a:rPr lang="fr-FR" dirty="0" err="1"/>
              <a:t>relationships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teachers</a:t>
            </a:r>
            <a:r>
              <a:rPr lang="fr-FR" dirty="0"/>
              <a:t> and </a:t>
            </a:r>
            <a:r>
              <a:rPr lang="fr-FR" dirty="0" err="1"/>
              <a:t>classmates</a:t>
            </a:r>
            <a:r>
              <a:rPr lang="fr-FR" dirty="0"/>
              <a:t> over the first </a:t>
            </a:r>
            <a:r>
              <a:rPr lang="fr-FR" dirty="0" err="1"/>
              <a:t>months</a:t>
            </a:r>
            <a:r>
              <a:rPr lang="fr-FR" dirty="0"/>
              <a:t> are </a:t>
            </a:r>
            <a:r>
              <a:rPr lang="fr-FR" dirty="0" smtClean="0"/>
              <a:t>key</a:t>
            </a:r>
            <a:r>
              <a:rPr lang="fr-FR" dirty="0"/>
              <a:t> </a:t>
            </a:r>
            <a:r>
              <a:rPr lang="fr-FR" dirty="0" smtClean="0"/>
              <a:t>(</a:t>
            </a:r>
            <a:r>
              <a:rPr lang="fr-FR" dirty="0"/>
              <a:t>Neuville, Frenay, Noël &amp; </a:t>
            </a:r>
            <a:r>
              <a:rPr lang="fr-FR" dirty="0" err="1"/>
              <a:t>Wertz</a:t>
            </a:r>
            <a:r>
              <a:rPr lang="fr-FR" dirty="0"/>
              <a:t> (2013) « </a:t>
            </a:r>
            <a:r>
              <a:rPr lang="fr-FR" i="1" dirty="0"/>
              <a:t>Persévérer et réussir à l’université</a:t>
            </a:r>
            <a:r>
              <a:rPr lang="fr-FR" dirty="0"/>
              <a:t> </a:t>
            </a:r>
            <a:r>
              <a:rPr lang="fr-FR" dirty="0" smtClean="0"/>
              <a:t>»)</a:t>
            </a:r>
            <a:endParaRPr lang="fr-FR" dirty="0"/>
          </a:p>
          <a:p>
            <a:r>
              <a:rPr lang="fr-FR" dirty="0" smtClean="0">
                <a:sym typeface="Wingdings" panose="05000000000000000000" pitchFamily="2" charset="2"/>
              </a:rPr>
              <a:t> course  </a:t>
            </a:r>
            <a:r>
              <a:rPr lang="fr-FR" dirty="0" err="1" smtClean="0">
                <a:sym typeface="Wingdings" panose="05000000000000000000" pitchFamily="2" charset="2"/>
              </a:rPr>
              <a:t>experience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1021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Three</a:t>
            </a:r>
            <a:r>
              <a:rPr lang="fr-FR" dirty="0" smtClean="0"/>
              <a:t> components of </a:t>
            </a:r>
            <a:r>
              <a:rPr lang="fr-FR" dirty="0"/>
              <a:t>c</a:t>
            </a:r>
            <a:r>
              <a:rPr lang="fr-FR" dirty="0" smtClean="0"/>
              <a:t>ourse </a:t>
            </a:r>
            <a:r>
              <a:rPr lang="fr-FR" dirty="0" err="1" smtClean="0"/>
              <a:t>experience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1691680" y="6165304"/>
            <a:ext cx="4106416" cy="504056"/>
          </a:xfrm>
          <a:prstGeom prst="rect">
            <a:avLst/>
          </a:prstGeom>
        </p:spPr>
        <p:txBody>
          <a:bodyPr/>
          <a:lstStyle/>
          <a:p>
            <a:r>
              <a:rPr lang="en-US" sz="1400" b="1" i="1" dirty="0" smtClean="0"/>
              <a:t>SRHE  Annual Research Conference, </a:t>
            </a:r>
          </a:p>
          <a:p>
            <a:r>
              <a:rPr lang="en-US" sz="1400" b="1" i="1" dirty="0" smtClean="0"/>
              <a:t>Newport, 6-8 December 2017 South Wales, UK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 </a:t>
            </a:r>
            <a:r>
              <a:rPr lang="fr-FR" dirty="0" err="1" smtClean="0"/>
              <a:t>teachers’concern</a:t>
            </a:r>
            <a:r>
              <a:rPr lang="fr-FR" dirty="0" smtClean="0"/>
              <a:t> for </a:t>
            </a:r>
            <a:r>
              <a:rPr lang="fr-FR" dirty="0" err="1" smtClean="0"/>
              <a:t>students</a:t>
            </a:r>
            <a:r>
              <a:rPr lang="fr-FR" dirty="0" smtClean="0"/>
              <a:t>’ </a:t>
            </a:r>
            <a:r>
              <a:rPr lang="fr-FR" dirty="0" err="1" smtClean="0"/>
              <a:t>development</a:t>
            </a:r>
            <a:r>
              <a:rPr lang="fr-FR" dirty="0" smtClean="0"/>
              <a:t>  and </a:t>
            </a:r>
            <a:r>
              <a:rPr lang="fr-FR" dirty="0" err="1" smtClean="0"/>
              <a:t>teaching</a:t>
            </a:r>
            <a:r>
              <a:rPr lang="fr-FR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 smtClean="0">
              <a:solidFill>
                <a:srgbClr val="FF0000"/>
              </a:solidFill>
              <a:latin typeface="Nyala" panose="02000504070300020003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 </a:t>
            </a:r>
            <a:r>
              <a:rPr lang="fr-FR" dirty="0" err="1" smtClean="0"/>
              <a:t>competitive</a:t>
            </a:r>
            <a:r>
              <a:rPr lang="fr-FR" dirty="0" smtClean="0"/>
              <a:t> </a:t>
            </a:r>
            <a:r>
              <a:rPr lang="fr-FR" dirty="0" err="1" smtClean="0"/>
              <a:t>climate</a:t>
            </a:r>
            <a:r>
              <a:rPr lang="fr-FR" dirty="0" smtClean="0"/>
              <a:t> versus collaborative </a:t>
            </a:r>
            <a:r>
              <a:rPr lang="fr-FR" dirty="0" err="1" smtClean="0"/>
              <a:t>climate</a:t>
            </a: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endParaRPr lang="fr-FR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 </a:t>
            </a:r>
            <a:r>
              <a:rPr lang="fr-FR" dirty="0" err="1" smtClean="0"/>
              <a:t>peers</a:t>
            </a:r>
            <a:r>
              <a:rPr lang="fr-FR" dirty="0" smtClean="0"/>
              <a:t>’ support </a:t>
            </a:r>
          </a:p>
          <a:p>
            <a:pPr marL="0" indent="0">
              <a:buNone/>
            </a:pPr>
            <a:r>
              <a:rPr lang="fr-F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1509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/>
              <a:t>Academic</a:t>
            </a:r>
            <a:r>
              <a:rPr lang="fr-FR" dirty="0"/>
              <a:t> staff </a:t>
            </a:r>
            <a:r>
              <a:rPr lang="fr-FR" dirty="0" err="1"/>
              <a:t>concern</a:t>
            </a:r>
            <a:r>
              <a:rPr lang="fr-FR" dirty="0"/>
              <a:t> for </a:t>
            </a:r>
            <a:r>
              <a:rPr lang="fr-FR" dirty="0" err="1"/>
              <a:t>students</a:t>
            </a:r>
            <a:r>
              <a:rPr lang="fr-FR" dirty="0"/>
              <a:t> </a:t>
            </a:r>
            <a:r>
              <a:rPr lang="fr-FR" dirty="0" err="1"/>
              <a:t>development</a:t>
            </a:r>
            <a:r>
              <a:rPr lang="fr-FR" dirty="0"/>
              <a:t> and </a:t>
            </a:r>
            <a:r>
              <a:rPr lang="fr-FR" dirty="0" err="1"/>
              <a:t>teaching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4318992"/>
          </a:xfrm>
        </p:spPr>
        <p:txBody>
          <a:bodyPr>
            <a:normAutofit lnSpcReduction="10000"/>
          </a:bodyPr>
          <a:lstStyle/>
          <a:p>
            <a:endParaRPr lang="fr-FR" dirty="0" smtClean="0"/>
          </a:p>
          <a:p>
            <a:r>
              <a:rPr lang="fr-FR" dirty="0" smtClean="0"/>
              <a:t>(</a:t>
            </a:r>
            <a:r>
              <a:rPr lang="fr-FR" dirty="0" err="1" smtClean="0"/>
              <a:t>Mannan</a:t>
            </a:r>
            <a:r>
              <a:rPr lang="fr-FR" dirty="0" smtClean="0"/>
              <a:t>, 2001, French version by Neuville &amp; al., 2013).</a:t>
            </a:r>
          </a:p>
          <a:p>
            <a:endParaRPr lang="fr-FR" dirty="0" smtClean="0"/>
          </a:p>
          <a:p>
            <a:r>
              <a:rPr lang="fr-FR" dirty="0" err="1" smtClean="0"/>
              <a:t>Interested</a:t>
            </a:r>
            <a:r>
              <a:rPr lang="fr-FR" dirty="0" smtClean="0"/>
              <a:t> in </a:t>
            </a:r>
            <a:r>
              <a:rPr lang="fr-FR" dirty="0" err="1" smtClean="0"/>
              <a:t>alleviate</a:t>
            </a:r>
            <a:r>
              <a:rPr lang="fr-FR" dirty="0" smtClean="0"/>
              <a:t> </a:t>
            </a:r>
            <a:r>
              <a:rPr lang="fr-FR" dirty="0" err="1" smtClean="0"/>
              <a:t>students</a:t>
            </a:r>
            <a:r>
              <a:rPr lang="fr-FR" dirty="0" smtClean="0"/>
              <a:t>’ </a:t>
            </a:r>
            <a:r>
              <a:rPr lang="fr-FR" dirty="0" err="1" smtClean="0"/>
              <a:t>academic</a:t>
            </a:r>
            <a:r>
              <a:rPr lang="fr-FR" dirty="0" smtClean="0"/>
              <a:t> </a:t>
            </a:r>
            <a:r>
              <a:rPr lang="fr-FR" dirty="0" err="1" smtClean="0"/>
              <a:t>weakness</a:t>
            </a:r>
            <a:endParaRPr lang="fr-FR" dirty="0" smtClean="0"/>
          </a:p>
          <a:p>
            <a:r>
              <a:rPr lang="fr-FR" dirty="0" err="1" smtClean="0"/>
              <a:t>Available</a:t>
            </a:r>
            <a:r>
              <a:rPr lang="fr-FR" dirty="0" smtClean="0"/>
              <a:t> for </a:t>
            </a:r>
            <a:r>
              <a:rPr lang="fr-FR" dirty="0" err="1" smtClean="0"/>
              <a:t>obtening</a:t>
            </a:r>
            <a:r>
              <a:rPr lang="fr-FR" dirty="0" smtClean="0"/>
              <a:t> information</a:t>
            </a:r>
          </a:p>
          <a:p>
            <a:r>
              <a:rPr lang="fr-FR" dirty="0" smtClean="0"/>
              <a:t>Accessible to </a:t>
            </a:r>
            <a:r>
              <a:rPr lang="fr-FR" dirty="0" err="1" smtClean="0"/>
              <a:t>discuss</a:t>
            </a:r>
            <a:r>
              <a:rPr lang="fr-FR" dirty="0" smtClean="0"/>
              <a:t> </a:t>
            </a:r>
            <a:r>
              <a:rPr lang="fr-FR" dirty="0" err="1" smtClean="0"/>
              <a:t>matters</a:t>
            </a:r>
            <a:r>
              <a:rPr lang="fr-FR" dirty="0" smtClean="0"/>
              <a:t> of intellect</a:t>
            </a:r>
          </a:p>
          <a:p>
            <a:r>
              <a:rPr lang="fr-FR" dirty="0" err="1" smtClean="0"/>
              <a:t>Willing</a:t>
            </a:r>
            <a:r>
              <a:rPr lang="fr-FR" dirty="0" smtClean="0"/>
              <a:t> to </a:t>
            </a:r>
            <a:r>
              <a:rPr lang="fr-FR" dirty="0" err="1" smtClean="0"/>
              <a:t>spend</a:t>
            </a:r>
            <a:r>
              <a:rPr lang="fr-FR" dirty="0" smtClean="0"/>
              <a:t> time out of class</a:t>
            </a:r>
          </a:p>
          <a:p>
            <a:r>
              <a:rPr lang="fr-FR" dirty="0" err="1" smtClean="0"/>
              <a:t>Genuinely</a:t>
            </a:r>
            <a:r>
              <a:rPr lang="fr-FR" dirty="0" smtClean="0"/>
              <a:t> </a:t>
            </a:r>
            <a:r>
              <a:rPr lang="fr-FR" dirty="0" err="1" smtClean="0"/>
              <a:t>concerned</a:t>
            </a:r>
            <a:r>
              <a:rPr lang="fr-FR" dirty="0" smtClean="0"/>
              <a:t> by </a:t>
            </a:r>
            <a:r>
              <a:rPr lang="fr-FR" dirty="0" err="1" smtClean="0"/>
              <a:t>students</a:t>
            </a:r>
            <a:r>
              <a:rPr lang="fr-FR" dirty="0" smtClean="0"/>
              <a:t>’ </a:t>
            </a:r>
            <a:r>
              <a:rPr lang="fr-FR" dirty="0" err="1" smtClean="0"/>
              <a:t>academic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 smtClean="0"/>
              <a:t>Both</a:t>
            </a:r>
            <a:r>
              <a:rPr lang="fr-FR" dirty="0" smtClean="0"/>
              <a:t> </a:t>
            </a:r>
            <a:r>
              <a:rPr lang="fr-FR" dirty="0" err="1" smtClean="0"/>
              <a:t>academic</a:t>
            </a:r>
            <a:r>
              <a:rPr lang="fr-FR" dirty="0" smtClean="0"/>
              <a:t> and social </a:t>
            </a:r>
            <a:r>
              <a:rPr lang="fr-FR" dirty="0" err="1" smtClean="0"/>
              <a:t>integration</a:t>
            </a:r>
            <a:r>
              <a:rPr lang="fr-FR" dirty="0" smtClean="0"/>
              <a:t> are </a:t>
            </a:r>
            <a:r>
              <a:rPr lang="fr-FR" dirty="0" err="1" smtClean="0"/>
              <a:t>supported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828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Impact of course </a:t>
            </a:r>
            <a:r>
              <a:rPr lang="fr-FR" dirty="0" err="1" smtClean="0"/>
              <a:t>experience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pPr marL="0" indent="0">
              <a:buNone/>
            </a:pPr>
            <a:r>
              <a:rPr lang="fr-FR" dirty="0" err="1" smtClean="0"/>
              <a:t>Academic</a:t>
            </a:r>
            <a:r>
              <a:rPr lang="fr-FR" dirty="0" smtClean="0"/>
              <a:t> staff </a:t>
            </a:r>
            <a:r>
              <a:rPr lang="fr-FR" dirty="0" err="1" smtClean="0"/>
              <a:t>concern</a:t>
            </a:r>
            <a:r>
              <a:rPr lang="fr-FR" dirty="0" smtClean="0"/>
              <a:t> / </a:t>
            </a:r>
            <a:r>
              <a:rPr lang="fr-FR" dirty="0" err="1" smtClean="0"/>
              <a:t>competitive</a:t>
            </a:r>
            <a:r>
              <a:rPr lang="fr-FR" dirty="0" smtClean="0"/>
              <a:t> </a:t>
            </a:r>
            <a:r>
              <a:rPr lang="fr-FR" dirty="0" err="1" smtClean="0"/>
              <a:t>climate</a:t>
            </a:r>
            <a:r>
              <a:rPr lang="fr-FR" dirty="0" smtClean="0"/>
              <a:t> </a:t>
            </a:r>
            <a:r>
              <a:rPr lang="fr-FR" dirty="0" err="1" smtClean="0"/>
              <a:t>predictors</a:t>
            </a:r>
            <a:r>
              <a:rPr lang="fr-FR" dirty="0" smtClean="0"/>
              <a:t> of 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interest</a:t>
            </a:r>
            <a:r>
              <a:rPr lang="fr-FR" dirty="0" smtClean="0">
                <a:sym typeface="Wingdings" panose="05000000000000000000" pitchFamily="2" charset="2"/>
              </a:rPr>
              <a:t> for courses (</a:t>
            </a:r>
            <a:r>
              <a:rPr lang="fr-FR" dirty="0" err="1" smtClean="0">
                <a:sym typeface="Wingdings" panose="05000000000000000000" pitchFamily="2" charset="2"/>
              </a:rPr>
              <a:t>Cosnefroy</a:t>
            </a:r>
            <a:r>
              <a:rPr lang="fr-FR" dirty="0" smtClean="0">
                <a:sym typeface="Wingdings" panose="05000000000000000000" pitchFamily="2" charset="2"/>
              </a:rPr>
              <a:t>, 2017).</a:t>
            </a:r>
          </a:p>
          <a:p>
            <a:pPr marL="0" indent="0">
              <a:buNone/>
            </a:pPr>
            <a:endParaRPr lang="fr-FR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dirty="0" err="1" smtClean="0">
                <a:sym typeface="Wingdings" panose="05000000000000000000" pitchFamily="2" charset="2"/>
              </a:rPr>
              <a:t>Academic</a:t>
            </a:r>
            <a:r>
              <a:rPr lang="fr-FR" dirty="0" smtClean="0">
                <a:sym typeface="Wingdings" panose="05000000000000000000" pitchFamily="2" charset="2"/>
              </a:rPr>
              <a:t> staff </a:t>
            </a:r>
            <a:r>
              <a:rPr lang="fr-FR" dirty="0" err="1" smtClean="0">
                <a:sym typeface="Wingdings" panose="05000000000000000000" pitchFamily="2" charset="2"/>
              </a:rPr>
              <a:t>concern</a:t>
            </a:r>
            <a:r>
              <a:rPr lang="fr-FR" dirty="0" smtClean="0">
                <a:sym typeface="Wingdings" panose="05000000000000000000" pitchFamily="2" charset="2"/>
              </a:rPr>
              <a:t>/</a:t>
            </a:r>
            <a:r>
              <a:rPr lang="fr-FR" dirty="0" err="1" smtClean="0">
                <a:sym typeface="Wingdings" panose="05000000000000000000" pitchFamily="2" charset="2"/>
              </a:rPr>
              <a:t>competitive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climate</a:t>
            </a:r>
            <a:r>
              <a:rPr lang="fr-FR" dirty="0" smtClean="0">
                <a:sym typeface="Wingdings" panose="05000000000000000000" pitchFamily="2" charset="2"/>
              </a:rPr>
              <a:t>/</a:t>
            </a:r>
            <a:r>
              <a:rPr lang="fr-FR" dirty="0" err="1" smtClean="0">
                <a:sym typeface="Wingdings" panose="05000000000000000000" pitchFamily="2" charset="2"/>
              </a:rPr>
              <a:t>peers</a:t>
            </a:r>
            <a:r>
              <a:rPr lang="fr-FR" dirty="0" smtClean="0">
                <a:sym typeface="Wingdings" panose="05000000000000000000" pitchFamily="2" charset="2"/>
              </a:rPr>
              <a:t>’ support </a:t>
            </a:r>
            <a:r>
              <a:rPr lang="fr-FR" dirty="0" err="1" smtClean="0">
                <a:sym typeface="Wingdings" panose="05000000000000000000" pitchFamily="2" charset="2"/>
              </a:rPr>
              <a:t>predictors</a:t>
            </a:r>
            <a:r>
              <a:rPr lang="fr-FR" dirty="0" smtClean="0">
                <a:sym typeface="Wingdings" panose="05000000000000000000" pitchFamily="2" charset="2"/>
              </a:rPr>
              <a:t> of social </a:t>
            </a:r>
            <a:r>
              <a:rPr lang="fr-FR" dirty="0" err="1" smtClean="0">
                <a:sym typeface="Wingdings" panose="05000000000000000000" pitchFamily="2" charset="2"/>
              </a:rPr>
              <a:t>integration</a:t>
            </a:r>
            <a:r>
              <a:rPr lang="fr-FR" dirty="0" smtClean="0">
                <a:sym typeface="Wingdings" panose="05000000000000000000" pitchFamily="2" charset="2"/>
              </a:rPr>
              <a:t> (Neuville, Frenay, Noël, </a:t>
            </a:r>
            <a:r>
              <a:rPr lang="fr-FR" dirty="0" err="1" smtClean="0">
                <a:sym typeface="Wingdings" panose="05000000000000000000" pitchFamily="2" charset="2"/>
              </a:rPr>
              <a:t>Wertz</a:t>
            </a:r>
            <a:r>
              <a:rPr lang="fr-FR" dirty="0" smtClean="0">
                <a:sym typeface="Wingdings" panose="05000000000000000000" pitchFamily="2" charset="2"/>
              </a:rPr>
              <a:t>, 2013).</a:t>
            </a:r>
          </a:p>
          <a:p>
            <a:pPr marL="0" indent="0">
              <a:buNone/>
            </a:pPr>
            <a:endParaRPr lang="fr-FR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dirty="0" err="1" smtClean="0">
                <a:sym typeface="Wingdings" panose="05000000000000000000" pitchFamily="2" charset="2"/>
              </a:rPr>
              <a:t>Academic</a:t>
            </a:r>
            <a:r>
              <a:rPr lang="fr-FR" dirty="0" smtClean="0">
                <a:sym typeface="Wingdings" panose="05000000000000000000" pitchFamily="2" charset="2"/>
              </a:rPr>
              <a:t> staff </a:t>
            </a:r>
            <a:r>
              <a:rPr lang="fr-FR" dirty="0" err="1" smtClean="0">
                <a:sym typeface="Wingdings" panose="05000000000000000000" pitchFamily="2" charset="2"/>
              </a:rPr>
              <a:t>concern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predictor</a:t>
            </a:r>
            <a:r>
              <a:rPr lang="fr-FR" dirty="0" smtClean="0">
                <a:sym typeface="Wingdings" panose="05000000000000000000" pitchFamily="2" charset="2"/>
              </a:rPr>
              <a:t> of </a:t>
            </a:r>
            <a:r>
              <a:rPr lang="fr-FR" dirty="0" err="1" smtClean="0">
                <a:sym typeface="Wingdings" panose="05000000000000000000" pitchFamily="2" charset="2"/>
              </a:rPr>
              <a:t>academic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achievement</a:t>
            </a:r>
            <a:r>
              <a:rPr lang="fr-FR" dirty="0" smtClean="0">
                <a:sym typeface="Wingdings" panose="05000000000000000000" pitchFamily="2" charset="2"/>
              </a:rPr>
              <a:t> (Lardy, 2017)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044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</a:t>
            </a:r>
            <a:r>
              <a:rPr lang="fr-FR" dirty="0" smtClean="0"/>
              <a:t> psychosocial </a:t>
            </a:r>
            <a:r>
              <a:rPr lang="fr-FR" dirty="0" err="1" smtClean="0"/>
              <a:t>approach</a:t>
            </a:r>
            <a:r>
              <a:rPr lang="fr-FR" dirty="0" smtClean="0"/>
              <a:t>  of </a:t>
            </a:r>
            <a:r>
              <a:rPr lang="fr-FR" dirty="0" err="1" smtClean="0"/>
              <a:t>student</a:t>
            </a:r>
            <a:r>
              <a:rPr lang="fr-FR" dirty="0" smtClean="0"/>
              <a:t> performance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299640" y="6237312"/>
            <a:ext cx="4288583" cy="484163"/>
          </a:xfrm>
        </p:spPr>
        <p:txBody>
          <a:bodyPr/>
          <a:lstStyle/>
          <a:p>
            <a:r>
              <a:rPr lang="en-US" sz="1400" b="1" i="1" dirty="0" smtClean="0"/>
              <a:t>SRHE  Annual Research Conference,</a:t>
            </a:r>
          </a:p>
          <a:p>
            <a:r>
              <a:rPr lang="en-US" dirty="0" smtClean="0"/>
              <a:t> Newport, 6-8 December 2017  South Wales, UK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err="1" smtClean="0">
                <a:latin typeface="Nyala" panose="02000504070300020003" pitchFamily="2" charset="0"/>
              </a:rPr>
              <a:t>Educational</a:t>
            </a:r>
            <a:r>
              <a:rPr lang="fr-FR" dirty="0" smtClean="0">
                <a:latin typeface="Nyala" panose="02000504070300020003" pitchFamily="2" charset="0"/>
              </a:rPr>
              <a:t> </a:t>
            </a:r>
            <a:r>
              <a:rPr lang="fr-FR" dirty="0" err="1" smtClean="0">
                <a:latin typeface="Nyala" panose="02000504070300020003" pitchFamily="2" charset="0"/>
              </a:rPr>
              <a:t>models</a:t>
            </a:r>
            <a:r>
              <a:rPr lang="fr-FR" dirty="0" smtClean="0">
                <a:latin typeface="Nyala" panose="02000504070300020003" pitchFamily="2" charset="0"/>
              </a:rPr>
              <a:t> (Tinto) and </a:t>
            </a:r>
            <a:r>
              <a:rPr lang="fr-FR" dirty="0" err="1" smtClean="0">
                <a:latin typeface="Nyala" panose="02000504070300020003" pitchFamily="2" charset="0"/>
              </a:rPr>
              <a:t>motivational</a:t>
            </a:r>
            <a:r>
              <a:rPr lang="fr-FR" dirty="0" smtClean="0">
                <a:latin typeface="Nyala" panose="02000504070300020003" pitchFamily="2" charset="0"/>
              </a:rPr>
              <a:t>/self-</a:t>
            </a:r>
            <a:r>
              <a:rPr lang="fr-FR" dirty="0" err="1" smtClean="0">
                <a:latin typeface="Nyala" panose="02000504070300020003" pitchFamily="2" charset="0"/>
              </a:rPr>
              <a:t>regulated</a:t>
            </a:r>
            <a:r>
              <a:rPr lang="fr-FR" dirty="0" smtClean="0">
                <a:latin typeface="Nyala" panose="02000504070300020003" pitchFamily="2" charset="0"/>
              </a:rPr>
              <a:t> </a:t>
            </a:r>
            <a:r>
              <a:rPr lang="fr-FR" dirty="0" err="1" smtClean="0">
                <a:latin typeface="Nyala" panose="02000504070300020003" pitchFamily="2" charset="0"/>
              </a:rPr>
              <a:t>learning</a:t>
            </a:r>
            <a:r>
              <a:rPr lang="fr-FR" dirty="0" smtClean="0">
                <a:latin typeface="Nyala" panose="02000504070300020003" pitchFamily="2" charset="0"/>
              </a:rPr>
              <a:t> </a:t>
            </a:r>
            <a:r>
              <a:rPr lang="fr-FR" dirty="0" err="1" smtClean="0">
                <a:latin typeface="Nyala" panose="02000504070300020003" pitchFamily="2" charset="0"/>
              </a:rPr>
              <a:t>models</a:t>
            </a:r>
            <a:r>
              <a:rPr lang="fr-FR" dirty="0" smtClean="0">
                <a:latin typeface="Nyala" panose="02000504070300020003" pitchFamily="2" charset="0"/>
              </a:rPr>
              <a:t> (Zimmerman, </a:t>
            </a:r>
            <a:r>
              <a:rPr lang="fr-FR" dirty="0" err="1" smtClean="0">
                <a:latin typeface="Nyala" panose="02000504070300020003" pitchFamily="2" charset="0"/>
              </a:rPr>
              <a:t>Pintrich</a:t>
            </a:r>
            <a:r>
              <a:rPr lang="fr-FR" dirty="0" smtClean="0">
                <a:latin typeface="Nyala" panose="02000504070300020003" pitchFamily="2" charset="0"/>
              </a:rPr>
              <a:t>)</a:t>
            </a:r>
          </a:p>
          <a:p>
            <a:endParaRPr lang="fr-FR" dirty="0">
              <a:latin typeface="Nyala" panose="02000504070300020003" pitchFamily="2" charset="0"/>
            </a:endParaRPr>
          </a:p>
          <a:p>
            <a:endParaRPr lang="fr-FR" dirty="0" smtClean="0"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fr-FR" sz="2000" dirty="0" err="1" smtClean="0">
                <a:latin typeface="Nyala" panose="02000504070300020003" pitchFamily="2" charset="0"/>
              </a:rPr>
              <a:t>Peers</a:t>
            </a:r>
            <a:endParaRPr lang="fr-FR" sz="2000" dirty="0" smtClean="0"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fr-FR" sz="2000" dirty="0" err="1" smtClean="0">
                <a:latin typeface="Nyala" panose="02000504070300020003" pitchFamily="2" charset="0"/>
              </a:rPr>
              <a:t>Academic</a:t>
            </a:r>
            <a:r>
              <a:rPr lang="fr-FR" sz="2000" dirty="0" smtClean="0">
                <a:latin typeface="Nyala" panose="02000504070300020003" pitchFamily="2" charset="0"/>
              </a:rPr>
              <a:t> staff</a:t>
            </a:r>
          </a:p>
          <a:p>
            <a:endParaRPr lang="fr-FR" dirty="0">
              <a:latin typeface="Nyala" panose="02000504070300020003" pitchFamily="2" charset="0"/>
            </a:endParaRPr>
          </a:p>
          <a:p>
            <a:endParaRPr lang="fr-FR" dirty="0" smtClean="0">
              <a:latin typeface="Nyala" panose="02000504070300020003" pitchFamily="2" charset="0"/>
            </a:endParaRPr>
          </a:p>
          <a:p>
            <a:endParaRPr lang="fr-FR" dirty="0" smtClean="0"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fr-FR" sz="2000" dirty="0" err="1" smtClean="0">
                <a:latin typeface="Nyala" panose="02000504070300020003" pitchFamily="2" charset="0"/>
              </a:rPr>
              <a:t>Understanding</a:t>
            </a:r>
            <a:endParaRPr lang="fr-FR" sz="2000" dirty="0" smtClean="0"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fr-FR" sz="2000" dirty="0" err="1" smtClean="0">
                <a:latin typeface="Nyala" panose="02000504070300020003" pitchFamily="2" charset="0"/>
              </a:rPr>
              <a:t>Endorsing</a:t>
            </a:r>
            <a:endParaRPr lang="fr-FR" sz="2000" dirty="0" smtClean="0">
              <a:latin typeface="Nyala" panose="02000504070300020003" pitchFamily="2" charset="0"/>
            </a:endParaRPr>
          </a:p>
          <a:p>
            <a:endParaRPr lang="fr-FR" dirty="0" smtClean="0">
              <a:latin typeface="Nyala" panose="02000504070300020003" pitchFamily="2" charset="0"/>
            </a:endParaRPr>
          </a:p>
          <a:p>
            <a:endParaRPr lang="fr-FR" dirty="0">
              <a:latin typeface="Nyala" panose="02000504070300020003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1560" y="2708919"/>
            <a:ext cx="1656184" cy="6688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27879" y="4757195"/>
            <a:ext cx="1656184" cy="6700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6948264" y="3653807"/>
            <a:ext cx="1512168" cy="792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6948264" y="378904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Achievement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611560" y="270892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Social </a:t>
            </a:r>
            <a:r>
              <a:rPr lang="fr-FR" dirty="0" err="1" smtClean="0"/>
              <a:t>integration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589399" y="4757195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Academic</a:t>
            </a:r>
            <a:r>
              <a:rPr lang="fr-FR" dirty="0" smtClean="0"/>
              <a:t> </a:t>
            </a:r>
            <a:r>
              <a:rPr lang="fr-FR" dirty="0" err="1" smtClean="0"/>
              <a:t>integration</a:t>
            </a:r>
            <a:endParaRPr lang="fr-FR" dirty="0"/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2299640" y="3377786"/>
            <a:ext cx="540060" cy="4337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2279913" y="4415592"/>
            <a:ext cx="792088" cy="6832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V="1">
            <a:off x="5580112" y="4041068"/>
            <a:ext cx="792088" cy="87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491880" y="3645024"/>
            <a:ext cx="1656184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Retention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242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retention</a:t>
            </a:r>
            <a:r>
              <a:rPr lang="fr-FR" dirty="0" smtClean="0"/>
              <a:t> to </a:t>
            </a:r>
            <a:r>
              <a:rPr lang="fr-FR" dirty="0" err="1" smtClean="0"/>
              <a:t>success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err="1" smtClean="0">
                <a:latin typeface="Berlin Sans FB" panose="020E0602020502020306" pitchFamily="34" charset="0"/>
              </a:rPr>
              <a:t>Student</a:t>
            </a:r>
            <a:r>
              <a:rPr lang="fr-FR" dirty="0" smtClean="0">
                <a:latin typeface="Berlin Sans FB" panose="020E0602020502020306" pitchFamily="34" charset="0"/>
              </a:rPr>
              <a:t> </a:t>
            </a:r>
            <a:r>
              <a:rPr lang="fr-FR" dirty="0" err="1" smtClean="0">
                <a:latin typeface="Berlin Sans FB" panose="020E0602020502020306" pitchFamily="34" charset="0"/>
              </a:rPr>
              <a:t>study</a:t>
            </a:r>
            <a:r>
              <a:rPr lang="fr-FR" dirty="0" smtClean="0">
                <a:latin typeface="Berlin Sans FB" panose="020E0602020502020306" pitchFamily="34" charset="0"/>
              </a:rPr>
              <a:t> </a:t>
            </a:r>
            <a:r>
              <a:rPr lang="fr-FR" dirty="0" err="1" smtClean="0">
                <a:latin typeface="Berlin Sans FB" panose="020E0602020502020306" pitchFamily="34" charset="0"/>
              </a:rPr>
              <a:t>behavior</a:t>
            </a:r>
            <a:r>
              <a:rPr lang="fr-FR" dirty="0" smtClean="0">
                <a:latin typeface="Berlin Sans FB" panose="020E0602020502020306" pitchFamily="34" charset="0"/>
              </a:rPr>
              <a:t>  </a:t>
            </a:r>
          </a:p>
          <a:p>
            <a:r>
              <a:rPr lang="fr-FR" dirty="0" smtClean="0"/>
              <a:t>(Neuville &amp; al., 2013 : </a:t>
            </a:r>
            <a:r>
              <a:rPr lang="fr-FR" dirty="0" err="1" smtClean="0"/>
              <a:t>Diseth</a:t>
            </a:r>
            <a:r>
              <a:rPr lang="fr-FR" dirty="0" smtClean="0"/>
              <a:t> &amp; al., 2010 ; </a:t>
            </a:r>
            <a:r>
              <a:rPr lang="fr-FR" dirty="0" err="1" smtClean="0"/>
              <a:t>Losego</a:t>
            </a:r>
            <a:r>
              <a:rPr lang="fr-FR" dirty="0" smtClean="0"/>
              <a:t>, 2012 ; </a:t>
            </a:r>
            <a:r>
              <a:rPr lang="fr-FR" dirty="0" err="1" smtClean="0"/>
              <a:t>Torenbeek</a:t>
            </a:r>
            <a:r>
              <a:rPr lang="fr-FR" dirty="0" smtClean="0"/>
              <a:t> &amp; al., 2011, 2013)</a:t>
            </a:r>
          </a:p>
          <a:p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Time </a:t>
            </a:r>
            <a:r>
              <a:rPr lang="fr-FR" dirty="0" err="1" smtClean="0"/>
              <a:t>spent</a:t>
            </a:r>
            <a:r>
              <a:rPr lang="fr-FR" dirty="0" smtClean="0"/>
              <a:t> on </a:t>
            </a:r>
            <a:r>
              <a:rPr lang="fr-FR" dirty="0" err="1" smtClean="0"/>
              <a:t>studying</a:t>
            </a:r>
            <a:r>
              <a:rPr lang="fr-FR" dirty="0" smtClean="0"/>
              <a:t> : no</a:t>
            </a:r>
          </a:p>
          <a:p>
            <a:pPr>
              <a:buFontTx/>
              <a:buChar char="-"/>
            </a:pPr>
            <a:r>
              <a:rPr lang="fr-FR" dirty="0" smtClean="0"/>
              <a:t>Class </a:t>
            </a:r>
            <a:r>
              <a:rPr lang="fr-FR" dirty="0" err="1" smtClean="0"/>
              <a:t>attendance</a:t>
            </a:r>
            <a:r>
              <a:rPr lang="fr-FR" dirty="0" smtClean="0"/>
              <a:t> : no</a:t>
            </a:r>
          </a:p>
          <a:p>
            <a:pPr>
              <a:buFontTx/>
              <a:buChar char="-"/>
            </a:pPr>
            <a:r>
              <a:rPr lang="fr-FR" dirty="0" err="1" smtClean="0"/>
              <a:t>Assessment</a:t>
            </a:r>
            <a:r>
              <a:rPr lang="fr-FR" dirty="0" smtClean="0"/>
              <a:t> : </a:t>
            </a:r>
            <a:r>
              <a:rPr lang="fr-FR" dirty="0" err="1" smtClean="0"/>
              <a:t>yes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Learning </a:t>
            </a:r>
            <a:r>
              <a:rPr lang="fr-FR" dirty="0" err="1" smtClean="0"/>
              <a:t>strategies</a:t>
            </a:r>
            <a:r>
              <a:rPr lang="fr-FR" dirty="0" smtClean="0"/>
              <a:t> : </a:t>
            </a:r>
            <a:r>
              <a:rPr lang="fr-FR" dirty="0" err="1" smtClean="0"/>
              <a:t>yes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Time management </a:t>
            </a:r>
            <a:r>
              <a:rPr lang="fr-FR" dirty="0" err="1" smtClean="0"/>
              <a:t>skills</a:t>
            </a:r>
            <a:r>
              <a:rPr lang="fr-FR" dirty="0" smtClean="0"/>
              <a:t> : </a:t>
            </a:r>
            <a:r>
              <a:rPr lang="fr-FR" dirty="0" err="1" smtClean="0"/>
              <a:t>yes</a:t>
            </a:r>
            <a:endParaRPr lang="fr-FR" dirty="0" smtClean="0"/>
          </a:p>
          <a:p>
            <a:pPr lvl="2">
              <a:buFontTx/>
              <a:buChar char="-"/>
            </a:pPr>
            <a:r>
              <a:rPr lang="fr-FR" dirty="0" smtClean="0"/>
              <a:t>- setting goals</a:t>
            </a:r>
          </a:p>
          <a:p>
            <a:pPr lvl="2">
              <a:buFontTx/>
              <a:buChar char="-"/>
            </a:pPr>
            <a:r>
              <a:rPr lang="fr-FR" dirty="0" smtClean="0"/>
              <a:t>- </a:t>
            </a:r>
            <a:r>
              <a:rPr lang="fr-FR" dirty="0" err="1" smtClean="0"/>
              <a:t>defining</a:t>
            </a:r>
            <a:r>
              <a:rPr lang="fr-FR" dirty="0" smtClean="0"/>
              <a:t>  </a:t>
            </a:r>
            <a:r>
              <a:rPr lang="fr-FR" dirty="0" err="1" smtClean="0"/>
              <a:t>priority</a:t>
            </a:r>
            <a:r>
              <a:rPr lang="fr-FR" dirty="0" smtClean="0"/>
              <a:t> </a:t>
            </a:r>
          </a:p>
          <a:p>
            <a:pPr lvl="2">
              <a:buFontTx/>
              <a:buChar char="-"/>
            </a:pPr>
            <a:r>
              <a:rPr lang="fr-FR" dirty="0" smtClean="0"/>
              <a:t>- time allocation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663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Conclusion : </a:t>
            </a:r>
            <a:r>
              <a:rPr lang="fr-FR" dirty="0" err="1" smtClean="0"/>
              <a:t>from</a:t>
            </a:r>
            <a:r>
              <a:rPr lang="fr-FR" dirty="0" smtClean="0"/>
              <a:t> course </a:t>
            </a:r>
            <a:r>
              <a:rPr lang="fr-FR" dirty="0" err="1" smtClean="0"/>
              <a:t>experience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to </a:t>
            </a:r>
            <a:r>
              <a:rPr lang="fr-FR" dirty="0" err="1" smtClean="0"/>
              <a:t>teaching</a:t>
            </a:r>
            <a:r>
              <a:rPr lang="fr-FR" dirty="0" smtClean="0"/>
              <a:t> </a:t>
            </a:r>
            <a:r>
              <a:rPr lang="fr-FR" dirty="0" err="1" smtClean="0"/>
              <a:t>quality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1691680" y="6165304"/>
            <a:ext cx="4464496" cy="504056"/>
          </a:xfrm>
          <a:prstGeom prst="rect">
            <a:avLst/>
          </a:prstGeom>
        </p:spPr>
        <p:txBody>
          <a:bodyPr/>
          <a:lstStyle/>
          <a:p>
            <a:r>
              <a:rPr lang="en-US" sz="1400" b="1" i="1" dirty="0" smtClean="0"/>
              <a:t>SRHE Annual Research Conference, </a:t>
            </a:r>
          </a:p>
          <a:p>
            <a:r>
              <a:rPr lang="en-US" sz="1400" b="1" i="1" dirty="0" smtClean="0"/>
              <a:t>Newport, 6-8 December 2017 South Wales, UK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1) </a:t>
            </a:r>
            <a:r>
              <a:rPr lang="fr-FR" dirty="0" err="1" smtClean="0"/>
              <a:t>Teacher’s</a:t>
            </a:r>
            <a:r>
              <a:rPr lang="fr-FR" dirty="0" smtClean="0"/>
              <a:t> </a:t>
            </a:r>
            <a:r>
              <a:rPr lang="fr-FR" dirty="0" err="1" smtClean="0"/>
              <a:t>concern</a:t>
            </a:r>
            <a:r>
              <a:rPr lang="fr-FR" dirty="0" smtClean="0"/>
              <a:t> </a:t>
            </a:r>
            <a:r>
              <a:rPr lang="fr-FR" dirty="0" err="1" smtClean="0"/>
              <a:t>reflects</a:t>
            </a:r>
            <a:r>
              <a:rPr lang="fr-FR" dirty="0" smtClean="0"/>
              <a:t> an </a:t>
            </a:r>
            <a:r>
              <a:rPr lang="fr-FR" i="1" dirty="0" smtClean="0"/>
              <a:t>attitude</a:t>
            </a:r>
          </a:p>
          <a:p>
            <a:pPr marL="457200" indent="-457200">
              <a:buFont typeface="Wingdings"/>
              <a:buChar char="à"/>
            </a:pPr>
            <a:r>
              <a:rPr lang="fr-FR" dirty="0" err="1" smtClean="0">
                <a:sym typeface="Wingdings" panose="05000000000000000000" pitchFamily="2" charset="2"/>
              </a:rPr>
              <a:t>Ability</a:t>
            </a:r>
            <a:r>
              <a:rPr lang="fr-FR" dirty="0" smtClean="0">
                <a:sym typeface="Wingdings" panose="05000000000000000000" pitchFamily="2" charset="2"/>
              </a:rPr>
              <a:t> to </a:t>
            </a:r>
            <a:r>
              <a:rPr lang="fr-FR" dirty="0" err="1" smtClean="0">
                <a:sym typeface="Wingdings" panose="05000000000000000000" pitchFamily="2" charset="2"/>
              </a:rPr>
              <a:t>adopt</a:t>
            </a:r>
            <a:r>
              <a:rPr lang="fr-FR" dirty="0" smtClean="0">
                <a:sym typeface="Wingdings" panose="05000000000000000000" pitchFamily="2" charset="2"/>
              </a:rPr>
              <a:t> the </a:t>
            </a:r>
            <a:r>
              <a:rPr lang="fr-FR" dirty="0" err="1" smtClean="0">
                <a:sym typeface="Wingdings" panose="05000000000000000000" pitchFamily="2" charset="2"/>
              </a:rPr>
              <a:t>student’s</a:t>
            </a:r>
            <a:r>
              <a:rPr lang="fr-FR" dirty="0" smtClean="0">
                <a:sym typeface="Wingdings" panose="05000000000000000000" pitchFamily="2" charset="2"/>
              </a:rPr>
              <a:t> perspective</a:t>
            </a:r>
          </a:p>
          <a:p>
            <a:endParaRPr lang="fr-FR" i="1" dirty="0">
              <a:sym typeface="Wingdings" panose="05000000000000000000" pitchFamily="2" charset="2"/>
            </a:endParaRPr>
          </a:p>
          <a:p>
            <a:r>
              <a:rPr lang="fr-FR" i="1" dirty="0" smtClean="0">
                <a:sym typeface="Wingdings" panose="05000000000000000000" pitchFamily="2" charset="2"/>
              </a:rPr>
              <a:t>Cf. </a:t>
            </a:r>
            <a:r>
              <a:rPr lang="fr-FR" dirty="0" err="1" smtClean="0">
                <a:sym typeface="Wingdings" panose="05000000000000000000" pitchFamily="2" charset="2"/>
              </a:rPr>
              <a:t>Reeve</a:t>
            </a:r>
            <a:r>
              <a:rPr lang="fr-FR" dirty="0" smtClean="0">
                <a:sym typeface="Wingdings" panose="05000000000000000000" pitchFamily="2" charset="2"/>
              </a:rPr>
              <a:t> (2009) and the continuum</a:t>
            </a:r>
          </a:p>
          <a:p>
            <a:pPr marL="0" indent="0">
              <a:buNone/>
            </a:pPr>
            <a:r>
              <a:rPr lang="fr-FR" i="1" dirty="0" err="1" smtClean="0">
                <a:sym typeface="Wingdings" panose="05000000000000000000" pitchFamily="2" charset="2"/>
              </a:rPr>
              <a:t>Controlling</a:t>
            </a:r>
            <a:r>
              <a:rPr lang="fr-FR" i="1" dirty="0" smtClean="0">
                <a:sym typeface="Wingdings" panose="05000000000000000000" pitchFamily="2" charset="2"/>
              </a:rPr>
              <a:t>    </a:t>
            </a:r>
            <a:r>
              <a:rPr lang="fr-FR" dirty="0" smtClean="0">
                <a:sym typeface="Wingdings" panose="05000000000000000000" pitchFamily="2" charset="2"/>
              </a:rPr>
              <a:t>vs</a:t>
            </a:r>
            <a:r>
              <a:rPr lang="fr-FR" i="1" dirty="0" smtClean="0">
                <a:sym typeface="Wingdings" panose="05000000000000000000" pitchFamily="2" charset="2"/>
              </a:rPr>
              <a:t>  </a:t>
            </a:r>
            <a:r>
              <a:rPr lang="fr-FR" i="1" dirty="0" err="1" smtClean="0">
                <a:sym typeface="Wingdings" panose="05000000000000000000" pitchFamily="2" charset="2"/>
              </a:rPr>
              <a:t>autonomy</a:t>
            </a:r>
            <a:r>
              <a:rPr lang="fr-FR" i="1" dirty="0" smtClean="0">
                <a:sym typeface="Wingdings" panose="05000000000000000000" pitchFamily="2" charset="2"/>
              </a:rPr>
              <a:t> </a:t>
            </a:r>
            <a:r>
              <a:rPr lang="fr-FR" i="1" dirty="0" err="1" smtClean="0">
                <a:sym typeface="Wingdings" panose="05000000000000000000" pitchFamily="2" charset="2"/>
              </a:rPr>
              <a:t>supportive</a:t>
            </a:r>
            <a:r>
              <a:rPr lang="fr-FR" i="1" dirty="0" smtClean="0">
                <a:sym typeface="Wingdings" panose="05000000000000000000" pitchFamily="2" charset="2"/>
              </a:rPr>
              <a:t> 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behaviors</a:t>
            </a:r>
            <a:endParaRPr lang="fr-FR" dirty="0" smtClean="0">
              <a:sym typeface="Wingdings" panose="05000000000000000000" pitchFamily="2" charset="2"/>
            </a:endParaRPr>
          </a:p>
          <a:p>
            <a:endParaRPr lang="fr-FR" i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i="1" dirty="0" smtClean="0">
                <a:sym typeface="Wingdings" panose="05000000000000000000" pitchFamily="2" charset="2"/>
              </a:rPr>
              <a:t>A </a:t>
            </a:r>
            <a:r>
              <a:rPr lang="fr-FR" dirty="0" smtClean="0">
                <a:sym typeface="Wingdings" panose="05000000000000000000" pitchFamily="2" charset="2"/>
              </a:rPr>
              <a:t>major component, </a:t>
            </a:r>
            <a:r>
              <a:rPr lang="fr-FR" dirty="0" err="1" smtClean="0">
                <a:sym typeface="Wingdings" panose="05000000000000000000" pitchFamily="2" charset="2"/>
              </a:rPr>
              <a:t>regardless</a:t>
            </a:r>
            <a:r>
              <a:rPr lang="fr-FR" dirty="0" smtClean="0">
                <a:sym typeface="Wingdings" panose="05000000000000000000" pitchFamily="2" charset="2"/>
              </a:rPr>
              <a:t> the </a:t>
            </a:r>
            <a:r>
              <a:rPr lang="fr-FR" dirty="0" err="1" smtClean="0">
                <a:sym typeface="Wingdings" panose="05000000000000000000" pitchFamily="2" charset="2"/>
              </a:rPr>
              <a:t>pedagogical</a:t>
            </a:r>
            <a:r>
              <a:rPr lang="fr-FR" dirty="0" smtClean="0">
                <a:sym typeface="Wingdings" panose="05000000000000000000" pitchFamily="2" charset="2"/>
              </a:rPr>
              <a:t> design </a:t>
            </a:r>
            <a:r>
              <a:rPr lang="fr-FR" dirty="0" err="1" smtClean="0">
                <a:sym typeface="Wingdings" panose="05000000000000000000" pitchFamily="2" charset="2"/>
              </a:rPr>
              <a:t>being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used</a:t>
            </a:r>
            <a:r>
              <a:rPr lang="fr-FR" dirty="0" smtClean="0">
                <a:sym typeface="Wingdings" panose="05000000000000000000" pitchFamily="2" charset="2"/>
              </a:rPr>
              <a:t>.</a:t>
            </a:r>
          </a:p>
          <a:p>
            <a:endParaRPr lang="fr-FR" i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2) The </a:t>
            </a:r>
            <a:r>
              <a:rPr lang="fr-FR" dirty="0" err="1" smtClean="0">
                <a:sym typeface="Wingdings" panose="05000000000000000000" pitchFamily="2" charset="2"/>
              </a:rPr>
              <a:t>characteristics</a:t>
            </a:r>
            <a:r>
              <a:rPr lang="fr-FR" dirty="0" smtClean="0">
                <a:sym typeface="Wingdings" panose="05000000000000000000" pitchFamily="2" charset="2"/>
              </a:rPr>
              <a:t> of </a:t>
            </a:r>
            <a:r>
              <a:rPr lang="fr-FR" dirty="0" err="1" smtClean="0">
                <a:sym typeface="Wingdings" panose="05000000000000000000" pitchFamily="2" charset="2"/>
              </a:rPr>
              <a:t>student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assessment</a:t>
            </a:r>
            <a:r>
              <a:rPr lang="fr-FR" dirty="0" smtClean="0">
                <a:sym typeface="Wingdings" panose="05000000000000000000" pitchFamily="2" charset="2"/>
              </a:rPr>
              <a:t> : a major issue</a:t>
            </a:r>
            <a:endParaRPr lang="fr-FR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3336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339752" y="6237312"/>
            <a:ext cx="4176464" cy="484163"/>
          </a:xfrm>
          <a:prstGeom prst="rect">
            <a:avLst/>
          </a:prstGeom>
        </p:spPr>
        <p:txBody>
          <a:bodyPr/>
          <a:lstStyle/>
          <a:p>
            <a:r>
              <a:rPr lang="en-US" sz="1400" b="1" i="1" dirty="0" smtClean="0"/>
              <a:t>SRHE  Annual Research Conference, </a:t>
            </a:r>
          </a:p>
          <a:p>
            <a:r>
              <a:rPr lang="en-US" sz="1400" b="1" i="1" dirty="0" smtClean="0"/>
              <a:t>Newport, 6-8 December 2017 South Wales, UK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                 </a:t>
            </a:r>
            <a:r>
              <a:rPr lang="fr-FR" dirty="0" err="1" smtClean="0"/>
              <a:t>Thank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for </a:t>
            </a:r>
            <a:r>
              <a:rPr lang="fr-FR" dirty="0" err="1" smtClean="0"/>
              <a:t>your</a:t>
            </a:r>
            <a:r>
              <a:rPr lang="fr-FR" dirty="0" smtClean="0"/>
              <a:t> attention !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                </a:t>
            </a:r>
            <a:r>
              <a:rPr lang="fr-FR" dirty="0" smtClean="0">
                <a:hlinkClick r:id="rId2"/>
              </a:rPr>
              <a:t>laurent.cosnefroy@ens-lyon.fr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675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Dropout and </a:t>
            </a:r>
            <a:r>
              <a:rPr lang="fr-FR" dirty="0" err="1" smtClean="0"/>
              <a:t>failure</a:t>
            </a:r>
            <a:r>
              <a:rPr lang="fr-FR" dirty="0" smtClean="0"/>
              <a:t> in HE: a key issue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267744" y="6356350"/>
            <a:ext cx="4176464" cy="365125"/>
          </a:xfrm>
        </p:spPr>
        <p:txBody>
          <a:bodyPr/>
          <a:lstStyle/>
          <a:p>
            <a:r>
              <a:rPr lang="en-US" sz="1400" b="1" i="1" dirty="0" smtClean="0"/>
              <a:t>SRHE  Annual Research Conference, </a:t>
            </a:r>
          </a:p>
          <a:p>
            <a:r>
              <a:rPr lang="en-US" b="1" i="1" dirty="0"/>
              <a:t> </a:t>
            </a:r>
            <a:r>
              <a:rPr lang="en-US" sz="1400" b="1" i="1" dirty="0" smtClean="0"/>
              <a:t>Newport, 6-8 December 2017 South Wales, UK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i="1" dirty="0" smtClean="0">
              <a:latin typeface="Book Antiqua" panose="02040602050305030304" pitchFamily="18" charset="0"/>
            </a:endParaRPr>
          </a:p>
          <a:p>
            <a:r>
              <a:rPr lang="en-US" i="1" dirty="0" smtClean="0">
                <a:latin typeface="Book Antiqua" panose="02040602050305030304" pitchFamily="18" charset="0"/>
              </a:rPr>
              <a:t>Reducing </a:t>
            </a:r>
            <a:r>
              <a:rPr lang="en-US" i="1" dirty="0">
                <a:latin typeface="Book Antiqua" panose="02040602050305030304" pitchFamily="18" charset="0"/>
              </a:rPr>
              <a:t>dropout and increasing completion are regarded prime strategies to achieve higher attainment levels. A key concern is that too many students in Europe drop out before obtaining a higher education diploma or degree. This is a problem across the EU, as success in higher education is vital for jobs, social justice and economic growth</a:t>
            </a:r>
            <a:r>
              <a:rPr lang="en-US" dirty="0">
                <a:latin typeface="Book Antiqua" panose="02040602050305030304" pitchFamily="18" charset="0"/>
              </a:rPr>
              <a:t>. </a:t>
            </a:r>
            <a:endParaRPr lang="en-US" dirty="0" smtClean="0">
              <a:latin typeface="Book Antiqua" panose="02040602050305030304" pitchFamily="18" charset="0"/>
            </a:endParaRPr>
          </a:p>
          <a:p>
            <a:endParaRPr lang="fr-FR" dirty="0" smtClean="0">
              <a:latin typeface="Book Antiqua" panose="02040602050305030304" pitchFamily="18" charset="0"/>
            </a:endParaRPr>
          </a:p>
          <a:p>
            <a:r>
              <a:rPr lang="fr-FR" dirty="0" smtClean="0"/>
              <a:t>(Dropout and </a:t>
            </a:r>
            <a:r>
              <a:rPr lang="fr-FR" dirty="0" err="1" smtClean="0"/>
              <a:t>completion</a:t>
            </a:r>
            <a:r>
              <a:rPr lang="fr-FR" dirty="0" smtClean="0"/>
              <a:t> in </a:t>
            </a:r>
            <a:r>
              <a:rPr lang="fr-FR" dirty="0" err="1" smtClean="0"/>
              <a:t>higher</a:t>
            </a:r>
            <a:r>
              <a:rPr lang="fr-FR" dirty="0" smtClean="0"/>
              <a:t> </a:t>
            </a:r>
            <a:r>
              <a:rPr lang="fr-FR" dirty="0" err="1" smtClean="0"/>
              <a:t>education</a:t>
            </a:r>
            <a:r>
              <a:rPr lang="fr-FR" dirty="0" smtClean="0"/>
              <a:t> in Europe, </a:t>
            </a:r>
            <a:r>
              <a:rPr lang="fr-FR" dirty="0" err="1" smtClean="0"/>
              <a:t>European</a:t>
            </a:r>
            <a:r>
              <a:rPr lang="fr-FR" dirty="0" smtClean="0"/>
              <a:t> Commission, 2015)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7772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French </a:t>
            </a:r>
            <a:r>
              <a:rPr lang="fr-FR" dirty="0" err="1" smtClean="0"/>
              <a:t>backdrop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 smtClean="0"/>
              <a:t>Three</a:t>
            </a:r>
            <a:r>
              <a:rPr lang="fr-FR" dirty="0" smtClean="0"/>
              <a:t> </a:t>
            </a:r>
            <a:r>
              <a:rPr lang="fr-FR" dirty="0" err="1" smtClean="0"/>
              <a:t>kinds</a:t>
            </a:r>
            <a:r>
              <a:rPr lang="fr-FR" dirty="0" smtClean="0"/>
              <a:t> of baccalauréats : </a:t>
            </a:r>
            <a:r>
              <a:rPr lang="fr-FR" dirty="0" err="1" smtClean="0"/>
              <a:t>general</a:t>
            </a:r>
            <a:r>
              <a:rPr lang="fr-FR" dirty="0" smtClean="0"/>
              <a:t>, </a:t>
            </a:r>
            <a:r>
              <a:rPr lang="fr-FR" dirty="0" err="1" smtClean="0"/>
              <a:t>technological</a:t>
            </a:r>
            <a:r>
              <a:rPr lang="fr-FR" dirty="0" smtClean="0"/>
              <a:t>, </a:t>
            </a:r>
            <a:r>
              <a:rPr lang="fr-FR" dirty="0" err="1" smtClean="0"/>
              <a:t>vocational</a:t>
            </a:r>
            <a:r>
              <a:rPr lang="fr-FR" dirty="0" smtClean="0"/>
              <a:t>.</a:t>
            </a:r>
          </a:p>
          <a:p>
            <a:r>
              <a:rPr lang="fr-FR" dirty="0" err="1"/>
              <a:t>Percentage</a:t>
            </a:r>
            <a:r>
              <a:rPr lang="fr-FR" dirty="0"/>
              <a:t> of </a:t>
            </a:r>
            <a:r>
              <a:rPr lang="fr-FR" dirty="0" err="1"/>
              <a:t>eligible</a:t>
            </a:r>
            <a:r>
              <a:rPr lang="fr-FR" dirty="0"/>
              <a:t> (by </a:t>
            </a:r>
            <a:r>
              <a:rPr lang="fr-FR" dirty="0" err="1"/>
              <a:t>age</a:t>
            </a:r>
            <a:r>
              <a:rPr lang="fr-FR" dirty="0"/>
              <a:t>) </a:t>
            </a:r>
            <a:r>
              <a:rPr lang="fr-FR" dirty="0" err="1"/>
              <a:t>students</a:t>
            </a:r>
            <a:r>
              <a:rPr lang="fr-FR" dirty="0"/>
              <a:t> passing the </a:t>
            </a:r>
            <a:r>
              <a:rPr lang="fr-FR" dirty="0" smtClean="0"/>
              <a:t>baccalauréat in 2018 : 79,9%</a:t>
            </a:r>
          </a:p>
          <a:p>
            <a:r>
              <a:rPr lang="fr-FR" dirty="0" err="1" smtClean="0"/>
              <a:t>Completion</a:t>
            </a:r>
            <a:r>
              <a:rPr lang="fr-FR" dirty="0" smtClean="0"/>
              <a:t> rate : 88,3%</a:t>
            </a:r>
            <a:r>
              <a:rPr lang="fr-FR" dirty="0"/>
              <a:t/>
            </a:r>
            <a:br>
              <a:rPr lang="fr-FR" dirty="0"/>
            </a:br>
            <a:r>
              <a:rPr lang="fr-FR" sz="1100" dirty="0"/>
              <a:t>(source :French  Ministry  of HE,  RERS, NI 18.18, 2018</a:t>
            </a:r>
            <a:r>
              <a:rPr lang="fr-FR" sz="1100" dirty="0" smtClean="0"/>
              <a:t>)</a:t>
            </a:r>
          </a:p>
          <a:p>
            <a:endParaRPr lang="fr-FR" sz="1100" dirty="0" smtClean="0"/>
          </a:p>
          <a:p>
            <a:endParaRPr lang="fr-FR" dirty="0" smtClean="0"/>
          </a:p>
          <a:p>
            <a:r>
              <a:rPr lang="fr-FR" dirty="0" smtClean="0"/>
              <a:t>Proportion of </a:t>
            </a:r>
            <a:r>
              <a:rPr lang="fr-FR" dirty="0" err="1" smtClean="0"/>
              <a:t>each</a:t>
            </a:r>
            <a:r>
              <a:rPr lang="fr-FR" dirty="0" smtClean="0"/>
              <a:t> baccalauréat </a:t>
            </a:r>
            <a:r>
              <a:rPr lang="fr-FR" dirty="0" err="1" smtClean="0"/>
              <a:t>among</a:t>
            </a:r>
            <a:r>
              <a:rPr lang="fr-FR" dirty="0" smtClean="0"/>
              <a:t> the </a:t>
            </a:r>
            <a:r>
              <a:rPr lang="fr-FR" dirty="0" err="1" smtClean="0"/>
              <a:t>baccalaureat</a:t>
            </a:r>
            <a:r>
              <a:rPr lang="fr-FR" dirty="0" smtClean="0"/>
              <a:t> </a:t>
            </a:r>
            <a:r>
              <a:rPr lang="fr-FR" dirty="0" err="1" smtClean="0"/>
              <a:t>holders</a:t>
            </a:r>
            <a:r>
              <a:rPr lang="fr-FR" dirty="0" smtClean="0"/>
              <a:t> (2016) :</a:t>
            </a:r>
            <a:endParaRPr lang="fr-FR" dirty="0"/>
          </a:p>
          <a:p>
            <a:r>
              <a:rPr lang="fr-FR" dirty="0"/>
              <a:t>General bac. : 51,6 %     </a:t>
            </a:r>
          </a:p>
          <a:p>
            <a:r>
              <a:rPr lang="fr-FR" dirty="0" err="1"/>
              <a:t>Technological</a:t>
            </a:r>
            <a:r>
              <a:rPr lang="fr-FR" dirty="0"/>
              <a:t> bac. : 20 %</a:t>
            </a:r>
          </a:p>
          <a:p>
            <a:r>
              <a:rPr lang="fr-FR" dirty="0" err="1"/>
              <a:t>Vocational</a:t>
            </a:r>
            <a:r>
              <a:rPr lang="fr-FR" dirty="0"/>
              <a:t> bac. : 28,4 %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4641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err="1" smtClean="0"/>
              <a:t>Undergraduate</a:t>
            </a:r>
            <a:r>
              <a:rPr lang="fr-FR" dirty="0" smtClean="0"/>
              <a:t> drop-out </a:t>
            </a:r>
            <a:r>
              <a:rPr lang="fr-FR" dirty="0"/>
              <a:t>rates</a:t>
            </a:r>
            <a:br>
              <a:rPr lang="fr-FR" dirty="0"/>
            </a:br>
            <a:r>
              <a:rPr lang="fr-FR" sz="2000" dirty="0"/>
              <a:t>(source </a:t>
            </a:r>
            <a:r>
              <a:rPr lang="fr-FR" sz="2000" dirty="0" smtClean="0"/>
              <a:t>: French  </a:t>
            </a:r>
            <a:r>
              <a:rPr lang="fr-FR" sz="2000" dirty="0"/>
              <a:t>Ministry  of HE, </a:t>
            </a:r>
            <a:r>
              <a:rPr lang="fr-FR" sz="2000" dirty="0" smtClean="0"/>
              <a:t>NI 13.02 2017)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dirty="0" smtClean="0"/>
              <a:t>100 </a:t>
            </a:r>
            <a:r>
              <a:rPr lang="fr-FR" dirty="0" err="1" smtClean="0"/>
              <a:t>students</a:t>
            </a:r>
            <a:r>
              <a:rPr lang="fr-FR" dirty="0" smtClean="0"/>
              <a:t> </a:t>
            </a:r>
            <a:r>
              <a:rPr lang="fr-FR" dirty="0" err="1" smtClean="0"/>
              <a:t>entering</a:t>
            </a:r>
            <a:r>
              <a:rPr lang="fr-FR" dirty="0" smtClean="0"/>
              <a:t> </a:t>
            </a:r>
            <a:r>
              <a:rPr lang="fr-FR" dirty="0" err="1" smtClean="0"/>
              <a:t>university</a:t>
            </a:r>
            <a:r>
              <a:rPr lang="fr-FR" dirty="0" smtClean="0"/>
              <a:t> in 2007 </a:t>
            </a:r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40.8% enter </a:t>
            </a:r>
            <a:r>
              <a:rPr lang="fr-FR" dirty="0" err="1" smtClean="0"/>
              <a:t>year</a:t>
            </a:r>
            <a:r>
              <a:rPr lang="fr-FR" dirty="0" smtClean="0"/>
              <a:t> 2</a:t>
            </a:r>
          </a:p>
          <a:p>
            <a:pPr algn="ctr"/>
            <a:endParaRPr lang="fr-FR" dirty="0"/>
          </a:p>
          <a:p>
            <a:pPr algn="ctr"/>
            <a:r>
              <a:rPr lang="fr-FR" dirty="0" smtClean="0"/>
              <a:t>31.2% enter </a:t>
            </a:r>
            <a:r>
              <a:rPr lang="fr-FR" dirty="0" err="1" smtClean="0"/>
              <a:t>year</a:t>
            </a:r>
            <a:r>
              <a:rPr lang="fr-FR" dirty="0" smtClean="0"/>
              <a:t> 3</a:t>
            </a:r>
          </a:p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r>
              <a:rPr lang="fr-FR" dirty="0" smtClean="0"/>
              <a:t>27% </a:t>
            </a:r>
            <a:r>
              <a:rPr lang="fr-FR" dirty="0" err="1" smtClean="0"/>
              <a:t>graduate</a:t>
            </a:r>
            <a:r>
              <a:rPr lang="fr-FR" dirty="0" smtClean="0"/>
              <a:t> at the end of </a:t>
            </a:r>
            <a:r>
              <a:rPr lang="fr-FR" dirty="0" err="1" smtClean="0"/>
              <a:t>year</a:t>
            </a:r>
            <a:r>
              <a:rPr lang="fr-FR" dirty="0" smtClean="0"/>
              <a:t> 3 (</a:t>
            </a:r>
            <a:r>
              <a:rPr lang="fr-FR" dirty="0" err="1" smtClean="0"/>
              <a:t>Bachelor</a:t>
            </a:r>
            <a:r>
              <a:rPr lang="fr-FR" dirty="0" smtClean="0"/>
              <a:t> </a:t>
            </a:r>
            <a:r>
              <a:rPr lang="fr-FR" dirty="0" err="1" smtClean="0"/>
              <a:t>degree</a:t>
            </a:r>
            <a:r>
              <a:rPr lang="fr-FR" dirty="0" smtClean="0"/>
              <a:t>)</a:t>
            </a:r>
          </a:p>
          <a:p>
            <a:pPr algn="ctr"/>
            <a:r>
              <a:rPr lang="fr-FR" dirty="0" smtClean="0"/>
              <a:t>(11.9% </a:t>
            </a:r>
            <a:r>
              <a:rPr lang="fr-FR" dirty="0" err="1" smtClean="0"/>
              <a:t>take</a:t>
            </a:r>
            <a:r>
              <a:rPr lang="fr-FR" dirty="0" smtClean="0"/>
              <a:t> 4 </a:t>
            </a:r>
            <a:r>
              <a:rPr lang="fr-FR" dirty="0" err="1" smtClean="0"/>
              <a:t>years</a:t>
            </a:r>
            <a:r>
              <a:rPr lang="fr-FR" dirty="0" smtClean="0"/>
              <a:t> to </a:t>
            </a:r>
            <a:r>
              <a:rPr lang="fr-FR" dirty="0" err="1" smtClean="0"/>
              <a:t>graduate</a:t>
            </a:r>
            <a:r>
              <a:rPr lang="fr-FR" dirty="0" smtClean="0"/>
              <a:t>)</a:t>
            </a:r>
          </a:p>
          <a:p>
            <a:pPr algn="ctr"/>
            <a:endParaRPr lang="fr-FR" dirty="0" smtClean="0"/>
          </a:p>
          <a:p>
            <a:r>
              <a:rPr lang="fr-FR" i="1" dirty="0" err="1" smtClean="0"/>
              <a:t>Success</a:t>
            </a:r>
            <a:r>
              <a:rPr lang="fr-FR" i="1" dirty="0" smtClean="0"/>
              <a:t> rate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:  38.9 %  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427984" y="2085917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4436368" y="314096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4427984" y="4005064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26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Completion</a:t>
            </a:r>
            <a:r>
              <a:rPr lang="fr-FR" dirty="0" smtClean="0"/>
              <a:t> rates : </a:t>
            </a:r>
            <a:r>
              <a:rPr lang="fr-FR" dirty="0" err="1" smtClean="0"/>
              <a:t>evolving</a:t>
            </a:r>
            <a:r>
              <a:rPr lang="fr-FR" dirty="0" smtClean="0"/>
              <a:t> trends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5919075"/>
              </p:ext>
            </p:extLst>
          </p:nvPr>
        </p:nvGraphicFramePr>
        <p:xfrm>
          <a:off x="467544" y="2780928"/>
          <a:ext cx="8229600" cy="2206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22058"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Year</a:t>
                      </a:r>
                      <a:r>
                        <a:rPr lang="fr-FR" dirty="0" smtClean="0"/>
                        <a:t> of entry  in </a:t>
                      </a:r>
                      <a:r>
                        <a:rPr lang="fr-FR" dirty="0" err="1" smtClean="0"/>
                        <a:t>university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3-year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attainement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4-year </a:t>
                      </a:r>
                      <a:r>
                        <a:rPr lang="fr-FR" dirty="0" err="1" smtClean="0"/>
                        <a:t>attainement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52205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2004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28,8%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11,5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40,3%</a:t>
                      </a:r>
                      <a:endParaRPr lang="fr-FR" dirty="0"/>
                    </a:p>
                  </a:txBody>
                  <a:tcPr/>
                </a:tc>
              </a:tr>
              <a:tr h="52205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2007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27%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11,9%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38,9%</a:t>
                      </a:r>
                      <a:endParaRPr lang="fr-FR" dirty="0"/>
                    </a:p>
                  </a:txBody>
                  <a:tcPr/>
                </a:tc>
              </a:tr>
              <a:tr h="52205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27,5%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11,7%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mtClean="0"/>
                        <a:t>39,2%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991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What</a:t>
            </a:r>
            <a:r>
              <a:rPr lang="fr-FR" dirty="0" smtClean="0"/>
              <a:t> do </a:t>
            </a:r>
            <a:r>
              <a:rPr lang="fr-FR" dirty="0" err="1" smtClean="0"/>
              <a:t>success</a:t>
            </a:r>
            <a:r>
              <a:rPr lang="fr-FR" dirty="0" smtClean="0"/>
              <a:t> and </a:t>
            </a:r>
            <a:r>
              <a:rPr lang="fr-FR" dirty="0" err="1" smtClean="0"/>
              <a:t>failure</a:t>
            </a:r>
            <a:r>
              <a:rPr lang="fr-FR" dirty="0" smtClean="0"/>
              <a:t> </a:t>
            </a:r>
            <a:r>
              <a:rPr lang="fr-FR" dirty="0" err="1" smtClean="0"/>
              <a:t>mean</a:t>
            </a:r>
            <a:r>
              <a:rPr lang="fr-FR" dirty="0" smtClean="0"/>
              <a:t>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err="1" smtClean="0"/>
              <a:t>Definition</a:t>
            </a:r>
            <a:r>
              <a:rPr lang="fr-FR" dirty="0" smtClean="0"/>
              <a:t> of </a:t>
            </a:r>
            <a:r>
              <a:rPr lang="fr-FR" dirty="0" err="1" smtClean="0"/>
              <a:t>academic</a:t>
            </a:r>
            <a:r>
              <a:rPr lang="fr-FR" dirty="0" smtClean="0"/>
              <a:t> </a:t>
            </a:r>
            <a:r>
              <a:rPr lang="fr-FR" dirty="0" err="1" smtClean="0"/>
              <a:t>success</a:t>
            </a:r>
            <a:r>
              <a:rPr lang="fr-FR" dirty="0" smtClean="0"/>
              <a:t> : a direct </a:t>
            </a:r>
            <a:r>
              <a:rPr lang="fr-FR" dirty="0" err="1" smtClean="0"/>
              <a:t>path</a:t>
            </a:r>
            <a:r>
              <a:rPr lang="fr-FR" dirty="0" smtClean="0"/>
              <a:t> to the </a:t>
            </a:r>
            <a:r>
              <a:rPr lang="fr-FR" dirty="0" err="1" smtClean="0"/>
              <a:t>degree</a:t>
            </a:r>
            <a:endParaRPr lang="fr-FR" dirty="0"/>
          </a:p>
          <a:p>
            <a:endParaRPr lang="fr-FR" dirty="0"/>
          </a:p>
          <a:p>
            <a:pPr marL="342900" indent="-342900">
              <a:buFont typeface="Wingdings" pitchFamily="2" charset="2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Any</a:t>
            </a:r>
            <a:r>
              <a:rPr lang="fr-FR" dirty="0" smtClean="0">
                <a:sym typeface="Wingdings" panose="05000000000000000000" pitchFamily="2" charset="2"/>
              </a:rPr>
              <a:t> interruption of </a:t>
            </a:r>
            <a:r>
              <a:rPr lang="fr-FR" dirty="0" err="1" smtClean="0">
                <a:sym typeface="Wingdings" panose="05000000000000000000" pitchFamily="2" charset="2"/>
              </a:rPr>
              <a:t>studies</a:t>
            </a:r>
            <a:r>
              <a:rPr lang="fr-FR" dirty="0" smtClean="0">
                <a:sym typeface="Wingdings" panose="05000000000000000000" pitchFamily="2" charset="2"/>
              </a:rPr>
              <a:t>, or </a:t>
            </a:r>
            <a:r>
              <a:rPr lang="fr-FR" dirty="0" err="1" smtClean="0">
                <a:sym typeface="Wingdings" panose="05000000000000000000" pitchFamily="2" charset="2"/>
              </a:rPr>
              <a:t>repeating</a:t>
            </a:r>
            <a:r>
              <a:rPr lang="fr-FR" dirty="0" smtClean="0">
                <a:sym typeface="Wingdings" panose="05000000000000000000" pitchFamily="2" charset="2"/>
              </a:rPr>
              <a:t> a </a:t>
            </a:r>
            <a:r>
              <a:rPr lang="fr-FR" dirty="0" err="1" smtClean="0">
                <a:sym typeface="Wingdings" panose="05000000000000000000" pitchFamily="2" charset="2"/>
              </a:rPr>
              <a:t>year</a:t>
            </a:r>
            <a:r>
              <a:rPr lang="fr-FR" dirty="0" smtClean="0">
                <a:sym typeface="Wingdings" panose="05000000000000000000" pitchFamily="2" charset="2"/>
              </a:rPr>
              <a:t>, are </a:t>
            </a:r>
            <a:r>
              <a:rPr lang="fr-FR" dirty="0" err="1" smtClean="0">
                <a:sym typeface="Wingdings" panose="05000000000000000000" pitchFamily="2" charset="2"/>
              </a:rPr>
              <a:t>viewed</a:t>
            </a:r>
            <a:r>
              <a:rPr lang="fr-FR" dirty="0" smtClean="0">
                <a:sym typeface="Wingdings" panose="05000000000000000000" pitchFamily="2" charset="2"/>
              </a:rPr>
              <a:t> as </a:t>
            </a:r>
            <a:r>
              <a:rPr lang="fr-FR" dirty="0" err="1" smtClean="0">
                <a:sym typeface="Wingdings" panose="05000000000000000000" pitchFamily="2" charset="2"/>
              </a:rPr>
              <a:t>failure</a:t>
            </a:r>
            <a:endParaRPr lang="fr-F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dirty="0" smtClean="0">
              <a:sym typeface="Wingdings" panose="05000000000000000000" pitchFamily="2" charset="2"/>
            </a:endParaRPr>
          </a:p>
          <a:p>
            <a:endParaRPr lang="fr-FR" dirty="0">
              <a:sym typeface="Wingdings" panose="05000000000000000000" pitchFamily="2" charset="2"/>
            </a:endParaRPr>
          </a:p>
          <a:p>
            <a:r>
              <a:rPr lang="fr-FR" i="1" dirty="0" smtClean="0">
                <a:sym typeface="Wingdings" panose="05000000000000000000" pitchFamily="2" charset="2"/>
              </a:rPr>
              <a:t>Implications for </a:t>
            </a:r>
            <a:r>
              <a:rPr lang="fr-FR" i="1" dirty="0" err="1" smtClean="0">
                <a:sym typeface="Wingdings" panose="05000000000000000000" pitchFamily="2" charset="2"/>
              </a:rPr>
              <a:t>research</a:t>
            </a:r>
            <a:r>
              <a:rPr lang="fr-FR" i="1" dirty="0">
                <a:sym typeface="Wingdings" panose="05000000000000000000" pitchFamily="2" charset="2"/>
              </a:rPr>
              <a:t> </a:t>
            </a:r>
            <a:r>
              <a:rPr lang="fr-FR" i="1" dirty="0" smtClean="0">
                <a:sym typeface="Wingdings" panose="05000000000000000000" pitchFamily="2" charset="2"/>
              </a:rPr>
              <a:t>: </a:t>
            </a:r>
            <a:r>
              <a:rPr lang="fr-FR" dirty="0" smtClean="0">
                <a:sym typeface="Wingdings" panose="05000000000000000000" pitchFamily="2" charset="2"/>
              </a:rPr>
              <a:t>longitudinal </a:t>
            </a:r>
            <a:r>
              <a:rPr lang="fr-FR" dirty="0" err="1" smtClean="0">
                <a:sym typeface="Wingdings" panose="05000000000000000000" pitchFamily="2" charset="2"/>
              </a:rPr>
              <a:t>studies</a:t>
            </a:r>
            <a:r>
              <a:rPr lang="fr-FR" dirty="0" smtClean="0">
                <a:sym typeface="Wingdings" panose="05000000000000000000" pitchFamily="2" charset="2"/>
              </a:rPr>
              <a:t> are </a:t>
            </a:r>
            <a:r>
              <a:rPr lang="fr-FR" dirty="0" err="1" smtClean="0">
                <a:sym typeface="Wingdings" panose="05000000000000000000" pitchFamily="2" charset="2"/>
              </a:rPr>
              <a:t>needed</a:t>
            </a:r>
            <a:r>
              <a:rPr lang="fr-FR" dirty="0" smtClean="0">
                <a:sym typeface="Wingdings" panose="05000000000000000000" pitchFamily="2" charset="2"/>
              </a:rPr>
              <a:t> to </a:t>
            </a:r>
            <a:r>
              <a:rPr lang="fr-FR" dirty="0" err="1" smtClean="0">
                <a:sym typeface="Wingdings" panose="05000000000000000000" pitchFamily="2" charset="2"/>
              </a:rPr>
              <a:t>follow</a:t>
            </a:r>
            <a:r>
              <a:rPr lang="fr-FR" dirty="0" smtClean="0">
                <a:sym typeface="Wingdings" panose="05000000000000000000" pitchFamily="2" charset="2"/>
              </a:rPr>
              <a:t> up </a:t>
            </a:r>
            <a:r>
              <a:rPr lang="fr-FR" dirty="0" err="1" smtClean="0">
                <a:sym typeface="Wingdings" panose="05000000000000000000" pitchFamily="2" charset="2"/>
              </a:rPr>
              <a:t>students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beyond</a:t>
            </a:r>
            <a:r>
              <a:rPr lang="fr-FR" dirty="0" smtClean="0">
                <a:sym typeface="Wingdings" panose="05000000000000000000" pitchFamily="2" charset="2"/>
              </a:rPr>
              <a:t> the first </a:t>
            </a:r>
            <a:r>
              <a:rPr lang="fr-FR" dirty="0" err="1" smtClean="0">
                <a:sym typeface="Wingdings" panose="05000000000000000000" pitchFamily="2" charset="2"/>
              </a:rPr>
              <a:t>year</a:t>
            </a:r>
            <a:r>
              <a:rPr lang="fr-FR" dirty="0" smtClean="0">
                <a:sym typeface="Wingdings" panose="05000000000000000000" pitchFamily="2" charset="2"/>
              </a:rPr>
              <a:t> of </a:t>
            </a:r>
            <a:r>
              <a:rPr lang="fr-FR" dirty="0" err="1" smtClean="0">
                <a:sym typeface="Wingdings" panose="05000000000000000000" pitchFamily="2" charset="2"/>
              </a:rPr>
              <a:t>study</a:t>
            </a:r>
            <a:r>
              <a:rPr lang="fr-FR" dirty="0" smtClean="0">
                <a:sym typeface="Wingdings" panose="05000000000000000000" pitchFamily="2" charset="2"/>
              </a:rPr>
              <a:t>.</a:t>
            </a:r>
          </a:p>
          <a:p>
            <a:endParaRPr lang="fr-FR" dirty="0" smtClean="0">
              <a:sym typeface="Wingdings" panose="05000000000000000000" pitchFamily="2" charset="2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411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Understanding</a:t>
            </a:r>
            <a:r>
              <a:rPr lang="fr-FR" dirty="0" smtClean="0"/>
              <a:t> </a:t>
            </a:r>
            <a:r>
              <a:rPr lang="fr-FR" dirty="0" err="1" smtClean="0"/>
              <a:t>study</a:t>
            </a:r>
            <a:r>
              <a:rPr lang="fr-FR" dirty="0" smtClean="0"/>
              <a:t> </a:t>
            </a:r>
            <a:r>
              <a:rPr lang="fr-FR" dirty="0" err="1" smtClean="0"/>
              <a:t>success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267744" y="6237312"/>
            <a:ext cx="4176464" cy="484163"/>
          </a:xfrm>
        </p:spPr>
        <p:txBody>
          <a:bodyPr/>
          <a:lstStyle/>
          <a:p>
            <a:r>
              <a:rPr lang="en-US" sz="1400" b="1" i="1" dirty="0" smtClean="0"/>
              <a:t>SRHE Annual Research Conference, </a:t>
            </a:r>
          </a:p>
          <a:p>
            <a:r>
              <a:rPr lang="en-US" sz="1400" b="1" i="1" dirty="0" smtClean="0"/>
              <a:t>Newport, 6-8 December 2017 South Wales, UK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err="1" smtClean="0"/>
              <a:t>What</a:t>
            </a:r>
            <a:r>
              <a:rPr lang="fr-FR" dirty="0" smtClean="0"/>
              <a:t> are the </a:t>
            </a:r>
            <a:r>
              <a:rPr lang="fr-FR" dirty="0" err="1" smtClean="0"/>
              <a:t>factors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have an impact on persistance and </a:t>
            </a:r>
            <a:r>
              <a:rPr lang="fr-FR" dirty="0" err="1" smtClean="0"/>
              <a:t>academic</a:t>
            </a:r>
            <a:r>
              <a:rPr lang="fr-FR" dirty="0" smtClean="0"/>
              <a:t> </a:t>
            </a:r>
            <a:r>
              <a:rPr lang="fr-FR" dirty="0" err="1" smtClean="0"/>
              <a:t>achievement</a:t>
            </a:r>
            <a:r>
              <a:rPr lang="fr-FR" dirty="0" smtClean="0"/>
              <a:t> ? </a:t>
            </a:r>
          </a:p>
          <a:p>
            <a:endParaRPr lang="fr-FR" dirty="0" smtClean="0"/>
          </a:p>
          <a:p>
            <a:r>
              <a:rPr lang="fr-FR" dirty="0" smtClean="0"/>
              <a:t>Putting </a:t>
            </a:r>
            <a:r>
              <a:rPr lang="fr-FR" dirty="0" err="1" smtClean="0"/>
              <a:t>together</a:t>
            </a:r>
            <a:r>
              <a:rPr lang="fr-FR" dirty="0" smtClean="0"/>
              <a:t> </a:t>
            </a:r>
            <a:r>
              <a:rPr lang="fr-FR" b="1" i="1" dirty="0" err="1" smtClean="0">
                <a:latin typeface="Nyala" panose="02000504070300020003" pitchFamily="2" charset="0"/>
              </a:rPr>
              <a:t>student</a:t>
            </a:r>
            <a:r>
              <a:rPr lang="fr-FR" b="1" i="1" dirty="0" smtClean="0">
                <a:latin typeface="Nyala" panose="02000504070300020003" pitchFamily="2" charset="0"/>
              </a:rPr>
              <a:t> </a:t>
            </a:r>
            <a:r>
              <a:rPr lang="fr-FR" b="1" i="1" dirty="0" err="1" smtClean="0">
                <a:latin typeface="Nyala" panose="02000504070300020003" pitchFamily="2" charset="0"/>
              </a:rPr>
              <a:t>characteristics</a:t>
            </a:r>
            <a:r>
              <a:rPr lang="fr-FR" b="1" dirty="0" smtClean="0">
                <a:latin typeface="Nyala" panose="02000504070300020003" pitchFamily="2" charset="0"/>
              </a:rPr>
              <a:t> </a:t>
            </a:r>
            <a:r>
              <a:rPr lang="fr-FR" dirty="0" smtClean="0"/>
              <a:t>(e. g </a:t>
            </a:r>
            <a:r>
              <a:rPr lang="fr-FR" dirty="0" err="1" smtClean="0">
                <a:sym typeface="Wingdings" panose="05000000000000000000" pitchFamily="2" charset="2"/>
              </a:rPr>
              <a:t>school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career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quality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before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entering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higher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education</a:t>
            </a:r>
            <a:r>
              <a:rPr lang="fr-FR" dirty="0" smtClean="0">
                <a:sym typeface="Wingdings" panose="05000000000000000000" pitchFamily="2" charset="2"/>
              </a:rPr>
              <a:t>) and perception of the </a:t>
            </a:r>
            <a:r>
              <a:rPr lang="fr-FR" dirty="0" err="1" smtClean="0">
                <a:sym typeface="Wingdings" panose="05000000000000000000" pitchFamily="2" charset="2"/>
              </a:rPr>
              <a:t>learning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environment</a:t>
            </a:r>
            <a:r>
              <a:rPr lang="fr-FR" dirty="0" smtClean="0">
                <a:sym typeface="Wingdings" panose="05000000000000000000" pitchFamily="2" charset="2"/>
              </a:rPr>
              <a:t> (</a:t>
            </a:r>
            <a:r>
              <a:rPr lang="fr-FR" b="1" i="1" dirty="0" err="1" smtClean="0">
                <a:latin typeface="Nyala" panose="02000504070300020003" pitchFamily="2" charset="0"/>
                <a:sym typeface="Wingdings" panose="05000000000000000000" pitchFamily="2" charset="2"/>
              </a:rPr>
              <a:t>student</a:t>
            </a:r>
            <a:r>
              <a:rPr lang="fr-FR" b="1" i="1" dirty="0" smtClean="0">
                <a:latin typeface="Nyala" panose="02000504070300020003" pitchFamily="2" charset="0"/>
                <a:sym typeface="Wingdings" panose="05000000000000000000" pitchFamily="2" charset="2"/>
              </a:rPr>
              <a:t> </a:t>
            </a:r>
            <a:r>
              <a:rPr lang="fr-FR" b="1" i="1" dirty="0" err="1" smtClean="0">
                <a:latin typeface="Nyala" panose="02000504070300020003" pitchFamily="2" charset="0"/>
                <a:sym typeface="Wingdings" panose="05000000000000000000" pitchFamily="2" charset="2"/>
              </a:rPr>
              <a:t>experience</a:t>
            </a:r>
            <a:r>
              <a:rPr lang="fr-FR" dirty="0" smtClean="0"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 A </a:t>
            </a:r>
            <a:r>
              <a:rPr lang="fr-FR" dirty="0" err="1" smtClean="0">
                <a:sym typeface="Wingdings" panose="05000000000000000000" pitchFamily="2" charset="2"/>
              </a:rPr>
              <a:t>psychosocial</a:t>
            </a:r>
            <a:r>
              <a:rPr lang="fr-FR" dirty="0" smtClean="0">
                <a:sym typeface="Wingdings" panose="05000000000000000000" pitchFamily="2" charset="2"/>
              </a:rPr>
              <a:t> perspective :  </a:t>
            </a:r>
            <a:r>
              <a:rPr lang="fr-FR" dirty="0" err="1" smtClean="0">
                <a:sym typeface="Wingdings" panose="05000000000000000000" pitchFamily="2" charset="2"/>
              </a:rPr>
              <a:t>Interplay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between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personal</a:t>
            </a:r>
            <a:r>
              <a:rPr lang="fr-FR" dirty="0" smtClean="0">
                <a:sym typeface="Wingdings" panose="05000000000000000000" pitchFamily="2" charset="2"/>
              </a:rPr>
              <a:t> and </a:t>
            </a:r>
            <a:r>
              <a:rPr lang="fr-FR" dirty="0" err="1" smtClean="0">
                <a:sym typeface="Wingdings" panose="05000000000000000000" pitchFamily="2" charset="2"/>
              </a:rPr>
              <a:t>contextual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characteristics</a:t>
            </a:r>
            <a:r>
              <a:rPr lang="fr-FR" dirty="0" smtClean="0">
                <a:sym typeface="Wingdings" panose="05000000000000000000" pitchFamily="2" charset="2"/>
              </a:rPr>
              <a:t>. </a:t>
            </a:r>
            <a:r>
              <a:rPr lang="fr-FR" dirty="0" err="1" smtClean="0"/>
              <a:t>Student’s</a:t>
            </a:r>
            <a:r>
              <a:rPr lang="fr-FR" dirty="0" smtClean="0"/>
              <a:t> </a:t>
            </a:r>
            <a:r>
              <a:rPr lang="fr-FR" dirty="0"/>
              <a:t>perception of </a:t>
            </a:r>
            <a:r>
              <a:rPr lang="fr-FR" dirty="0" err="1"/>
              <a:t>his</a:t>
            </a:r>
            <a:r>
              <a:rPr lang="fr-FR" dirty="0"/>
              <a:t>/</a:t>
            </a:r>
            <a:r>
              <a:rPr lang="fr-FR" dirty="0" err="1"/>
              <a:t>her</a:t>
            </a:r>
            <a:r>
              <a:rPr lang="fr-FR" dirty="0"/>
              <a:t> </a:t>
            </a:r>
            <a:r>
              <a:rPr lang="fr-FR" dirty="0" err="1"/>
              <a:t>learning</a:t>
            </a:r>
            <a:r>
              <a:rPr lang="fr-FR" dirty="0"/>
              <a:t> </a:t>
            </a:r>
            <a:r>
              <a:rPr lang="fr-FR" dirty="0" err="1"/>
              <a:t>environment</a:t>
            </a:r>
            <a:r>
              <a:rPr lang="fr-FR" dirty="0"/>
              <a:t> has a major impact on </a:t>
            </a:r>
            <a:r>
              <a:rPr lang="fr-FR" dirty="0" err="1"/>
              <a:t>his</a:t>
            </a:r>
            <a:r>
              <a:rPr lang="fr-FR" dirty="0"/>
              <a:t>/</a:t>
            </a:r>
            <a:r>
              <a:rPr lang="fr-FR" dirty="0" err="1"/>
              <a:t>her</a:t>
            </a:r>
            <a:r>
              <a:rPr lang="fr-FR" dirty="0"/>
              <a:t> </a:t>
            </a:r>
            <a:r>
              <a:rPr lang="fr-FR" dirty="0" err="1" smtClean="0"/>
              <a:t>behaviour</a:t>
            </a:r>
            <a:r>
              <a:rPr lang="fr-FR" dirty="0" smtClean="0"/>
              <a:t>.</a:t>
            </a:r>
            <a:endParaRPr lang="fr-FR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89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Overriding</a:t>
            </a:r>
            <a:r>
              <a:rPr lang="fr-FR" dirty="0" smtClean="0"/>
              <a:t> impact of the first </a:t>
            </a:r>
            <a:r>
              <a:rPr lang="fr-FR" dirty="0" err="1" smtClean="0"/>
              <a:t>semester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S1 performance </a:t>
            </a:r>
            <a:r>
              <a:rPr lang="fr-FR" dirty="0" err="1" smtClean="0"/>
              <a:t>predicts</a:t>
            </a:r>
            <a:r>
              <a:rPr lang="fr-FR" dirty="0" smtClean="0"/>
              <a:t> S2 performance </a:t>
            </a:r>
            <a:r>
              <a:rPr lang="fr-FR" dirty="0" err="1" smtClean="0"/>
              <a:t>very</a:t>
            </a:r>
            <a:r>
              <a:rPr lang="fr-FR" dirty="0" smtClean="0"/>
              <a:t> </a:t>
            </a:r>
            <a:r>
              <a:rPr lang="fr-FR" dirty="0" err="1" smtClean="0"/>
              <a:t>accurately</a:t>
            </a:r>
            <a:endParaRPr lang="fr-FR" dirty="0" smtClean="0"/>
          </a:p>
          <a:p>
            <a:pPr>
              <a:buFont typeface="Wingdings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High </a:t>
            </a:r>
            <a:r>
              <a:rPr lang="fr-FR" dirty="0" err="1" smtClean="0">
                <a:sym typeface="Wingdings" panose="05000000000000000000" pitchFamily="2" charset="2"/>
              </a:rPr>
              <a:t>correlation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between</a:t>
            </a:r>
            <a:r>
              <a:rPr lang="fr-FR" dirty="0" smtClean="0">
                <a:sym typeface="Wingdings" panose="05000000000000000000" pitchFamily="2" charset="2"/>
              </a:rPr>
              <a:t> S2 and S1 performances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About 70% of the S2 </a:t>
            </a:r>
            <a:r>
              <a:rPr lang="fr-FR" dirty="0" err="1" smtClean="0">
                <a:sym typeface="Wingdings" panose="05000000000000000000" pitchFamily="2" charset="2"/>
              </a:rPr>
              <a:t>average</a:t>
            </a:r>
            <a:r>
              <a:rPr lang="fr-FR" dirty="0" smtClean="0">
                <a:sym typeface="Wingdings" panose="05000000000000000000" pitchFamily="2" charset="2"/>
              </a:rPr>
              <a:t> score </a:t>
            </a:r>
            <a:r>
              <a:rPr lang="fr-FR" dirty="0" err="1" smtClean="0">
                <a:sym typeface="Wingdings" panose="05000000000000000000" pitchFamily="2" charset="2"/>
              </a:rPr>
              <a:t>variability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can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be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explained</a:t>
            </a:r>
            <a:r>
              <a:rPr lang="fr-FR" dirty="0" smtClean="0">
                <a:sym typeface="Wingdings" panose="05000000000000000000" pitchFamily="2" charset="2"/>
              </a:rPr>
              <a:t> on the basis of S1 </a:t>
            </a:r>
            <a:r>
              <a:rPr lang="fr-FR" dirty="0" err="1" smtClean="0">
                <a:sym typeface="Wingdings" panose="05000000000000000000" pitchFamily="2" charset="2"/>
              </a:rPr>
              <a:t>average</a:t>
            </a:r>
            <a:r>
              <a:rPr lang="fr-FR" dirty="0" smtClean="0">
                <a:sym typeface="Wingdings" panose="05000000000000000000" pitchFamily="2" charset="2"/>
              </a:rPr>
              <a:t> score.</a:t>
            </a:r>
          </a:p>
          <a:p>
            <a:pPr>
              <a:buFont typeface="Wingdings"/>
              <a:buChar char="à"/>
            </a:pPr>
            <a:endParaRPr lang="fr-FR" dirty="0">
              <a:sym typeface="Wingdings" panose="05000000000000000000" pitchFamily="2" charset="2"/>
            </a:endParaRPr>
          </a:p>
          <a:p>
            <a:pPr>
              <a:buFont typeface="Wingdings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Morlaix &amp; </a:t>
            </a:r>
            <a:r>
              <a:rPr lang="fr-FR" dirty="0" err="1" smtClean="0">
                <a:sym typeface="Wingdings" panose="05000000000000000000" pitchFamily="2" charset="2"/>
              </a:rPr>
              <a:t>Suchaut</a:t>
            </a:r>
            <a:r>
              <a:rPr lang="fr-FR" dirty="0" smtClean="0">
                <a:sym typeface="Wingdings" panose="05000000000000000000" pitchFamily="2" charset="2"/>
              </a:rPr>
              <a:t> (2012), Neuville, Frenay &amp; al., (2013)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   </a:t>
            </a:r>
            <a:r>
              <a:rPr lang="fr-FR" dirty="0" err="1" smtClean="0">
                <a:sym typeface="Wingdings" panose="05000000000000000000" pitchFamily="2" charset="2"/>
              </a:rPr>
              <a:t>Same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results</a:t>
            </a:r>
            <a:r>
              <a:rPr lang="fr-FR" dirty="0" smtClean="0">
                <a:sym typeface="Wingdings" panose="05000000000000000000" pitchFamily="2" charset="2"/>
              </a:rPr>
              <a:t> for </a:t>
            </a:r>
            <a:r>
              <a:rPr lang="fr-FR" dirty="0" err="1" smtClean="0">
                <a:sym typeface="Wingdings" panose="05000000000000000000" pitchFamily="2" charset="2"/>
              </a:rPr>
              <a:t>technology-two</a:t>
            </a:r>
            <a:r>
              <a:rPr lang="fr-FR" dirty="0" smtClean="0">
                <a:sym typeface="Wingdings" panose="05000000000000000000" pitchFamily="2" charset="2"/>
              </a:rPr>
              <a:t>  </a:t>
            </a:r>
            <a:r>
              <a:rPr lang="fr-FR" dirty="0" err="1" smtClean="0">
                <a:sym typeface="Wingdings" panose="05000000000000000000" pitchFamily="2" charset="2"/>
              </a:rPr>
              <a:t>year</a:t>
            </a:r>
            <a:r>
              <a:rPr lang="fr-FR" dirty="0" smtClean="0">
                <a:sym typeface="Wingdings" panose="05000000000000000000" pitchFamily="2" charset="2"/>
              </a:rPr>
              <a:t>  institutions (</a:t>
            </a:r>
            <a:r>
              <a:rPr lang="fr-FR" dirty="0" err="1" smtClean="0">
                <a:sym typeface="Wingdings" panose="05000000000000000000" pitchFamily="2" charset="2"/>
              </a:rPr>
              <a:t>Cosnefroy</a:t>
            </a:r>
            <a:r>
              <a:rPr lang="fr-FR" dirty="0" smtClean="0">
                <a:sym typeface="Wingdings" panose="05000000000000000000" pitchFamily="2" charset="2"/>
              </a:rPr>
              <a:t> ; 2017, Lardy, 2017)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873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136815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Major </a:t>
            </a:r>
            <a:r>
              <a:rPr lang="fr-FR" dirty="0" err="1" smtClean="0"/>
              <a:t>results</a:t>
            </a:r>
            <a:r>
              <a:rPr lang="fr-FR" dirty="0" smtClean="0"/>
              <a:t> </a:t>
            </a:r>
            <a:r>
              <a:rPr lang="fr-FR" dirty="0" err="1" smtClean="0"/>
              <a:t>regarding</a:t>
            </a:r>
            <a:r>
              <a:rPr lang="fr-FR" dirty="0" smtClean="0"/>
              <a:t> </a:t>
            </a:r>
            <a:r>
              <a:rPr lang="fr-FR" dirty="0" err="1" smtClean="0"/>
              <a:t>student</a:t>
            </a:r>
            <a:r>
              <a:rPr lang="fr-FR" dirty="0" smtClean="0"/>
              <a:t> </a:t>
            </a:r>
            <a:r>
              <a:rPr lang="fr-FR" dirty="0" err="1" smtClean="0"/>
              <a:t>characteristics</a:t>
            </a:r>
            <a:r>
              <a:rPr lang="fr-FR" dirty="0" smtClean="0"/>
              <a:t> (French-</a:t>
            </a:r>
            <a:r>
              <a:rPr lang="fr-FR" dirty="0" err="1" smtClean="0"/>
              <a:t>speaking</a:t>
            </a:r>
            <a:r>
              <a:rPr lang="fr-FR" dirty="0" smtClean="0"/>
              <a:t> area </a:t>
            </a:r>
            <a:r>
              <a:rPr lang="fr-FR" dirty="0" err="1" smtClean="0"/>
              <a:t>studies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051720" y="6356350"/>
            <a:ext cx="4392488" cy="365125"/>
          </a:xfrm>
        </p:spPr>
        <p:txBody>
          <a:bodyPr/>
          <a:lstStyle/>
          <a:p>
            <a:r>
              <a:rPr lang="en-US" sz="1400" b="1" i="1" dirty="0" smtClean="0"/>
              <a:t> SRHE Annual Research Conference, </a:t>
            </a:r>
          </a:p>
          <a:p>
            <a:r>
              <a:rPr lang="en-US" sz="1400" b="1" i="1" dirty="0" smtClean="0"/>
              <a:t>Newport, 6-8 December 2017 South Wales, UK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err="1" smtClean="0"/>
              <a:t>Factors</a:t>
            </a:r>
            <a:r>
              <a:rPr lang="fr-FR" dirty="0" smtClean="0"/>
              <a:t> </a:t>
            </a:r>
            <a:r>
              <a:rPr lang="fr-FR" dirty="0" err="1" smtClean="0"/>
              <a:t>associated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student</a:t>
            </a:r>
            <a:r>
              <a:rPr lang="fr-FR" dirty="0" smtClean="0"/>
              <a:t> </a:t>
            </a:r>
            <a:r>
              <a:rPr lang="fr-FR" dirty="0" err="1" smtClean="0"/>
              <a:t>success</a:t>
            </a:r>
            <a:r>
              <a:rPr lang="fr-FR" dirty="0" smtClean="0"/>
              <a:t>/</a:t>
            </a:r>
            <a:r>
              <a:rPr lang="fr-FR" dirty="0" err="1" smtClean="0"/>
              <a:t>failure</a:t>
            </a:r>
            <a:r>
              <a:rPr lang="fr-FR" dirty="0" smtClean="0"/>
              <a:t> at the end of the first </a:t>
            </a:r>
            <a:r>
              <a:rPr lang="fr-FR" dirty="0" err="1" smtClean="0"/>
              <a:t>year</a:t>
            </a:r>
            <a:r>
              <a:rPr lang="fr-FR" dirty="0" smtClean="0"/>
              <a:t> of </a:t>
            </a:r>
            <a:r>
              <a:rPr lang="fr-FR" dirty="0" err="1" smtClean="0"/>
              <a:t>study</a:t>
            </a:r>
            <a:r>
              <a:rPr lang="fr-FR" dirty="0"/>
              <a:t> </a:t>
            </a:r>
            <a:r>
              <a:rPr lang="fr-FR" dirty="0" smtClean="0"/>
              <a:t>(</a:t>
            </a:r>
            <a:r>
              <a:rPr lang="fr-FR" dirty="0" err="1" smtClean="0"/>
              <a:t>Losego</a:t>
            </a:r>
            <a:r>
              <a:rPr lang="fr-FR" dirty="0" smtClean="0"/>
              <a:t>, 2012 ; </a:t>
            </a:r>
            <a:r>
              <a:rPr lang="fr-FR" dirty="0" err="1" smtClean="0"/>
              <a:t>Michaut</a:t>
            </a:r>
            <a:r>
              <a:rPr lang="fr-FR" dirty="0" smtClean="0"/>
              <a:t>, 2012 ; Morlaix &amp; </a:t>
            </a:r>
            <a:r>
              <a:rPr lang="fr-FR" dirty="0" err="1" smtClean="0"/>
              <a:t>Suchaut</a:t>
            </a:r>
            <a:r>
              <a:rPr lang="fr-FR" dirty="0" smtClean="0"/>
              <a:t>, 2012 ; RERS, 2018).</a:t>
            </a:r>
          </a:p>
          <a:p>
            <a:pPr marL="0" indent="0">
              <a:buNone/>
            </a:pPr>
            <a:r>
              <a:rPr lang="fr-FR" sz="2800" i="1" dirty="0">
                <a:latin typeface="Nyala" panose="02000504070300020003" pitchFamily="2" charset="0"/>
                <a:cs typeface="Estrangelo Edessa" panose="03080600000000000000" pitchFamily="66" charset="0"/>
              </a:rPr>
              <a:t> </a:t>
            </a:r>
            <a:r>
              <a:rPr lang="fr-FR" sz="2800" i="1" dirty="0" smtClean="0">
                <a:latin typeface="Nyala" panose="02000504070300020003" pitchFamily="2" charset="0"/>
                <a:cs typeface="Estrangelo Edessa" panose="03080600000000000000" pitchFamily="66" charset="0"/>
              </a:rPr>
              <a:t>        - </a:t>
            </a:r>
            <a:r>
              <a:rPr lang="fr-FR" dirty="0" err="1" smtClean="0">
                <a:latin typeface="Calibri" panose="020F0502020204030204" pitchFamily="34" charset="0"/>
                <a:cs typeface="Estrangelo Edessa" panose="03080600000000000000" pitchFamily="66" charset="0"/>
              </a:rPr>
              <a:t>Gender</a:t>
            </a:r>
            <a:r>
              <a:rPr lang="fr-FR" dirty="0" smtClean="0">
                <a:latin typeface="Calibri" panose="020F0502020204030204" pitchFamily="34" charset="0"/>
                <a:cs typeface="Estrangelo Edessa" panose="03080600000000000000" pitchFamily="66" charset="0"/>
              </a:rPr>
              <a:t> (</a:t>
            </a:r>
            <a:r>
              <a:rPr lang="fr-FR" dirty="0" err="1" smtClean="0">
                <a:latin typeface="Nyala" panose="02000504070300020003" pitchFamily="2" charset="0"/>
                <a:cs typeface="Estrangelo Edessa" panose="03080600000000000000" pitchFamily="66" charset="0"/>
              </a:rPr>
              <a:t>women</a:t>
            </a:r>
            <a:r>
              <a:rPr lang="fr-FR" dirty="0" smtClean="0">
                <a:latin typeface="Calibri" panose="020F0502020204030204" pitchFamily="34" charset="0"/>
                <a:cs typeface="Estrangelo Edessa" panose="03080600000000000000" pitchFamily="66" charset="0"/>
              </a:rPr>
              <a:t> </a:t>
            </a:r>
            <a:r>
              <a:rPr lang="fr-FR" dirty="0" err="1" smtClean="0">
                <a:latin typeface="Nyala" panose="02000504070300020003" pitchFamily="2" charset="0"/>
                <a:cs typeface="Estrangelo Edessa" panose="03080600000000000000" pitchFamily="66" charset="0"/>
              </a:rPr>
              <a:t>succes</a:t>
            </a:r>
            <a:r>
              <a:rPr lang="fr-FR" dirty="0" smtClean="0">
                <a:latin typeface="Nyala" panose="02000504070300020003" pitchFamily="2" charset="0"/>
                <a:cs typeface="Estrangelo Edessa" panose="03080600000000000000" pitchFamily="66" charset="0"/>
              </a:rPr>
              <a:t> rate 31,8% vs 21,4%)</a:t>
            </a:r>
            <a:endParaRPr lang="fr-FR" sz="2800" i="1" dirty="0" smtClean="0">
              <a:latin typeface="Nyala" panose="02000504070300020003" pitchFamily="2" charset="0"/>
              <a:cs typeface="Estrangelo Edessa" panose="03080600000000000000" pitchFamily="66" charset="0"/>
            </a:endParaRPr>
          </a:p>
          <a:p>
            <a:r>
              <a:rPr lang="fr-FR" dirty="0"/>
              <a:t>	</a:t>
            </a:r>
            <a:r>
              <a:rPr lang="fr-FR" dirty="0" smtClean="0"/>
              <a:t>- </a:t>
            </a:r>
            <a:r>
              <a:rPr lang="fr-FR" dirty="0" err="1" smtClean="0"/>
              <a:t>Kind</a:t>
            </a:r>
            <a:r>
              <a:rPr lang="fr-FR" dirty="0" smtClean="0"/>
              <a:t> and </a:t>
            </a:r>
            <a:r>
              <a:rPr lang="fr-FR" dirty="0" err="1" smtClean="0"/>
              <a:t>specialist</a:t>
            </a:r>
            <a:r>
              <a:rPr lang="fr-FR" dirty="0" smtClean="0"/>
              <a:t> focus of baccalauréat 	 	  	  </a:t>
            </a:r>
            <a:r>
              <a:rPr lang="fr-FR" dirty="0" err="1" smtClean="0"/>
              <a:t>degree</a:t>
            </a:r>
            <a:endParaRPr lang="fr-FR" dirty="0" smtClean="0"/>
          </a:p>
          <a:p>
            <a:r>
              <a:rPr lang="fr-FR" dirty="0"/>
              <a:t>	</a:t>
            </a:r>
            <a:r>
              <a:rPr lang="fr-FR" dirty="0" smtClean="0"/>
              <a:t>- </a:t>
            </a:r>
            <a:r>
              <a:rPr lang="fr-FR" dirty="0" err="1" smtClean="0"/>
              <a:t>Graduating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honours</a:t>
            </a:r>
            <a:endParaRPr lang="fr-FR" dirty="0" smtClean="0"/>
          </a:p>
          <a:p>
            <a:r>
              <a:rPr lang="fr-FR" dirty="0"/>
              <a:t>	</a:t>
            </a:r>
            <a:r>
              <a:rPr lang="fr-FR" dirty="0" smtClean="0"/>
              <a:t>- Age (</a:t>
            </a:r>
            <a:r>
              <a:rPr lang="fr-FR" dirty="0" err="1" smtClean="0"/>
              <a:t>having</a:t>
            </a:r>
            <a:r>
              <a:rPr lang="fr-FR" dirty="0" smtClean="0"/>
              <a:t> </a:t>
            </a:r>
            <a:r>
              <a:rPr lang="fr-FR" dirty="0" err="1" smtClean="0"/>
              <a:t>repeated</a:t>
            </a:r>
            <a:r>
              <a:rPr lang="fr-FR" dirty="0" smtClean="0"/>
              <a:t> one or more </a:t>
            </a:r>
            <a:r>
              <a:rPr lang="fr-FR" dirty="0" err="1" smtClean="0"/>
              <a:t>years</a:t>
            </a:r>
            <a:r>
              <a:rPr lang="fr-FR" dirty="0" smtClean="0"/>
              <a:t>)</a:t>
            </a:r>
          </a:p>
          <a:p>
            <a:pPr marL="274320" lvl="1" indent="0">
              <a:buNone/>
            </a:pPr>
            <a:r>
              <a:rPr lang="fr-FR" dirty="0"/>
              <a:t>	- </a:t>
            </a:r>
            <a:r>
              <a:rPr lang="fr-FR" sz="2400" dirty="0" err="1"/>
              <a:t>Working</a:t>
            </a:r>
            <a:r>
              <a:rPr lang="fr-FR" sz="2400" dirty="0"/>
              <a:t> part-time</a:t>
            </a:r>
          </a:p>
          <a:p>
            <a:pPr marL="0" indent="0">
              <a:buNone/>
            </a:pPr>
            <a:r>
              <a:rPr lang="fr-FR" dirty="0"/>
              <a:t>	</a:t>
            </a:r>
            <a:endParaRPr lang="fr-FR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04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Clarté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760</TotalTime>
  <Words>931</Words>
  <Application>Microsoft Office PowerPoint</Application>
  <PresentationFormat>Affichage à l'écran (4:3)</PresentationFormat>
  <Paragraphs>187</Paragraphs>
  <Slides>18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Clarté</vt:lpstr>
      <vt:lpstr>Analysis of critical factors related to undergraduate students' success in French higher education</vt:lpstr>
      <vt:lpstr>Dropout and failure in HE: a key issue</vt:lpstr>
      <vt:lpstr>French backdrop</vt:lpstr>
      <vt:lpstr>Undergraduate drop-out rates (source : French  Ministry  of HE, NI 13.02 2017)</vt:lpstr>
      <vt:lpstr>Completion rates : evolving trends</vt:lpstr>
      <vt:lpstr>What do success and failure mean ?</vt:lpstr>
      <vt:lpstr>Understanding study success</vt:lpstr>
      <vt:lpstr>Overriding impact of the first semester</vt:lpstr>
      <vt:lpstr>Major results regarding student characteristics (French-speaking area studies)</vt:lpstr>
      <vt:lpstr>A psychosocial approach  of student performance</vt:lpstr>
      <vt:lpstr>Course experience</vt:lpstr>
      <vt:lpstr>Three components of course experience </vt:lpstr>
      <vt:lpstr>          Academic staff concern for students development and teaching           </vt:lpstr>
      <vt:lpstr>Impact of course experience</vt:lpstr>
      <vt:lpstr>A psychosocial approach  of student performance</vt:lpstr>
      <vt:lpstr>From retention to success</vt:lpstr>
      <vt:lpstr>Conclusion : from course experience  to teaching quality</vt:lpstr>
      <vt:lpstr>Présentation PowerPoint</vt:lpstr>
    </vt:vector>
  </TitlesOfParts>
  <Company>ENS de Lyon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Laurent Cosnefroy</dc:creator>
  <cp:lastModifiedBy>Laurent Cosnefroy</cp:lastModifiedBy>
  <cp:revision>36</cp:revision>
  <dcterms:created xsi:type="dcterms:W3CDTF">2018-10-30T15:19:36Z</dcterms:created>
  <dcterms:modified xsi:type="dcterms:W3CDTF">2018-11-05T16:15:26Z</dcterms:modified>
</cp:coreProperties>
</file>