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4" r:id="rId3"/>
    <p:sldId id="275" r:id="rId4"/>
    <p:sldId id="284" r:id="rId5"/>
    <p:sldId id="276" r:id="rId6"/>
    <p:sldId id="277" r:id="rId7"/>
    <p:sldId id="279" r:id="rId8"/>
    <p:sldId id="281" r:id="rId9"/>
    <p:sldId id="285" r:id="rId10"/>
    <p:sldId id="286" r:id="rId11"/>
    <p:sldId id="287" r:id="rId12"/>
    <p:sldId id="280" r:id="rId13"/>
    <p:sldId id="282" r:id="rId14"/>
    <p:sldId id="283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83" autoAdjust="0"/>
  </p:normalViewPr>
  <p:slideViewPr>
    <p:cSldViewPr>
      <p:cViewPr>
        <p:scale>
          <a:sx n="73" d="100"/>
          <a:sy n="73" d="100"/>
        </p:scale>
        <p:origin x="-111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4E677-AB03-4581-83F9-53E497E40746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AF4E0-0CFF-43E6-9896-1F8D5520C5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69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8EEF-C86E-4D12-AC4D-C8098A006F47}" type="datetimeFigureOut">
              <a:rPr lang="fr-FR" smtClean="0"/>
              <a:pPr/>
              <a:t>04/11/2018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8D5FD-5F9D-4A09-AAF7-0364EADDA5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80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tutors</a:t>
            </a:r>
            <a:r>
              <a:rPr lang="fr-FR" dirty="0" smtClean="0"/>
              <a:t> for </a:t>
            </a:r>
            <a:r>
              <a:rPr lang="fr-FR" dirty="0" err="1" smtClean="0"/>
              <a:t>rich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families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Nowadays, 97,5% of children of 3 are send to school,</a:t>
            </a:r>
            <a:r>
              <a:rPr lang="en-GB" baseline="0" noProof="0" dirty="0" smtClean="0"/>
              <a:t> so around 25 000 are not registered</a:t>
            </a:r>
            <a:r>
              <a:rPr lang="en-GB" noProof="0" dirty="0" smtClean="0"/>
              <a:t>.</a:t>
            </a:r>
          </a:p>
          <a:p>
            <a:r>
              <a:rPr lang="en-GB" noProof="0" dirty="0" smtClean="0"/>
              <a:t>HS : can be a vocational</a:t>
            </a:r>
            <a:r>
              <a:rPr lang="en-GB" baseline="0" noProof="0" dirty="0" smtClean="0"/>
              <a:t> School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13% for elementary</a:t>
            </a:r>
            <a:r>
              <a:rPr lang="en-GB" baseline="0" noProof="0" dirty="0" smtClean="0"/>
              <a:t> schools and 20% for secondary schools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43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71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solidFill>
                  <a:srgbClr val="00638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90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60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0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640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01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5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26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7D196A-FF94-49B2-8E43-E0D1D3E9F9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629"/>
            <a:ext cx="9144000" cy="48737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498000"/>
            <a:ext cx="555225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z="1100" smtClean="0"/>
              <a:t>Nom de l’enseignant                                                                                                                                                                                                                  Parcours - cours                                                                                                                                                                                                            2015 – 2016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584176" cy="4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0638F"/>
                </a:solidFill>
              </a:rPr>
              <a:t>The French Education System </a:t>
            </a:r>
            <a:endParaRPr lang="en-GB" sz="3600" dirty="0" smtClean="0">
              <a:solidFill>
                <a:srgbClr val="00638F"/>
              </a:solidFill>
            </a:endParaRP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Cécile CRESPY</a:t>
            </a:r>
          </a:p>
          <a:p>
            <a:pPr marL="0" indent="0" algn="ctr">
              <a:buNone/>
            </a:pPr>
            <a:r>
              <a:rPr lang="en-GB" sz="2000" dirty="0" smtClean="0"/>
              <a:t>Professor of political science - Sciences Po Toulouse</a:t>
            </a:r>
          </a:p>
          <a:p>
            <a:pPr marL="0" indent="0" algn="ctr">
              <a:buNone/>
            </a:pPr>
            <a:r>
              <a:rPr lang="en-GB" sz="2000" dirty="0" smtClean="0"/>
              <a:t>Philippe RAIMBAULT</a:t>
            </a:r>
          </a:p>
          <a:p>
            <a:pPr marL="0" indent="0" algn="ctr">
              <a:buNone/>
            </a:pPr>
            <a:r>
              <a:rPr lang="en-GB" sz="2000" dirty="0" smtClean="0"/>
              <a:t>Professor of public law – Sciences Po Toulouse</a:t>
            </a:r>
          </a:p>
          <a:p>
            <a:pPr marL="0" indent="0" algn="ctr">
              <a:buNone/>
            </a:pPr>
            <a:r>
              <a:rPr lang="en-GB" sz="2000" dirty="0" smtClean="0"/>
              <a:t>President of University of Toulouse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i="1" dirty="0" smtClean="0"/>
              <a:t>International Seminar 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b="1" i="1" dirty="0" smtClean="0"/>
              <a:t>Transition between High-School and University.  Comparative studies between Mexico and France</a:t>
            </a:r>
          </a:p>
          <a:p>
            <a:pPr marL="0" indent="0" algn="ctr">
              <a:buNone/>
            </a:pPr>
            <a:r>
              <a:rPr lang="en-GB" sz="2400" dirty="0" smtClean="0"/>
              <a:t>November 5-7th, 2018</a:t>
            </a: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Number of graduates from high school diploma “</a:t>
            </a:r>
            <a:r>
              <a:rPr lang="en-GB" sz="2800" dirty="0" err="1" smtClean="0"/>
              <a:t>baccalauréat</a:t>
            </a:r>
            <a:r>
              <a:rPr lang="en-GB" sz="2800" dirty="0" smtClean="0"/>
              <a:t>” </a:t>
            </a:r>
            <a:endParaRPr lang="en-GB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656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05" y="0"/>
            <a:ext cx="1543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334668" cy="40653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dirty="0" smtClean="0"/>
              <a:t>A higher education system faced to transformations:</a:t>
            </a:r>
          </a:p>
          <a:p>
            <a:pPr algn="just">
              <a:buFontTx/>
              <a:buChar char="-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increase of number of students: in the 1960s, in the 1990s and in the 2010s.</a:t>
            </a:r>
          </a:p>
          <a:p>
            <a:pPr algn="just">
              <a:buFontTx/>
              <a:buChar char="-"/>
            </a:pPr>
            <a:r>
              <a:rPr lang="en-GB" dirty="0" smtClean="0"/>
              <a:t>Transition between high school and HEI: </a:t>
            </a:r>
            <a:r>
              <a:rPr lang="en-GB" b="1" dirty="0" smtClean="0"/>
              <a:t>selective and non selective process.</a:t>
            </a:r>
          </a:p>
          <a:p>
            <a:pPr lvl="1" algn="just">
              <a:buFontTx/>
              <a:buChar char="-"/>
            </a:pPr>
            <a:r>
              <a:rPr lang="en-GB" dirty="0" smtClean="0"/>
              <a:t>A new process with </a:t>
            </a:r>
            <a:r>
              <a:rPr lang="en-GB" dirty="0" err="1" smtClean="0"/>
              <a:t>Parcoursup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en-GB" dirty="0" smtClean="0"/>
              <a:t>There are few ties between high school and HEI.</a:t>
            </a:r>
          </a:p>
          <a:p>
            <a:pPr lvl="1" algn="just">
              <a:buFontTx/>
              <a:buChar char="-"/>
            </a:pPr>
            <a:r>
              <a:rPr lang="en-GB" dirty="0" smtClean="0"/>
              <a:t>Bac-3/bac+3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2196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Higher Education System: </a:t>
            </a:r>
          </a:p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the </a:t>
            </a:r>
            <a:r>
              <a:rPr lang="en-GB" sz="2800" b="1" kern="0" dirty="0" err="1" smtClean="0">
                <a:solidFill>
                  <a:srgbClr val="00638F"/>
                </a:solidFill>
                <a:ea typeface="+mj-ea"/>
                <a:cs typeface="Arial"/>
              </a:rPr>
              <a:t>Napoleonian</a:t>
            </a:r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 Model</a:t>
            </a:r>
            <a:endParaRPr lang="fr-FR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65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 higher education system faced to the reforms:</a:t>
            </a:r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b="1" dirty="0" smtClean="0"/>
              <a:t>Bologna Process </a:t>
            </a:r>
            <a:r>
              <a:rPr lang="en-GB" dirty="0" smtClean="0"/>
              <a:t>in the early 2000s:</a:t>
            </a:r>
          </a:p>
          <a:p>
            <a:pPr lvl="1">
              <a:buFontTx/>
              <a:buChar char="-"/>
            </a:pPr>
            <a:r>
              <a:rPr lang="en-GB" dirty="0" smtClean="0"/>
              <a:t>LMD reform</a:t>
            </a:r>
          </a:p>
          <a:p>
            <a:pPr lvl="1">
              <a:buFontTx/>
              <a:buChar char="-"/>
            </a:pPr>
            <a:r>
              <a:rPr lang="en-GB" dirty="0" smtClean="0"/>
              <a:t>A kind of convergence between universities and “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Ecoles</a:t>
            </a:r>
            <a:r>
              <a:rPr lang="en-GB" dirty="0" smtClean="0"/>
              <a:t>”</a:t>
            </a:r>
          </a:p>
          <a:p>
            <a:pPr>
              <a:buFontTx/>
              <a:buChar char="-"/>
            </a:pPr>
            <a:r>
              <a:rPr lang="en-GB" b="1" dirty="0" smtClean="0"/>
              <a:t>Organisational reforms</a:t>
            </a:r>
            <a:r>
              <a:rPr lang="en-GB" dirty="0" smtClean="0"/>
              <a:t> since mid 2000s:</a:t>
            </a:r>
          </a:p>
          <a:p>
            <a:pPr lvl="1">
              <a:buFontTx/>
              <a:buChar char="-"/>
            </a:pPr>
            <a:r>
              <a:rPr lang="en-GB" b="1" dirty="0" smtClean="0"/>
              <a:t>Autonomy of the universities</a:t>
            </a:r>
            <a:r>
              <a:rPr lang="en-GB" dirty="0" smtClean="0"/>
              <a:t>: LRU Law (2007)</a:t>
            </a:r>
          </a:p>
          <a:p>
            <a:pPr lvl="2">
              <a:buFontTx/>
              <a:buChar char="-"/>
            </a:pPr>
            <a:r>
              <a:rPr lang="en-GB" dirty="0" smtClean="0"/>
              <a:t>A recent phenomena and difficulties</a:t>
            </a:r>
          </a:p>
          <a:p>
            <a:pPr lvl="1">
              <a:buFontTx/>
              <a:buChar char="-"/>
            </a:pPr>
            <a:r>
              <a:rPr lang="en-GB" b="1" dirty="0" smtClean="0"/>
              <a:t>Cooperation at a territorial level</a:t>
            </a:r>
            <a:r>
              <a:rPr lang="en-GB" dirty="0" smtClean="0"/>
              <a:t>: PRES, COMUE</a:t>
            </a:r>
          </a:p>
          <a:p>
            <a:pPr lvl="1">
              <a:buFontTx/>
              <a:buChar char="-"/>
            </a:pPr>
            <a:r>
              <a:rPr lang="en-GB" b="1" dirty="0" smtClean="0"/>
              <a:t>Policies for excellence </a:t>
            </a:r>
            <a:r>
              <a:rPr lang="en-GB" dirty="0" smtClean="0"/>
              <a:t>(“Grand </a:t>
            </a:r>
            <a:r>
              <a:rPr lang="en-GB" dirty="0" err="1" smtClean="0"/>
              <a:t>Emprunt</a:t>
            </a:r>
            <a:r>
              <a:rPr lang="en-GB" dirty="0" smtClean="0"/>
              <a:t>”), “merger” mania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5486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solidFill>
                  <a:srgbClr val="00638F"/>
                </a:solidFill>
                <a:cs typeface="Arial"/>
              </a:rPr>
              <a:t>Higher Education System faced to the Reforms: </a:t>
            </a:r>
          </a:p>
          <a:p>
            <a:pPr algn="ctr"/>
            <a:r>
              <a:rPr lang="en-GB" sz="2800" b="1" kern="0" dirty="0" smtClean="0">
                <a:solidFill>
                  <a:srgbClr val="00638F"/>
                </a:solidFill>
                <a:cs typeface="Arial"/>
              </a:rPr>
              <a:t>the </a:t>
            </a:r>
            <a:r>
              <a:rPr lang="en-GB" sz="2800" b="1" kern="0" dirty="0" err="1" smtClean="0">
                <a:solidFill>
                  <a:srgbClr val="00638F"/>
                </a:solidFill>
                <a:cs typeface="Arial"/>
              </a:rPr>
              <a:t>Napoleonian</a:t>
            </a:r>
            <a:r>
              <a:rPr lang="en-GB" sz="2800" b="1" kern="0" dirty="0" smtClean="0">
                <a:solidFill>
                  <a:srgbClr val="00638F"/>
                </a:solidFill>
                <a:cs typeface="Arial"/>
              </a:rPr>
              <a:t> Model Dethroned?</a:t>
            </a:r>
            <a:endParaRPr lang="fr-FR" sz="28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 higher education system faced to the reforms:</a:t>
            </a:r>
          </a:p>
          <a:p>
            <a:pPr>
              <a:buFontTx/>
              <a:buChar char="-"/>
            </a:pPr>
            <a:r>
              <a:rPr lang="en-GB" dirty="0" smtClean="0"/>
              <a:t>Internationalisation and Europeanization of HE system.</a:t>
            </a:r>
          </a:p>
          <a:p>
            <a:pPr lvl="1">
              <a:buFontTx/>
              <a:buChar char="-"/>
            </a:pPr>
            <a:r>
              <a:rPr lang="en-GB" dirty="0" smtClean="0"/>
              <a:t>Many scripts (</a:t>
            </a:r>
            <a:r>
              <a:rPr lang="en-GB" dirty="0" err="1" smtClean="0"/>
              <a:t>Musselin</a:t>
            </a:r>
            <a:r>
              <a:rPr lang="en-GB" dirty="0" smtClean="0"/>
              <a:t>, 2008)</a:t>
            </a:r>
          </a:p>
          <a:p>
            <a:pPr>
              <a:buFontTx/>
              <a:buChar char="-"/>
            </a:pPr>
            <a:r>
              <a:rPr lang="en-GB" dirty="0" smtClean="0"/>
              <a:t>The French centralisation remains in spite of the managerial turn.</a:t>
            </a:r>
          </a:p>
          <a:p>
            <a:pPr lvl="1">
              <a:buFontTx/>
              <a:buChar char="-"/>
            </a:pPr>
            <a:r>
              <a:rPr lang="en-GB" dirty="0" smtClean="0"/>
              <a:t>A </a:t>
            </a:r>
            <a:r>
              <a:rPr lang="en-GB" b="1" dirty="0" smtClean="0"/>
              <a:t>more evaluative State </a:t>
            </a:r>
            <a:r>
              <a:rPr lang="en-GB" dirty="0" smtClean="0"/>
              <a:t>(</a:t>
            </a:r>
            <a:r>
              <a:rPr lang="en-GB" dirty="0" err="1" smtClean="0"/>
              <a:t>Neave</a:t>
            </a:r>
            <a:r>
              <a:rPr lang="en-GB" dirty="0" smtClean="0"/>
              <a:t>)</a:t>
            </a:r>
          </a:p>
          <a:p>
            <a:pPr>
              <a:buFontTx/>
              <a:buChar char="-"/>
            </a:pPr>
            <a:r>
              <a:rPr lang="en-GB" dirty="0" smtClean="0"/>
              <a:t>A </a:t>
            </a:r>
            <a:r>
              <a:rPr lang="en-GB" b="1" dirty="0" smtClean="0"/>
              <a:t>divide between universities and “</a:t>
            </a:r>
            <a:r>
              <a:rPr lang="en-GB" b="1" dirty="0" err="1" smtClean="0"/>
              <a:t>Grandes</a:t>
            </a:r>
            <a:r>
              <a:rPr lang="en-GB" b="1" dirty="0" smtClean="0"/>
              <a:t> </a:t>
            </a:r>
            <a:r>
              <a:rPr lang="en-GB" b="1" dirty="0" err="1" smtClean="0"/>
              <a:t>Ecoles</a:t>
            </a:r>
            <a:r>
              <a:rPr lang="en-GB" b="1" dirty="0" smtClean="0"/>
              <a:t>”</a:t>
            </a:r>
            <a:r>
              <a:rPr lang="en-GB" dirty="0" smtClean="0"/>
              <a:t> remains too.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5486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Higher Education System faced to the Reforms: </a:t>
            </a:r>
          </a:p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the </a:t>
            </a:r>
            <a:r>
              <a:rPr lang="en-GB" sz="2800" b="1" kern="0" dirty="0" err="1" smtClean="0">
                <a:solidFill>
                  <a:srgbClr val="00638F"/>
                </a:solidFill>
                <a:ea typeface="+mj-ea"/>
                <a:cs typeface="Arial"/>
              </a:rPr>
              <a:t>Napoleonian</a:t>
            </a:r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 Model Dethroned?</a:t>
            </a:r>
            <a:endParaRPr lang="fr-FR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65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 smtClean="0"/>
          </a:p>
          <a:p>
            <a:pPr marL="0" indent="0" algn="ctr">
              <a:buNone/>
            </a:pPr>
            <a:r>
              <a:rPr lang="en-GB" sz="4400" b="1" dirty="0" smtClean="0"/>
              <a:t>Thank you for </a:t>
            </a:r>
          </a:p>
          <a:p>
            <a:pPr marL="0" indent="0" algn="ctr">
              <a:buNone/>
            </a:pPr>
            <a:r>
              <a:rPr lang="en-GB" sz="4400" b="1" dirty="0" smtClean="0"/>
              <a:t>your attention!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94518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638F"/>
                </a:solidFill>
              </a:rPr>
              <a:t>The French Education System </a:t>
            </a:r>
            <a:endParaRPr lang="en-GB" sz="3600" dirty="0" smtClean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253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- During centuries, until the Revolution of 1789, </a:t>
            </a:r>
            <a:r>
              <a:rPr lang="en-GB" b="1" dirty="0" smtClean="0"/>
              <a:t>education is a private activity</a:t>
            </a:r>
            <a:r>
              <a:rPr lang="en-GB" dirty="0" smtClean="0"/>
              <a:t>, fully </a:t>
            </a:r>
            <a:r>
              <a:rPr lang="en-GB" b="1" dirty="0" smtClean="0"/>
              <a:t>developed by religious congregations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r>
              <a:rPr lang="en-GB" dirty="0" smtClean="0"/>
              <a:t>- Progressive secularization since 1789 that leads to the Ferry Laws in 1881/1882 : </a:t>
            </a:r>
            <a:r>
              <a:rPr lang="en-GB" b="1" dirty="0" smtClean="0"/>
              <a:t>primary school is public, free and secular</a:t>
            </a:r>
            <a:r>
              <a:rPr lang="en-GB" dirty="0" smtClean="0"/>
              <a:t>. Education is </a:t>
            </a:r>
            <a:r>
              <a:rPr lang="en-GB" b="1" dirty="0" smtClean="0"/>
              <a:t>mandatory</a:t>
            </a:r>
            <a:r>
              <a:rPr lang="en-GB" dirty="0" smtClean="0"/>
              <a:t> from 6 to 13.</a:t>
            </a:r>
          </a:p>
          <a:p>
            <a:pPr marL="0" indent="0" algn="just">
              <a:buNone/>
            </a:pPr>
            <a:r>
              <a:rPr lang="en-GB" dirty="0" smtClean="0"/>
              <a:t>- Huge </a:t>
            </a:r>
            <a:r>
              <a:rPr lang="en-GB" b="1" dirty="0" smtClean="0"/>
              <a:t>role of primary school teachers</a:t>
            </a:r>
            <a:r>
              <a:rPr lang="en-GB" dirty="0" smtClean="0"/>
              <a:t>, called “</a:t>
            </a:r>
            <a:r>
              <a:rPr lang="en-GB" dirty="0" err="1" smtClean="0"/>
              <a:t>hussards</a:t>
            </a:r>
            <a:r>
              <a:rPr lang="en-GB" dirty="0" smtClean="0"/>
              <a:t> noirs”, </a:t>
            </a:r>
            <a:r>
              <a:rPr lang="en-GB" b="1" dirty="0" smtClean="0"/>
              <a:t>to strengthen the Republic</a:t>
            </a:r>
            <a:r>
              <a:rPr lang="en-GB" dirty="0" smtClean="0"/>
              <a:t>.</a:t>
            </a:r>
          </a:p>
          <a:p>
            <a:pPr marL="0" indent="0" algn="just">
              <a:buNone/>
            </a:pPr>
            <a:r>
              <a:rPr lang="en-GB" dirty="0" smtClean="0"/>
              <a:t>- </a:t>
            </a:r>
            <a:r>
              <a:rPr lang="en-GB" b="1" dirty="0" smtClean="0"/>
              <a:t>Creation of Ministry of National Education </a:t>
            </a:r>
            <a:r>
              <a:rPr lang="en-GB" dirty="0" smtClean="0"/>
              <a:t>– instead of Public Education as since 1828 - in 1932 =&gt; </a:t>
            </a:r>
            <a:r>
              <a:rPr lang="en-GB" b="1" dirty="0" smtClean="0"/>
              <a:t>tradition of equality and centralization </a:t>
            </a:r>
            <a:r>
              <a:rPr lang="en-GB" dirty="0" smtClean="0"/>
              <a:t>in French public policies of Education.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2910" y="285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0" dirty="0">
                <a:solidFill>
                  <a:srgbClr val="00638F"/>
                </a:solidFill>
                <a:ea typeface="+mj-ea"/>
                <a:cs typeface="Arial"/>
              </a:rPr>
              <a:t>Historic perspectives </a:t>
            </a:r>
            <a:endParaRPr lang="en-GB" sz="3600" b="1" kern="0" dirty="0" smtClean="0">
              <a:solidFill>
                <a:srgbClr val="00638F"/>
              </a:solidFill>
              <a:ea typeface="+mj-ea"/>
              <a:cs typeface="Arial"/>
            </a:endParaRPr>
          </a:p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of </a:t>
            </a:r>
            <a:r>
              <a:rPr lang="en-GB" sz="3600" b="1" kern="0" dirty="0">
                <a:solidFill>
                  <a:srgbClr val="00638F"/>
                </a:solidFill>
                <a:ea typeface="+mj-ea"/>
                <a:cs typeface="Arial"/>
              </a:rPr>
              <a:t>French </a:t>
            </a:r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Education System</a:t>
            </a:r>
            <a:endParaRPr lang="fr-FR" sz="36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- </a:t>
            </a:r>
            <a:r>
              <a:rPr lang="en-GB" b="1" dirty="0" smtClean="0"/>
              <a:t>Compulsory </a:t>
            </a:r>
            <a:r>
              <a:rPr lang="en-GB" b="1" dirty="0"/>
              <a:t>e</a:t>
            </a:r>
            <a:r>
              <a:rPr lang="en-GB" b="1" dirty="0" smtClean="0"/>
              <a:t>ducation from 6 to 16</a:t>
            </a:r>
            <a:r>
              <a:rPr lang="en-GB" dirty="0" smtClean="0"/>
              <a:t>, except in some overseas territories (often 5) ; law in progress to make it mandatory from 3 years old.</a:t>
            </a:r>
          </a:p>
          <a:p>
            <a:pPr marL="0" indent="0" algn="just">
              <a:buNone/>
            </a:pPr>
            <a:r>
              <a:rPr lang="en-GB" dirty="0" smtClean="0"/>
              <a:t>- </a:t>
            </a:r>
            <a:r>
              <a:rPr lang="en-GB" b="1" dirty="0" smtClean="0"/>
              <a:t>Main steps</a:t>
            </a:r>
            <a:r>
              <a:rPr lang="en-GB" dirty="0" smtClean="0"/>
              <a:t>: </a:t>
            </a:r>
          </a:p>
          <a:p>
            <a:pPr marL="0" indent="0" algn="just">
              <a:buNone/>
            </a:pPr>
            <a:r>
              <a:rPr lang="en-GB" dirty="0" smtClean="0"/>
              <a:t>+ nursery school during 3 years (from 3 to 5)</a:t>
            </a:r>
          </a:p>
          <a:p>
            <a:pPr marL="0" indent="0" algn="just">
              <a:buNone/>
            </a:pPr>
            <a:r>
              <a:rPr lang="en-GB" dirty="0"/>
              <a:t>+</a:t>
            </a:r>
            <a:r>
              <a:rPr lang="en-GB" dirty="0" smtClean="0"/>
              <a:t> elementary school during 5 years (from 6 to 10)</a:t>
            </a:r>
          </a:p>
          <a:p>
            <a:pPr marL="0" indent="0" algn="just">
              <a:buNone/>
            </a:pPr>
            <a:r>
              <a:rPr lang="en-GB" dirty="0" smtClean="0"/>
              <a:t>+ middle school (called « college ») during 4 years (from 11 to 14)</a:t>
            </a:r>
          </a:p>
          <a:p>
            <a:pPr marL="0" indent="0" algn="just">
              <a:buNone/>
            </a:pPr>
            <a:r>
              <a:rPr lang="en-GB" dirty="0" smtClean="0"/>
              <a:t>+ high school during 3 years (from 15 to 17) with final examination called “</a:t>
            </a:r>
            <a:r>
              <a:rPr lang="en-GB" dirty="0" err="1" smtClean="0"/>
              <a:t>Baccalauréat</a:t>
            </a:r>
            <a:r>
              <a:rPr lang="en-GB" dirty="0" smtClean="0"/>
              <a:t>”, that gives access to higher education.</a:t>
            </a:r>
          </a:p>
          <a:p>
            <a:pPr marL="0" indent="0" algn="just">
              <a:buNone/>
            </a:pPr>
            <a:r>
              <a:rPr lang="en-GB" dirty="0" smtClean="0"/>
              <a:t>+ Higher education : From 19 to 117…  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42910" y="285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Main steps in </a:t>
            </a:r>
          </a:p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French Education System</a:t>
            </a:r>
            <a:endParaRPr lang="fr-FR" sz="36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en-GB" sz="4000" dirty="0" smtClean="0"/>
              <a:t>Expenses per pupil or student </a:t>
            </a:r>
            <a:r>
              <a:rPr lang="en-GB" sz="4000" b="1" dirty="0" smtClean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itchFamily="2" charset="2"/>
              <a:buNone/>
            </a:pPr>
            <a:endParaRPr lang="fr-FR" dirty="0" smtClean="0"/>
          </a:p>
          <a:p>
            <a:endParaRPr lang="fr-FR" dirty="0" smtClean="0"/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252538"/>
            <a:ext cx="5010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80" y="0"/>
            <a:ext cx="1543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100" b="1" dirty="0" smtClean="0"/>
              <a:t>- </a:t>
            </a:r>
            <a:r>
              <a:rPr lang="fr-FR" sz="2100" b="1" dirty="0" err="1" smtClean="0"/>
              <a:t>Freedom</a:t>
            </a:r>
            <a:r>
              <a:rPr lang="fr-FR" sz="2100" b="1" dirty="0" smtClean="0"/>
              <a:t> of Education </a:t>
            </a:r>
            <a:r>
              <a:rPr lang="fr-FR" sz="2100" dirty="0" smtClean="0"/>
              <a:t>: t</a:t>
            </a:r>
            <a:r>
              <a:rPr lang="en-US" sz="2100" dirty="0" smtClean="0"/>
              <a:t>he State shall respect the right of parents to ensure such education and teaching in conformity with their own religious and philosophical convictions =&gt; </a:t>
            </a:r>
            <a:r>
              <a:rPr lang="en-GB" sz="2100" b="1" dirty="0" smtClean="0"/>
              <a:t>separation between private and public schools </a:t>
            </a:r>
            <a:r>
              <a:rPr lang="en-GB" sz="2100" dirty="0" smtClean="0"/>
              <a:t>(around 16% of pupils are registered in private schools). </a:t>
            </a:r>
          </a:p>
          <a:p>
            <a:pPr marL="0" indent="0" algn="just">
              <a:buNone/>
            </a:pPr>
            <a:r>
              <a:rPr lang="en-GB" sz="2100" dirty="0" smtClean="0"/>
              <a:t>The State has a control on main part of the private schools (by the mean of contracts and financial support).</a:t>
            </a:r>
          </a:p>
          <a:p>
            <a:pPr marL="0" indent="0" algn="just">
              <a:buNone/>
            </a:pPr>
            <a:endParaRPr lang="en-GB" sz="1200" dirty="0" smtClean="0"/>
          </a:p>
          <a:p>
            <a:pPr marL="0" indent="0" algn="just">
              <a:buNone/>
            </a:pPr>
            <a:r>
              <a:rPr lang="en-GB" sz="2100" b="1" dirty="0" smtClean="0"/>
              <a:t>- Centralization</a:t>
            </a:r>
            <a:r>
              <a:rPr lang="en-GB" sz="2100" dirty="0" smtClean="0"/>
              <a:t>: weak role of local authorities (except in overseas territories as Nouvelle-</a:t>
            </a:r>
            <a:r>
              <a:rPr lang="en-GB" sz="2100" dirty="0" err="1" smtClean="0"/>
              <a:t>Caledonie</a:t>
            </a:r>
            <a:r>
              <a:rPr lang="en-GB" sz="2100" dirty="0" smtClean="0"/>
              <a:t> or </a:t>
            </a:r>
            <a:r>
              <a:rPr lang="en-GB" sz="2100" dirty="0" err="1" smtClean="0"/>
              <a:t>Polynésie</a:t>
            </a:r>
            <a:r>
              <a:rPr lang="en-GB" sz="2100" dirty="0" smtClean="0"/>
              <a:t> </a:t>
            </a:r>
            <a:r>
              <a:rPr lang="en-GB" sz="2100" dirty="0" err="1" smtClean="0"/>
              <a:t>française</a:t>
            </a:r>
            <a:r>
              <a:rPr lang="en-GB" sz="2100" dirty="0" smtClean="0"/>
              <a:t>) on education issues. Programs and exams are national ones; teachers are state civil servants. Local authorities are mainly involved in building and maintenance of the properties.</a:t>
            </a:r>
          </a:p>
          <a:p>
            <a:pPr algn="just">
              <a:buFontTx/>
              <a:buChar char="-"/>
            </a:pPr>
            <a:endParaRPr lang="en-GB" sz="1200" dirty="0" smtClean="0"/>
          </a:p>
          <a:p>
            <a:pPr marL="0" indent="0">
              <a:buNone/>
            </a:pPr>
            <a:r>
              <a:rPr lang="fr-FR" sz="2100" dirty="0" smtClean="0"/>
              <a:t>- </a:t>
            </a:r>
            <a:r>
              <a:rPr lang="en-GB" sz="2100" b="1" dirty="0" smtClean="0"/>
              <a:t>Autonomy</a:t>
            </a:r>
            <a:r>
              <a:rPr lang="en-GB" sz="2100" dirty="0" smtClean="0"/>
              <a:t>: adaptation to the territories and publics.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38669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Main Structuring Principles</a:t>
            </a:r>
          </a:p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of </a:t>
            </a:r>
            <a:r>
              <a:rPr lang="en-GB" sz="3600" b="1" kern="0" dirty="0">
                <a:solidFill>
                  <a:srgbClr val="00638F"/>
                </a:solidFill>
                <a:ea typeface="+mj-ea"/>
                <a:cs typeface="Arial"/>
              </a:rPr>
              <a:t>French </a:t>
            </a:r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Education </a:t>
            </a:r>
            <a:r>
              <a:rPr lang="en-GB" sz="3600" b="1" kern="0" dirty="0">
                <a:solidFill>
                  <a:srgbClr val="00638F"/>
                </a:solidFill>
                <a:ea typeface="+mj-ea"/>
                <a:cs typeface="Arial"/>
              </a:rPr>
              <a:t>S</a:t>
            </a:r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ystem</a:t>
            </a:r>
            <a:endParaRPr lang="fr-FR" sz="36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3925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GB" dirty="0" smtClean="0"/>
              <a:t>One strong public policy since 2000’s : </a:t>
            </a:r>
            <a:r>
              <a:rPr lang="en-GB" b="1" dirty="0" smtClean="0"/>
              <a:t>more autonomy for the players </a:t>
            </a:r>
            <a:r>
              <a:rPr lang="en-GB" dirty="0" smtClean="0"/>
              <a:t>of education system.</a:t>
            </a:r>
          </a:p>
          <a:p>
            <a:pPr algn="just">
              <a:buFontTx/>
              <a:buChar char="-"/>
            </a:pPr>
            <a:r>
              <a:rPr lang="en-GB" b="1" dirty="0" smtClean="0"/>
              <a:t>Elementary schools </a:t>
            </a:r>
            <a:r>
              <a:rPr lang="en-GB" dirty="0" smtClean="0"/>
              <a:t>: only loose projects, but </a:t>
            </a:r>
            <a:r>
              <a:rPr lang="en-GB" b="1" dirty="0" smtClean="0"/>
              <a:t>no real autonomy </a:t>
            </a:r>
            <a:r>
              <a:rPr lang="en-GB" dirty="0" smtClean="0"/>
              <a:t>(no legal entity, few freedom for players).</a:t>
            </a:r>
          </a:p>
          <a:p>
            <a:pPr algn="just">
              <a:buFontTx/>
              <a:buChar char="-"/>
            </a:pPr>
            <a:endParaRPr lang="en-GB" sz="1500" dirty="0" smtClean="0"/>
          </a:p>
          <a:p>
            <a:pPr algn="just">
              <a:buFontTx/>
              <a:buChar char="-"/>
            </a:pPr>
            <a:r>
              <a:rPr lang="en-GB" b="1" dirty="0" smtClean="0"/>
              <a:t>Secondary schools </a:t>
            </a:r>
            <a:r>
              <a:rPr lang="en-GB" dirty="0" smtClean="0"/>
              <a:t>(middle and high schools): autonomy is enounced, experienced since 2005, but still shy (legal entity, possibility of experimentations but control from </a:t>
            </a:r>
            <a:r>
              <a:rPr lang="en-GB" dirty="0" err="1" smtClean="0"/>
              <a:t>Rectorat</a:t>
            </a:r>
            <a:r>
              <a:rPr lang="en-GB" dirty="0" smtClean="0"/>
              <a:t> remains strong and increasing role of local authorities)</a:t>
            </a:r>
          </a:p>
          <a:p>
            <a:pPr algn="just">
              <a:buFontTx/>
              <a:buChar char="-"/>
            </a:pPr>
            <a:endParaRPr lang="en-GB" sz="1700" dirty="0" smtClean="0"/>
          </a:p>
          <a:p>
            <a:pPr algn="just">
              <a:buFontTx/>
              <a:buChar char="-"/>
            </a:pPr>
            <a:r>
              <a:rPr lang="en-GB" b="1" dirty="0" smtClean="0"/>
              <a:t>Higher education</a:t>
            </a:r>
            <a:r>
              <a:rPr lang="en-GB" dirty="0" smtClean="0"/>
              <a:t>: Autonomy is increasing, especially since 2007.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1472" y="2857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The Governance </a:t>
            </a:r>
          </a:p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of </a:t>
            </a:r>
            <a:r>
              <a:rPr lang="en-GB" sz="3600" b="1" kern="0" dirty="0">
                <a:solidFill>
                  <a:srgbClr val="00638F"/>
                </a:solidFill>
                <a:ea typeface="+mj-ea"/>
                <a:cs typeface="Arial"/>
              </a:rPr>
              <a:t>French </a:t>
            </a:r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Education System</a:t>
            </a:r>
            <a:endParaRPr lang="fr-FR" sz="36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0653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 higher education system historically shaped:</a:t>
            </a:r>
          </a:p>
          <a:p>
            <a:pPr>
              <a:buFontTx/>
              <a:buChar char="-"/>
            </a:pPr>
            <a:r>
              <a:rPr lang="en-GB" dirty="0" smtClean="0"/>
              <a:t>A divide between </a:t>
            </a:r>
            <a:r>
              <a:rPr lang="en-GB" b="1" dirty="0" smtClean="0"/>
              <a:t>universities and “</a:t>
            </a:r>
            <a:r>
              <a:rPr lang="en-GB" b="1" dirty="0" err="1" smtClean="0"/>
              <a:t>Grandes</a:t>
            </a:r>
            <a:r>
              <a:rPr lang="en-GB" b="1" dirty="0" smtClean="0"/>
              <a:t> </a:t>
            </a:r>
            <a:r>
              <a:rPr lang="en-GB" b="1" dirty="0" err="1" smtClean="0"/>
              <a:t>Ecoles</a:t>
            </a:r>
            <a:r>
              <a:rPr lang="en-GB" b="1" dirty="0" smtClean="0"/>
              <a:t>”</a:t>
            </a:r>
          </a:p>
          <a:p>
            <a:pPr>
              <a:buFontTx/>
              <a:buChar char="-"/>
            </a:pPr>
            <a:r>
              <a:rPr lang="en-GB" dirty="0" smtClean="0"/>
              <a:t>For a long time, universities were not the core of the HE system. Universities were not the core of the research system too.</a:t>
            </a:r>
          </a:p>
          <a:p>
            <a:pPr lvl="1">
              <a:buFontTx/>
              <a:buChar char="-"/>
            </a:pPr>
            <a:r>
              <a:rPr lang="en-GB" dirty="0" smtClean="0"/>
              <a:t>Existence of National Research Institutes (CNRS, INSERM, INRA...)</a:t>
            </a:r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b="1" dirty="0" smtClean="0"/>
              <a:t>State as a key actor </a:t>
            </a:r>
            <a:r>
              <a:rPr lang="en-GB" dirty="0" smtClean="0"/>
              <a:t>of the HE system: centralisation</a:t>
            </a:r>
          </a:p>
          <a:p>
            <a:pPr>
              <a:buFontTx/>
              <a:buChar char="-"/>
            </a:pPr>
            <a:r>
              <a:rPr lang="en-GB" dirty="0" smtClean="0"/>
              <a:t>Autonomy of the universities: LRU Law (2007)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2196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Higher Education System: </a:t>
            </a:r>
          </a:p>
          <a:p>
            <a:pPr algn="ctr"/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the </a:t>
            </a:r>
            <a:r>
              <a:rPr lang="en-GB" sz="3600" b="1" kern="0" dirty="0" err="1" smtClean="0">
                <a:solidFill>
                  <a:srgbClr val="00638F"/>
                </a:solidFill>
                <a:ea typeface="+mj-ea"/>
                <a:cs typeface="Arial"/>
              </a:rPr>
              <a:t>Napoleonian</a:t>
            </a:r>
            <a:r>
              <a:rPr lang="en-GB" sz="3600" b="1" kern="0" dirty="0" smtClean="0">
                <a:solidFill>
                  <a:srgbClr val="00638F"/>
                </a:solidFill>
                <a:ea typeface="+mj-ea"/>
                <a:cs typeface="Arial"/>
              </a:rPr>
              <a:t> Model</a:t>
            </a:r>
            <a:endParaRPr lang="fr-FR" sz="3600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334668" cy="406531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dirty="0" smtClean="0"/>
              <a:t>A higher education system faced to transformations:</a:t>
            </a:r>
          </a:p>
          <a:p>
            <a:pPr algn="just">
              <a:buFontTx/>
              <a:buChar char="-"/>
            </a:pPr>
            <a:r>
              <a:rPr lang="en-GB" b="1" dirty="0" smtClean="0"/>
              <a:t>The increase of number of students</a:t>
            </a:r>
            <a:r>
              <a:rPr lang="en-GB" dirty="0" smtClean="0"/>
              <a:t>: in the 1960s, in the 1990s and in the 2010s.</a:t>
            </a:r>
          </a:p>
          <a:p>
            <a:pPr algn="just">
              <a:buFontTx/>
              <a:buChar char="-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Transition between high school and HEI: selective and non selective process.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 new process with 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Parcoursup</a:t>
            </a:r>
            <a:endParaRPr lang="en-GB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There are few ties between high school and HEI.</a:t>
            </a:r>
          </a:p>
          <a:p>
            <a:pPr lvl="1" algn="just">
              <a:buFontTx/>
              <a:buChar char="-"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Bac-3/bac+3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353944"/>
            <a:ext cx="8424936" cy="504056"/>
          </a:xfrm>
        </p:spPr>
        <p:txBody>
          <a:bodyPr/>
          <a:lstStyle/>
          <a:p>
            <a:r>
              <a:rPr lang="fr-FR" sz="1100" dirty="0" smtClean="0"/>
              <a:t>CRESPY Cécile - RAIMBAULT  Philippe</a:t>
            </a:r>
          </a:p>
          <a:p>
            <a:r>
              <a:rPr lang="fr-FR" sz="1100" i="1" dirty="0" smtClean="0"/>
              <a:t>The French </a:t>
            </a:r>
            <a:r>
              <a:rPr lang="fr-FR" sz="1100" i="1" dirty="0" err="1" smtClean="0"/>
              <a:t>education</a:t>
            </a:r>
            <a:r>
              <a:rPr lang="fr-FR" sz="1100" i="1" dirty="0" smtClean="0"/>
              <a:t> system</a:t>
            </a:r>
            <a:endParaRPr lang="fr-FR" i="1" dirty="0"/>
          </a:p>
        </p:txBody>
      </p:sp>
      <p:pic>
        <p:nvPicPr>
          <p:cNvPr id="1026" name="Picture 2" descr="C:\Users\praimbault\Documents\Présidence UFTMiP\Communication\Logo UTFTMP_ horizontale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558" y="0"/>
            <a:ext cx="1540442" cy="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2196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Higher Education System: </a:t>
            </a:r>
          </a:p>
          <a:p>
            <a:pPr algn="ctr"/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the </a:t>
            </a:r>
            <a:r>
              <a:rPr lang="en-GB" sz="2800" b="1" kern="0" dirty="0" err="1" smtClean="0">
                <a:solidFill>
                  <a:srgbClr val="00638F"/>
                </a:solidFill>
                <a:ea typeface="+mj-ea"/>
                <a:cs typeface="Arial"/>
              </a:rPr>
              <a:t>Napoleonian</a:t>
            </a:r>
            <a:r>
              <a:rPr lang="en-GB" sz="2800" b="1" kern="0" dirty="0" smtClean="0">
                <a:solidFill>
                  <a:srgbClr val="00638F"/>
                </a:solidFill>
                <a:ea typeface="+mj-ea"/>
                <a:cs typeface="Arial"/>
              </a:rPr>
              <a:t> Model</a:t>
            </a:r>
            <a:endParaRPr lang="fr-FR" dirty="0">
              <a:solidFill>
                <a:srgbClr val="0063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2068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Evolution of the number of students</a:t>
            </a:r>
            <a:endParaRPr lang="en-GB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29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8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Modele_logopaysage_IEP_v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SCPO_logolong_IEP_v2014</Template>
  <TotalTime>3508</TotalTime>
  <Words>983</Words>
  <Application>Microsoft Office PowerPoint</Application>
  <PresentationFormat>Affichage à l'écran (4:3)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_Modele_logopaysage_IEP_v2014</vt:lpstr>
      <vt:lpstr>Présentation PowerPoint</vt:lpstr>
      <vt:lpstr>Présentation PowerPoint</vt:lpstr>
      <vt:lpstr>Présentation PowerPoint</vt:lpstr>
      <vt:lpstr>  Expenses per pupil or student    </vt:lpstr>
      <vt:lpstr>Présentation PowerPoint</vt:lpstr>
      <vt:lpstr>Présentation PowerPoint</vt:lpstr>
      <vt:lpstr>Présentation PowerPoint</vt:lpstr>
      <vt:lpstr>Présentation PowerPoint</vt:lpstr>
      <vt:lpstr>Evolution of the number of students</vt:lpstr>
      <vt:lpstr>Number of graduates from high school diploma “baccalauréat” 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études à sciences po toulouse</dc:title>
  <dc:creator>MDEBOISVILLIERS</dc:creator>
  <cp:lastModifiedBy>praimbault</cp:lastModifiedBy>
  <cp:revision>82</cp:revision>
  <cp:lastPrinted>2018-10-31T13:06:41Z</cp:lastPrinted>
  <dcterms:created xsi:type="dcterms:W3CDTF">2014-11-12T14:46:52Z</dcterms:created>
  <dcterms:modified xsi:type="dcterms:W3CDTF">2018-11-05T07:38:47Z</dcterms:modified>
</cp:coreProperties>
</file>