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288" r:id="rId3"/>
    <p:sldId id="289" r:id="rId4"/>
    <p:sldId id="287" r:id="rId5"/>
    <p:sldId id="290" r:id="rId6"/>
    <p:sldId id="291" r:id="rId7"/>
    <p:sldId id="283" r:id="rId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83" autoAdjust="0"/>
  </p:normalViewPr>
  <p:slideViewPr>
    <p:cSldViewPr>
      <p:cViewPr>
        <p:scale>
          <a:sx n="73" d="100"/>
          <a:sy n="73" d="100"/>
        </p:scale>
        <p:origin x="-111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4E677-AB03-4581-83F9-53E497E40746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AF4E0-0CFF-43E6-9896-1F8D5520C5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69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8EEF-C86E-4D12-AC4D-C8098A006F47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8D5FD-5F9D-4A09-AAF7-0364EADDA5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806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tutors</a:t>
            </a:r>
            <a:r>
              <a:rPr lang="fr-FR" dirty="0" smtClean="0"/>
              <a:t> for </a:t>
            </a:r>
            <a:r>
              <a:rPr lang="fr-FR" dirty="0" err="1" smtClean="0"/>
              <a:t>rich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families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tutors</a:t>
            </a:r>
            <a:r>
              <a:rPr lang="fr-FR" dirty="0" smtClean="0"/>
              <a:t> for </a:t>
            </a:r>
            <a:r>
              <a:rPr lang="fr-FR" dirty="0" err="1" smtClean="0"/>
              <a:t>rich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families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tutors</a:t>
            </a:r>
            <a:r>
              <a:rPr lang="fr-FR" dirty="0" smtClean="0"/>
              <a:t> for </a:t>
            </a:r>
            <a:r>
              <a:rPr lang="fr-FR" dirty="0" err="1" smtClean="0"/>
              <a:t>rich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families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4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43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71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solidFill>
                  <a:srgbClr val="00638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90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60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09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640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01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5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26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1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629"/>
            <a:ext cx="9144000" cy="48737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584176" cy="4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The new challenge of </a:t>
            </a:r>
            <a:r>
              <a:rPr lang="en-GB" sz="3600" b="1" dirty="0" smtClean="0"/>
              <a:t>academic guidance </a:t>
            </a:r>
            <a:endParaRPr lang="en-GB" sz="3600" b="1" dirty="0" smtClean="0"/>
          </a:p>
          <a:p>
            <a:pPr marL="0" indent="0" algn="ctr">
              <a:buNone/>
            </a:pPr>
            <a:r>
              <a:rPr lang="en-GB" sz="3600" b="1" dirty="0" smtClean="0"/>
              <a:t>in Higher Education</a:t>
            </a:r>
            <a:endParaRPr lang="en-GB" sz="3600" dirty="0" smtClean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Philippe RAIMBAULT</a:t>
            </a:r>
          </a:p>
          <a:p>
            <a:pPr marL="0" indent="0" algn="ctr">
              <a:buNone/>
            </a:pPr>
            <a:r>
              <a:rPr lang="en-GB" sz="2000" dirty="0" smtClean="0"/>
              <a:t>Professor of public law – Sciences Po Toulouse</a:t>
            </a:r>
          </a:p>
          <a:p>
            <a:pPr marL="0" indent="0" algn="ctr">
              <a:buNone/>
            </a:pPr>
            <a:r>
              <a:rPr lang="en-GB" sz="2000" dirty="0" smtClean="0"/>
              <a:t>President of University of Toulouse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i="1" dirty="0" smtClean="0"/>
              <a:t>International Seminar 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i="1" dirty="0" smtClean="0"/>
              <a:t>Transition between High-School and University.  Comparative studies between Mexico and France</a:t>
            </a:r>
          </a:p>
          <a:p>
            <a:pPr marL="0" indent="0" algn="ctr">
              <a:buNone/>
            </a:pPr>
            <a:r>
              <a:rPr lang="en-GB" sz="2400" dirty="0" smtClean="0"/>
              <a:t>November 5-7th, 2018</a:t>
            </a:r>
            <a:endParaRPr lang="en-GB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RAIMBAULT  </a:t>
            </a:r>
            <a:r>
              <a:rPr lang="fr-FR" sz="1100" dirty="0" smtClean="0"/>
              <a:t>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RAIMBAULT  </a:t>
            </a:r>
            <a:r>
              <a:rPr lang="fr-FR" sz="1100" dirty="0" smtClean="0"/>
              <a:t>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6773" y="656837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 smtClean="0">
                <a:ea typeface="+mj-ea"/>
                <a:cs typeface="Arial"/>
              </a:rPr>
              <a:t>Academic guidance : a challenge ignored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0057"/>
            <a:ext cx="8784976" cy="556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RAIMBAULT  </a:t>
            </a:r>
            <a:r>
              <a:rPr lang="fr-FR" sz="1100" dirty="0" smtClean="0"/>
              <a:t>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6773" y="656837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 smtClean="0">
                <a:ea typeface="+mj-ea"/>
                <a:cs typeface="Arial"/>
              </a:rPr>
              <a:t>Academic guidance : a challenge ignored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1340768"/>
            <a:ext cx="7834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French higher education system is really a very complex </a:t>
            </a:r>
            <a:r>
              <a:rPr lang="en-US" sz="2400" dirty="0"/>
              <a:t>system with many players in the public </a:t>
            </a:r>
            <a:r>
              <a:rPr lang="en-US" sz="2400" dirty="0" smtClean="0"/>
              <a:t>policy :</a:t>
            </a:r>
            <a:endParaRPr lang="en-US" sz="2400" dirty="0"/>
          </a:p>
          <a:p>
            <a:r>
              <a:rPr lang="en-US" sz="2400" dirty="0" smtClean="0"/>
              <a:t>- </a:t>
            </a:r>
            <a:r>
              <a:rPr lang="en-US" sz="2400" dirty="0"/>
              <a:t>Hard to understand for students and partners;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A lot of tiny institutions (around 1000 students);</a:t>
            </a:r>
          </a:p>
          <a:p>
            <a:r>
              <a:rPr lang="en-GB" sz="2400" dirty="0" smtClean="0"/>
              <a:t>=&gt; Academic guidance should be useful and developed.</a:t>
            </a:r>
          </a:p>
          <a:p>
            <a:endParaRPr lang="en-GB" sz="2400" dirty="0"/>
          </a:p>
          <a:p>
            <a:r>
              <a:rPr lang="en-GB" sz="2400" dirty="0" smtClean="0"/>
              <a:t>But, usually, guidance is not really a priority neither for « </a:t>
            </a:r>
            <a:r>
              <a:rPr lang="en-GB" sz="2400" dirty="0" err="1" smtClean="0"/>
              <a:t>Grandes</a:t>
            </a:r>
            <a:r>
              <a:rPr lang="en-GB" sz="2400" dirty="0" smtClean="0"/>
              <a:t> </a:t>
            </a:r>
            <a:r>
              <a:rPr lang="en-GB" sz="2400" dirty="0" err="1" smtClean="0"/>
              <a:t>écoles</a:t>
            </a:r>
            <a:r>
              <a:rPr lang="en-GB" sz="2400" dirty="0" smtClean="0"/>
              <a:t> » nor universities :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“</a:t>
            </a:r>
            <a:r>
              <a:rPr lang="en-GB" sz="2400" dirty="0" err="1" smtClean="0"/>
              <a:t>Grandes</a:t>
            </a:r>
            <a:r>
              <a:rPr lang="en-GB" sz="2400" dirty="0" smtClean="0"/>
              <a:t> </a:t>
            </a:r>
            <a:r>
              <a:rPr lang="en-GB" sz="2400" dirty="0" err="1" smtClean="0"/>
              <a:t>écoles</a:t>
            </a:r>
            <a:r>
              <a:rPr lang="en-GB" sz="2400" dirty="0" smtClean="0"/>
              <a:t>” select their students and success rate is very high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Universities have to host all students that have their </a:t>
            </a:r>
            <a:r>
              <a:rPr lang="en-GB" sz="2400" dirty="0" err="1" smtClean="0"/>
              <a:t>Baccalauréat</a:t>
            </a:r>
            <a:r>
              <a:rPr lang="en-GB" sz="2400" dirty="0" smtClean="0"/>
              <a:t>, almost without possibility to select.</a:t>
            </a:r>
          </a:p>
        </p:txBody>
      </p:sp>
    </p:spTree>
    <p:extLst>
      <p:ext uri="{BB962C8B-B14F-4D97-AF65-F5344CB8AC3E}">
        <p14:creationId xmlns:p14="http://schemas.microsoft.com/office/powerpoint/2010/main" val="14594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RAIMBAULT  </a:t>
            </a:r>
            <a:r>
              <a:rPr lang="fr-FR" sz="1100" dirty="0" smtClean="0"/>
              <a:t>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16035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 smtClean="0">
                <a:ea typeface="+mj-ea"/>
                <a:cs typeface="Arial"/>
              </a:rPr>
              <a:t>Guidance </a:t>
            </a:r>
            <a:r>
              <a:rPr lang="en-GB" sz="2800" b="1" kern="0" dirty="0" smtClean="0">
                <a:ea typeface="+mj-ea"/>
                <a:cs typeface="Arial"/>
              </a:rPr>
              <a:t>as a renewed necessity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052736"/>
            <a:ext cx="84249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- Recently, a crucial step </a:t>
            </a:r>
            <a:r>
              <a:rPr lang="en-US" sz="2800" dirty="0"/>
              <a:t>: </a:t>
            </a:r>
            <a:r>
              <a:rPr lang="en-US" sz="2800" b="1" dirty="0"/>
              <a:t>Law “Academic guidance and Success of Students” in March 2018 </a:t>
            </a:r>
            <a:r>
              <a:rPr lang="en-US" sz="2800" dirty="0"/>
              <a:t>change the process of recruitment in higher </a:t>
            </a:r>
            <a:r>
              <a:rPr lang="en-US" sz="2800" dirty="0" smtClean="0"/>
              <a:t>education.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The </a:t>
            </a:r>
            <a:r>
              <a:rPr lang="en-US" sz="2800" dirty="0" smtClean="0"/>
              <a:t>main aim </a:t>
            </a:r>
            <a:r>
              <a:rPr lang="en-US" sz="2800" dirty="0"/>
              <a:t>is </a:t>
            </a:r>
            <a:r>
              <a:rPr lang="en-US" sz="2800" b="1" dirty="0"/>
              <a:t>building an individual path of education </a:t>
            </a:r>
            <a:r>
              <a:rPr lang="en-US" sz="2800" dirty="0"/>
              <a:t>for each student and struggling against failure by a better support</a:t>
            </a:r>
            <a:r>
              <a:rPr lang="en-US" sz="28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37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RAIMBAULT  </a:t>
            </a:r>
            <a:r>
              <a:rPr lang="fr-FR" sz="1100" dirty="0" smtClean="0"/>
              <a:t>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16035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 smtClean="0">
                <a:ea typeface="+mj-ea"/>
                <a:cs typeface="Arial"/>
              </a:rPr>
              <a:t>Guidance </a:t>
            </a:r>
            <a:r>
              <a:rPr lang="en-GB" sz="2800" b="1" kern="0" dirty="0" smtClean="0">
                <a:ea typeface="+mj-ea"/>
                <a:cs typeface="Arial"/>
              </a:rPr>
              <a:t>as a renewed necessity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05273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b="1" dirty="0"/>
              <a:t>New process of recruitment</a:t>
            </a:r>
            <a:r>
              <a:rPr lang="en-US" sz="2400" dirty="0"/>
              <a:t>:</a:t>
            </a:r>
          </a:p>
          <a:p>
            <a:pPr algn="just"/>
            <a:r>
              <a:rPr lang="en-US" sz="2400" dirty="0"/>
              <a:t>The student can do </a:t>
            </a:r>
            <a:r>
              <a:rPr lang="en-US" sz="2400" b="1" dirty="0"/>
              <a:t>10 choices on a platform </a:t>
            </a:r>
            <a:r>
              <a:rPr lang="en-US" sz="2400" dirty="0"/>
              <a:t>called </a:t>
            </a:r>
            <a:r>
              <a:rPr lang="en-US" sz="2400" dirty="0" err="1"/>
              <a:t>Parcours</a:t>
            </a:r>
            <a:r>
              <a:rPr lang="en-US" sz="2400" dirty="0"/>
              <a:t> sup’ ;</a:t>
            </a:r>
          </a:p>
          <a:p>
            <a:pPr algn="just"/>
            <a:r>
              <a:rPr lang="en-US" sz="2400" dirty="0"/>
              <a:t>Each institution answer on the base of the application file (scholar results, motivation…) and can say :</a:t>
            </a:r>
          </a:p>
          <a:p>
            <a:pPr algn="just"/>
            <a:r>
              <a:rPr lang="en-US" sz="2400" dirty="0"/>
              <a:t>		- “no”, only for selective programs</a:t>
            </a:r>
          </a:p>
          <a:p>
            <a:pPr algn="just"/>
            <a:r>
              <a:rPr lang="en-US" sz="2400" dirty="0"/>
              <a:t>		- “yes”</a:t>
            </a:r>
          </a:p>
          <a:p>
            <a:pPr algn="just"/>
            <a:r>
              <a:rPr lang="en-US" sz="2400" dirty="0"/>
              <a:t>		- “yes, but…” you have to </a:t>
            </a:r>
            <a:r>
              <a:rPr lang="en-US" sz="2400" b="1" dirty="0"/>
              <a:t>complete your education path with preliminary courses </a:t>
            </a:r>
            <a:r>
              <a:rPr lang="en-US" sz="2400" dirty="0"/>
              <a:t>because your scholar background doesn’t prepare you enough to this program. Or creation of new programs dedicated to students less prepared to the discipline.</a:t>
            </a:r>
          </a:p>
          <a:p>
            <a:pPr algn="just"/>
            <a:r>
              <a:rPr lang="en-US" sz="2400" dirty="0"/>
              <a:t>Each time the student have 2 positive answers, he has to choose one.</a:t>
            </a:r>
          </a:p>
          <a:p>
            <a:pPr algn="just"/>
            <a:r>
              <a:rPr lang="en-US" sz="2400" dirty="0"/>
              <a:t>When he has made his definitive choice, registration in the </a:t>
            </a:r>
            <a:r>
              <a:rPr lang="en-US" sz="2400" dirty="0" smtClean="0"/>
              <a:t>institution.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21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RAIMBAULT  </a:t>
            </a:r>
            <a:r>
              <a:rPr lang="fr-FR" sz="1100" dirty="0" smtClean="0"/>
              <a:t>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16035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 smtClean="0">
                <a:ea typeface="+mj-ea"/>
                <a:cs typeface="Arial"/>
              </a:rPr>
              <a:t>Guidance </a:t>
            </a:r>
            <a:r>
              <a:rPr lang="en-GB" sz="2800" b="1" kern="0" dirty="0" smtClean="0">
                <a:ea typeface="+mj-ea"/>
                <a:cs typeface="Arial"/>
              </a:rPr>
              <a:t>as a renewed necessity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052736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This new process involves that </a:t>
            </a:r>
            <a:r>
              <a:rPr lang="en-US" sz="2800" b="1" dirty="0" smtClean="0"/>
              <a:t>each student build a reflection about his path of education and</a:t>
            </a:r>
            <a:r>
              <a:rPr lang="en-US" sz="2800" dirty="0" smtClean="0"/>
              <a:t> </a:t>
            </a:r>
            <a:r>
              <a:rPr lang="en-US" sz="2800" b="1" dirty="0" smtClean="0"/>
              <a:t>the career </a:t>
            </a:r>
            <a:r>
              <a:rPr lang="en-US" sz="2800" dirty="0" smtClean="0"/>
              <a:t>he plans to do.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That’s why the </a:t>
            </a:r>
            <a:r>
              <a:rPr lang="en-US" sz="2800" b="1" dirty="0" smtClean="0"/>
              <a:t>reform of high school that is currently launch </a:t>
            </a:r>
            <a:r>
              <a:rPr lang="en-US" sz="2800" dirty="0" smtClean="0"/>
              <a:t>provides for integrating 2 hours each week during the 3 years of high school to work about academic guidance.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1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 smtClean="0"/>
          </a:p>
          <a:p>
            <a:pPr marL="0" indent="0" algn="ctr">
              <a:buNone/>
            </a:pPr>
            <a:r>
              <a:rPr lang="en-GB" sz="4400" b="1" dirty="0" smtClean="0"/>
              <a:t>Thank you for </a:t>
            </a:r>
          </a:p>
          <a:p>
            <a:pPr marL="0" indent="0" algn="ctr">
              <a:buNone/>
            </a:pPr>
            <a:r>
              <a:rPr lang="en-GB" sz="4400" b="1" dirty="0" smtClean="0"/>
              <a:t>your attention!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RAIMBAULT  </a:t>
            </a:r>
            <a:r>
              <a:rPr lang="fr-FR" sz="1100" dirty="0" smtClean="0"/>
              <a:t>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94518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The French education system 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1615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Modele_logopaysage_IEP_v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SCPO_logolong_IEP_v2014</Template>
  <TotalTime>5815</TotalTime>
  <Words>342</Words>
  <Application>Microsoft Office PowerPoint</Application>
  <PresentationFormat>Affichage à l'écran (4:3)</PresentationFormat>
  <Paragraphs>60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_Modele_logopaysage_IEP_v2014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études à sciences po toulouse</dc:title>
  <dc:creator>MDEBOISVILLIERS</dc:creator>
  <cp:lastModifiedBy>praimbault</cp:lastModifiedBy>
  <cp:revision>84</cp:revision>
  <cp:lastPrinted>2018-10-31T13:06:41Z</cp:lastPrinted>
  <dcterms:created xsi:type="dcterms:W3CDTF">2014-11-12T14:46:52Z</dcterms:created>
  <dcterms:modified xsi:type="dcterms:W3CDTF">2018-11-04T21:12:46Z</dcterms:modified>
</cp:coreProperties>
</file>