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handoutMasterIdLst>
    <p:handoutMasterId r:id="rId24"/>
  </p:handoutMasterIdLst>
  <p:sldIdLst>
    <p:sldId id="256" r:id="rId2"/>
    <p:sldId id="257" r:id="rId3"/>
    <p:sldId id="258" r:id="rId4"/>
    <p:sldId id="259"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52"/>
    <p:restoredTop sz="93609"/>
  </p:normalViewPr>
  <p:slideViewPr>
    <p:cSldViewPr snapToGrid="0" snapToObjects="1">
      <p:cViewPr varScale="1">
        <p:scale>
          <a:sx n="122" d="100"/>
          <a:sy n="122" d="100"/>
        </p:scale>
        <p:origin x="118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11E94BF9-7B9E-3F4B-8755-E0B83FE1432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fr-FR"/>
              <a:t>Delphine Espagno-Abadie</a:t>
            </a:r>
          </a:p>
        </p:txBody>
      </p:sp>
      <p:sp>
        <p:nvSpPr>
          <p:cNvPr id="3" name="Espace réservé de la date 2">
            <a:extLst>
              <a:ext uri="{FF2B5EF4-FFF2-40B4-BE49-F238E27FC236}">
                <a16:creationId xmlns:a16="http://schemas.microsoft.com/office/drawing/2014/main" id="{CF698898-EE79-DB40-B3E9-D7285DE26FB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1AAD72-9F54-9A4B-9D5D-D1A860B65816}" type="datetimeFigureOut">
              <a:rPr lang="fr-FR" smtClean="0"/>
              <a:t>04/11/2018</a:t>
            </a:fld>
            <a:endParaRPr lang="fr-FR"/>
          </a:p>
        </p:txBody>
      </p:sp>
      <p:sp>
        <p:nvSpPr>
          <p:cNvPr id="4" name="Espace réservé du pied de page 3">
            <a:extLst>
              <a:ext uri="{FF2B5EF4-FFF2-40B4-BE49-F238E27FC236}">
                <a16:creationId xmlns:a16="http://schemas.microsoft.com/office/drawing/2014/main" id="{BBD4664E-A293-264C-A483-602ECDD07A5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4A8C30FA-6463-5F4B-A4D2-EFEE122BC03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FE3E87A-F9B3-614F-A87B-CD5FDE47948E}" type="slidenum">
              <a:rPr lang="fr-FR" smtClean="0"/>
              <a:t>‹N°›</a:t>
            </a:fld>
            <a:endParaRPr lang="fr-FR"/>
          </a:p>
        </p:txBody>
      </p:sp>
    </p:spTree>
    <p:extLst>
      <p:ext uri="{BB962C8B-B14F-4D97-AF65-F5344CB8AC3E}">
        <p14:creationId xmlns:p14="http://schemas.microsoft.com/office/powerpoint/2010/main" val="336650107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fr-FR"/>
              <a:t>Delphine Espagno-Abadie</a:t>
            </a: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C2BD11-3D6A-304D-8E16-CF1DF8F439BA}" type="datetimeFigureOut">
              <a:rPr lang="fr-FR" smtClean="0"/>
              <a:t>04/11/2018</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A942BC-C470-1647-B02C-C7F8412FB51C}" type="slidenum">
              <a:rPr lang="fr-FR" smtClean="0"/>
              <a:t>‹N°›</a:t>
            </a:fld>
            <a:endParaRPr lang="fr-FR"/>
          </a:p>
        </p:txBody>
      </p:sp>
    </p:spTree>
    <p:extLst>
      <p:ext uri="{BB962C8B-B14F-4D97-AF65-F5344CB8AC3E}">
        <p14:creationId xmlns:p14="http://schemas.microsoft.com/office/powerpoint/2010/main" val="2230935015"/>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s-ES_tradnl" noProof="0" dirty="0"/>
          </a:p>
        </p:txBody>
      </p:sp>
      <p:sp>
        <p:nvSpPr>
          <p:cNvPr id="4" name="Espace réservé de l'en-tête 3"/>
          <p:cNvSpPr>
            <a:spLocks noGrp="1"/>
          </p:cNvSpPr>
          <p:nvPr>
            <p:ph type="hdr" sz="quarter"/>
          </p:nvPr>
        </p:nvSpPr>
        <p:spPr/>
        <p:txBody>
          <a:bodyPr/>
          <a:lstStyle/>
          <a:p>
            <a:r>
              <a:rPr lang="fr-FR"/>
              <a:t>Delphine Espagno-Abadie</a:t>
            </a:r>
          </a:p>
        </p:txBody>
      </p:sp>
      <p:sp>
        <p:nvSpPr>
          <p:cNvPr id="5" name="Espace réservé du numéro de diapositive 4"/>
          <p:cNvSpPr>
            <a:spLocks noGrp="1"/>
          </p:cNvSpPr>
          <p:nvPr>
            <p:ph type="sldNum" sz="quarter" idx="5"/>
          </p:nvPr>
        </p:nvSpPr>
        <p:spPr/>
        <p:txBody>
          <a:bodyPr/>
          <a:lstStyle/>
          <a:p>
            <a:fld id="{66A942BC-C470-1647-B02C-C7F8412FB51C}" type="slidenum">
              <a:rPr lang="fr-FR" smtClean="0"/>
              <a:t>10</a:t>
            </a:fld>
            <a:endParaRPr lang="fr-FR"/>
          </a:p>
        </p:txBody>
      </p:sp>
    </p:spTree>
    <p:extLst>
      <p:ext uri="{BB962C8B-B14F-4D97-AF65-F5344CB8AC3E}">
        <p14:creationId xmlns:p14="http://schemas.microsoft.com/office/powerpoint/2010/main" val="1938082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DFBCAA-2D27-144B-9AB5-45E4410E243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191DECB-5F5E-7947-9525-949720F557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9129924-01A4-D541-8436-AE56A0D073BB}"/>
              </a:ext>
            </a:extLst>
          </p:cNvPr>
          <p:cNvSpPr>
            <a:spLocks noGrp="1"/>
          </p:cNvSpPr>
          <p:nvPr>
            <p:ph type="dt" sz="half" idx="10"/>
          </p:nvPr>
        </p:nvSpPr>
        <p:spPr/>
        <p:txBody>
          <a:bodyPr/>
          <a:lstStyle/>
          <a:p>
            <a:fld id="{BBFDC956-C676-9544-8F62-CC1925BA4637}" type="datetime1">
              <a:rPr lang="fr-FR" smtClean="0"/>
              <a:t>04/11/2018</a:t>
            </a:fld>
            <a:endParaRPr lang="fr-FR"/>
          </a:p>
        </p:txBody>
      </p:sp>
      <p:sp>
        <p:nvSpPr>
          <p:cNvPr id="5" name="Espace réservé du pied de page 4">
            <a:extLst>
              <a:ext uri="{FF2B5EF4-FFF2-40B4-BE49-F238E27FC236}">
                <a16:creationId xmlns:a16="http://schemas.microsoft.com/office/drawing/2014/main" id="{BD983867-76D1-DE4C-9F98-5273BE41595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12865C0-B338-7346-9514-A6DD0763F3C1}"/>
              </a:ext>
            </a:extLst>
          </p:cNvPr>
          <p:cNvSpPr>
            <a:spLocks noGrp="1"/>
          </p:cNvSpPr>
          <p:nvPr>
            <p:ph type="sldNum" sz="quarter" idx="12"/>
          </p:nvPr>
        </p:nvSpPr>
        <p:spPr/>
        <p:txBody>
          <a:bodyPr/>
          <a:lstStyle/>
          <a:p>
            <a:fld id="{0CB338BA-0980-8142-8DFA-29933E3ED4B9}" type="slidenum">
              <a:rPr lang="fr-FR" smtClean="0"/>
              <a:t>‹N°›</a:t>
            </a:fld>
            <a:endParaRPr lang="fr-FR"/>
          </a:p>
        </p:txBody>
      </p:sp>
    </p:spTree>
    <p:extLst>
      <p:ext uri="{BB962C8B-B14F-4D97-AF65-F5344CB8AC3E}">
        <p14:creationId xmlns:p14="http://schemas.microsoft.com/office/powerpoint/2010/main" val="1629797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BE5C28-74ED-8349-813E-C9B2E0F5B88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4372B3E-A457-344D-AEE5-23F69973DB69}"/>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11B8F9B9-BEB3-C046-8D8C-796577CA20F2}"/>
              </a:ext>
            </a:extLst>
          </p:cNvPr>
          <p:cNvSpPr>
            <a:spLocks noGrp="1"/>
          </p:cNvSpPr>
          <p:nvPr>
            <p:ph type="dt" sz="half" idx="10"/>
          </p:nvPr>
        </p:nvSpPr>
        <p:spPr/>
        <p:txBody>
          <a:bodyPr/>
          <a:lstStyle/>
          <a:p>
            <a:fld id="{D94F4C88-E0F5-C74C-983C-47F66DC219E0}" type="datetime1">
              <a:rPr lang="fr-FR" smtClean="0"/>
              <a:t>04/11/2018</a:t>
            </a:fld>
            <a:endParaRPr lang="fr-FR"/>
          </a:p>
        </p:txBody>
      </p:sp>
      <p:sp>
        <p:nvSpPr>
          <p:cNvPr id="5" name="Espace réservé du pied de page 4">
            <a:extLst>
              <a:ext uri="{FF2B5EF4-FFF2-40B4-BE49-F238E27FC236}">
                <a16:creationId xmlns:a16="http://schemas.microsoft.com/office/drawing/2014/main" id="{4B0AA87F-89DE-8446-93F1-CD4409C1173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001EF57-A585-E349-9E37-87BEC2B6D97F}"/>
              </a:ext>
            </a:extLst>
          </p:cNvPr>
          <p:cNvSpPr>
            <a:spLocks noGrp="1"/>
          </p:cNvSpPr>
          <p:nvPr>
            <p:ph type="sldNum" sz="quarter" idx="12"/>
          </p:nvPr>
        </p:nvSpPr>
        <p:spPr/>
        <p:txBody>
          <a:bodyPr/>
          <a:lstStyle/>
          <a:p>
            <a:fld id="{0CB338BA-0980-8142-8DFA-29933E3ED4B9}" type="slidenum">
              <a:rPr lang="fr-FR" smtClean="0"/>
              <a:t>‹N°›</a:t>
            </a:fld>
            <a:endParaRPr lang="fr-FR"/>
          </a:p>
        </p:txBody>
      </p:sp>
    </p:spTree>
    <p:extLst>
      <p:ext uri="{BB962C8B-B14F-4D97-AF65-F5344CB8AC3E}">
        <p14:creationId xmlns:p14="http://schemas.microsoft.com/office/powerpoint/2010/main" val="2015652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BDB624DE-E355-0442-948E-6A14B4DAD83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98CFF21-18D2-6A41-9493-AE950BC2061E}"/>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6C87AD29-6B24-9541-8C3E-FCD9554CF53F}"/>
              </a:ext>
            </a:extLst>
          </p:cNvPr>
          <p:cNvSpPr>
            <a:spLocks noGrp="1"/>
          </p:cNvSpPr>
          <p:nvPr>
            <p:ph type="dt" sz="half" idx="10"/>
          </p:nvPr>
        </p:nvSpPr>
        <p:spPr/>
        <p:txBody>
          <a:bodyPr/>
          <a:lstStyle/>
          <a:p>
            <a:fld id="{B1E72261-85AF-BD40-A373-6438EDB4130F}" type="datetime1">
              <a:rPr lang="fr-FR" smtClean="0"/>
              <a:t>04/11/2018</a:t>
            </a:fld>
            <a:endParaRPr lang="fr-FR"/>
          </a:p>
        </p:txBody>
      </p:sp>
      <p:sp>
        <p:nvSpPr>
          <p:cNvPr id="5" name="Espace réservé du pied de page 4">
            <a:extLst>
              <a:ext uri="{FF2B5EF4-FFF2-40B4-BE49-F238E27FC236}">
                <a16:creationId xmlns:a16="http://schemas.microsoft.com/office/drawing/2014/main" id="{FF524596-8AC1-7148-AFD0-62AE2DD2181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2C76205-B18D-8B41-AE2A-5913293347B5}"/>
              </a:ext>
            </a:extLst>
          </p:cNvPr>
          <p:cNvSpPr>
            <a:spLocks noGrp="1"/>
          </p:cNvSpPr>
          <p:nvPr>
            <p:ph type="sldNum" sz="quarter" idx="12"/>
          </p:nvPr>
        </p:nvSpPr>
        <p:spPr/>
        <p:txBody>
          <a:bodyPr/>
          <a:lstStyle/>
          <a:p>
            <a:fld id="{0CB338BA-0980-8142-8DFA-29933E3ED4B9}" type="slidenum">
              <a:rPr lang="fr-FR" smtClean="0"/>
              <a:t>‹N°›</a:t>
            </a:fld>
            <a:endParaRPr lang="fr-FR"/>
          </a:p>
        </p:txBody>
      </p:sp>
    </p:spTree>
    <p:extLst>
      <p:ext uri="{BB962C8B-B14F-4D97-AF65-F5344CB8AC3E}">
        <p14:creationId xmlns:p14="http://schemas.microsoft.com/office/powerpoint/2010/main" val="1170186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EE83B8-1730-A949-B990-BD7255CC492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0D0B0E8-2E12-834E-A9A4-00A8F5E5049E}"/>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BEE88D24-7BDE-2C44-BC5A-04530A38F5DC}"/>
              </a:ext>
            </a:extLst>
          </p:cNvPr>
          <p:cNvSpPr>
            <a:spLocks noGrp="1"/>
          </p:cNvSpPr>
          <p:nvPr>
            <p:ph type="dt" sz="half" idx="10"/>
          </p:nvPr>
        </p:nvSpPr>
        <p:spPr/>
        <p:txBody>
          <a:bodyPr/>
          <a:lstStyle/>
          <a:p>
            <a:fld id="{750CD6BB-A07E-204C-8F83-4F6909019608}" type="datetime1">
              <a:rPr lang="fr-FR" smtClean="0"/>
              <a:t>04/11/2018</a:t>
            </a:fld>
            <a:endParaRPr lang="fr-FR"/>
          </a:p>
        </p:txBody>
      </p:sp>
      <p:sp>
        <p:nvSpPr>
          <p:cNvPr id="5" name="Espace réservé du pied de page 4">
            <a:extLst>
              <a:ext uri="{FF2B5EF4-FFF2-40B4-BE49-F238E27FC236}">
                <a16:creationId xmlns:a16="http://schemas.microsoft.com/office/drawing/2014/main" id="{7D3A65E7-B32E-A947-B1A9-B9A1E1DEC67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1DCCD3A-7146-D843-8A8A-A5ED25653748}"/>
              </a:ext>
            </a:extLst>
          </p:cNvPr>
          <p:cNvSpPr>
            <a:spLocks noGrp="1"/>
          </p:cNvSpPr>
          <p:nvPr>
            <p:ph type="sldNum" sz="quarter" idx="12"/>
          </p:nvPr>
        </p:nvSpPr>
        <p:spPr/>
        <p:txBody>
          <a:bodyPr/>
          <a:lstStyle/>
          <a:p>
            <a:fld id="{0CB338BA-0980-8142-8DFA-29933E3ED4B9}" type="slidenum">
              <a:rPr lang="fr-FR" smtClean="0"/>
              <a:t>‹N°›</a:t>
            </a:fld>
            <a:endParaRPr lang="fr-FR"/>
          </a:p>
        </p:txBody>
      </p:sp>
    </p:spTree>
    <p:extLst>
      <p:ext uri="{BB962C8B-B14F-4D97-AF65-F5344CB8AC3E}">
        <p14:creationId xmlns:p14="http://schemas.microsoft.com/office/powerpoint/2010/main" val="423729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0FA147-9643-1F41-A193-28A6D68F2DC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D84F9D3-347F-D54E-A3E0-6E8FD0F1B4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CA470C19-F3F9-6840-A50F-B6B980429770}"/>
              </a:ext>
            </a:extLst>
          </p:cNvPr>
          <p:cNvSpPr>
            <a:spLocks noGrp="1"/>
          </p:cNvSpPr>
          <p:nvPr>
            <p:ph type="dt" sz="half" idx="10"/>
          </p:nvPr>
        </p:nvSpPr>
        <p:spPr/>
        <p:txBody>
          <a:bodyPr/>
          <a:lstStyle/>
          <a:p>
            <a:fld id="{A05F0380-8CDF-A94A-AE53-B664AA49DAE2}" type="datetime1">
              <a:rPr lang="fr-FR" smtClean="0"/>
              <a:t>04/11/2018</a:t>
            </a:fld>
            <a:endParaRPr lang="fr-FR"/>
          </a:p>
        </p:txBody>
      </p:sp>
      <p:sp>
        <p:nvSpPr>
          <p:cNvPr id="5" name="Espace réservé du pied de page 4">
            <a:extLst>
              <a:ext uri="{FF2B5EF4-FFF2-40B4-BE49-F238E27FC236}">
                <a16:creationId xmlns:a16="http://schemas.microsoft.com/office/drawing/2014/main" id="{3B2D03BE-4457-2A44-B7EC-A5270ECC516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288D44D-8517-DB4D-A2DF-9E2927F9666C}"/>
              </a:ext>
            </a:extLst>
          </p:cNvPr>
          <p:cNvSpPr>
            <a:spLocks noGrp="1"/>
          </p:cNvSpPr>
          <p:nvPr>
            <p:ph type="sldNum" sz="quarter" idx="12"/>
          </p:nvPr>
        </p:nvSpPr>
        <p:spPr/>
        <p:txBody>
          <a:bodyPr/>
          <a:lstStyle/>
          <a:p>
            <a:fld id="{0CB338BA-0980-8142-8DFA-29933E3ED4B9}" type="slidenum">
              <a:rPr lang="fr-FR" smtClean="0"/>
              <a:t>‹N°›</a:t>
            </a:fld>
            <a:endParaRPr lang="fr-FR"/>
          </a:p>
        </p:txBody>
      </p:sp>
    </p:spTree>
    <p:extLst>
      <p:ext uri="{BB962C8B-B14F-4D97-AF65-F5344CB8AC3E}">
        <p14:creationId xmlns:p14="http://schemas.microsoft.com/office/powerpoint/2010/main" val="2885661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C82B38-9187-514B-9854-0DACC59A5CF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191BB71-459C-244A-9B09-D76E160180E7}"/>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51B31B05-4688-B940-AB55-EA03B3C07218}"/>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8731C67F-D93F-BE44-B960-B48E9D66C208}"/>
              </a:ext>
            </a:extLst>
          </p:cNvPr>
          <p:cNvSpPr>
            <a:spLocks noGrp="1"/>
          </p:cNvSpPr>
          <p:nvPr>
            <p:ph type="dt" sz="half" idx="10"/>
          </p:nvPr>
        </p:nvSpPr>
        <p:spPr/>
        <p:txBody>
          <a:bodyPr/>
          <a:lstStyle/>
          <a:p>
            <a:fld id="{4F2F2AE7-3D6F-574E-8E46-2EE16B4C48D7}" type="datetime1">
              <a:rPr lang="fr-FR" smtClean="0"/>
              <a:t>04/11/2018</a:t>
            </a:fld>
            <a:endParaRPr lang="fr-FR"/>
          </a:p>
        </p:txBody>
      </p:sp>
      <p:sp>
        <p:nvSpPr>
          <p:cNvPr id="6" name="Espace réservé du pied de page 5">
            <a:extLst>
              <a:ext uri="{FF2B5EF4-FFF2-40B4-BE49-F238E27FC236}">
                <a16:creationId xmlns:a16="http://schemas.microsoft.com/office/drawing/2014/main" id="{AA6B34FC-2B62-E849-8242-9746180BA8B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7553437-155C-CE40-B141-F7608B07C890}"/>
              </a:ext>
            </a:extLst>
          </p:cNvPr>
          <p:cNvSpPr>
            <a:spLocks noGrp="1"/>
          </p:cNvSpPr>
          <p:nvPr>
            <p:ph type="sldNum" sz="quarter" idx="12"/>
          </p:nvPr>
        </p:nvSpPr>
        <p:spPr/>
        <p:txBody>
          <a:bodyPr/>
          <a:lstStyle/>
          <a:p>
            <a:fld id="{0CB338BA-0980-8142-8DFA-29933E3ED4B9}" type="slidenum">
              <a:rPr lang="fr-FR" smtClean="0"/>
              <a:t>‹N°›</a:t>
            </a:fld>
            <a:endParaRPr lang="fr-FR"/>
          </a:p>
        </p:txBody>
      </p:sp>
    </p:spTree>
    <p:extLst>
      <p:ext uri="{BB962C8B-B14F-4D97-AF65-F5344CB8AC3E}">
        <p14:creationId xmlns:p14="http://schemas.microsoft.com/office/powerpoint/2010/main" val="3602989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E8BED9-0668-344E-A0A3-5B20DFE4927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B640D43-351F-0648-80D8-431A2E4417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F4A6E94B-F0C8-F44D-ACDA-2C298B1EE6A7}"/>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890C71B7-7687-DE42-82D7-F654A9F50D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5B602181-05E2-6640-A66B-7537213C2FE3}"/>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692655C4-AABD-784A-9CBA-A0E847254EA8}"/>
              </a:ext>
            </a:extLst>
          </p:cNvPr>
          <p:cNvSpPr>
            <a:spLocks noGrp="1"/>
          </p:cNvSpPr>
          <p:nvPr>
            <p:ph type="dt" sz="half" idx="10"/>
          </p:nvPr>
        </p:nvSpPr>
        <p:spPr/>
        <p:txBody>
          <a:bodyPr/>
          <a:lstStyle/>
          <a:p>
            <a:fld id="{01F7054C-DBFE-9C40-A056-A0D2A553BAFD}" type="datetime1">
              <a:rPr lang="fr-FR" smtClean="0"/>
              <a:t>04/11/2018</a:t>
            </a:fld>
            <a:endParaRPr lang="fr-FR"/>
          </a:p>
        </p:txBody>
      </p:sp>
      <p:sp>
        <p:nvSpPr>
          <p:cNvPr id="8" name="Espace réservé du pied de page 7">
            <a:extLst>
              <a:ext uri="{FF2B5EF4-FFF2-40B4-BE49-F238E27FC236}">
                <a16:creationId xmlns:a16="http://schemas.microsoft.com/office/drawing/2014/main" id="{11BB18B5-5893-014D-ADFA-2C8479C0CA3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F9933D2-B443-CC47-9902-DA3C2CE26724}"/>
              </a:ext>
            </a:extLst>
          </p:cNvPr>
          <p:cNvSpPr>
            <a:spLocks noGrp="1"/>
          </p:cNvSpPr>
          <p:nvPr>
            <p:ph type="sldNum" sz="quarter" idx="12"/>
          </p:nvPr>
        </p:nvSpPr>
        <p:spPr/>
        <p:txBody>
          <a:bodyPr/>
          <a:lstStyle/>
          <a:p>
            <a:fld id="{0CB338BA-0980-8142-8DFA-29933E3ED4B9}" type="slidenum">
              <a:rPr lang="fr-FR" smtClean="0"/>
              <a:t>‹N°›</a:t>
            </a:fld>
            <a:endParaRPr lang="fr-FR"/>
          </a:p>
        </p:txBody>
      </p:sp>
    </p:spTree>
    <p:extLst>
      <p:ext uri="{BB962C8B-B14F-4D97-AF65-F5344CB8AC3E}">
        <p14:creationId xmlns:p14="http://schemas.microsoft.com/office/powerpoint/2010/main" val="2601160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112894-DBE8-B546-9D28-D311DA336B02}"/>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30711B4-DD7F-2E45-8F56-A086A35D89B3}"/>
              </a:ext>
            </a:extLst>
          </p:cNvPr>
          <p:cNvSpPr>
            <a:spLocks noGrp="1"/>
          </p:cNvSpPr>
          <p:nvPr>
            <p:ph type="dt" sz="half" idx="10"/>
          </p:nvPr>
        </p:nvSpPr>
        <p:spPr/>
        <p:txBody>
          <a:bodyPr/>
          <a:lstStyle/>
          <a:p>
            <a:fld id="{F96BF6B0-96C1-9D4C-BFB3-DD120A2B071D}" type="datetime1">
              <a:rPr lang="fr-FR" smtClean="0"/>
              <a:t>04/11/2018</a:t>
            </a:fld>
            <a:endParaRPr lang="fr-FR"/>
          </a:p>
        </p:txBody>
      </p:sp>
      <p:sp>
        <p:nvSpPr>
          <p:cNvPr id="4" name="Espace réservé du pied de page 3">
            <a:extLst>
              <a:ext uri="{FF2B5EF4-FFF2-40B4-BE49-F238E27FC236}">
                <a16:creationId xmlns:a16="http://schemas.microsoft.com/office/drawing/2014/main" id="{6959AB05-2EA2-FC41-B2ED-964073ED6B0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F728DC83-9B21-1E4C-921B-3EAFE266BA17}"/>
              </a:ext>
            </a:extLst>
          </p:cNvPr>
          <p:cNvSpPr>
            <a:spLocks noGrp="1"/>
          </p:cNvSpPr>
          <p:nvPr>
            <p:ph type="sldNum" sz="quarter" idx="12"/>
          </p:nvPr>
        </p:nvSpPr>
        <p:spPr/>
        <p:txBody>
          <a:bodyPr/>
          <a:lstStyle/>
          <a:p>
            <a:fld id="{0CB338BA-0980-8142-8DFA-29933E3ED4B9}" type="slidenum">
              <a:rPr lang="fr-FR" smtClean="0"/>
              <a:t>‹N°›</a:t>
            </a:fld>
            <a:endParaRPr lang="fr-FR"/>
          </a:p>
        </p:txBody>
      </p:sp>
    </p:spTree>
    <p:extLst>
      <p:ext uri="{BB962C8B-B14F-4D97-AF65-F5344CB8AC3E}">
        <p14:creationId xmlns:p14="http://schemas.microsoft.com/office/powerpoint/2010/main" val="3928255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8C868B6-E769-2841-BD69-8628F0516111}"/>
              </a:ext>
            </a:extLst>
          </p:cNvPr>
          <p:cNvSpPr>
            <a:spLocks noGrp="1"/>
          </p:cNvSpPr>
          <p:nvPr>
            <p:ph type="dt" sz="half" idx="10"/>
          </p:nvPr>
        </p:nvSpPr>
        <p:spPr/>
        <p:txBody>
          <a:bodyPr/>
          <a:lstStyle/>
          <a:p>
            <a:fld id="{15A46E72-6B18-DD48-A003-C0A57121434F}" type="datetime1">
              <a:rPr lang="fr-FR" smtClean="0"/>
              <a:t>04/11/2018</a:t>
            </a:fld>
            <a:endParaRPr lang="fr-FR"/>
          </a:p>
        </p:txBody>
      </p:sp>
      <p:sp>
        <p:nvSpPr>
          <p:cNvPr id="3" name="Espace réservé du pied de page 2">
            <a:extLst>
              <a:ext uri="{FF2B5EF4-FFF2-40B4-BE49-F238E27FC236}">
                <a16:creationId xmlns:a16="http://schemas.microsoft.com/office/drawing/2014/main" id="{7FF810D9-7F96-F944-BDE8-26847C43FC7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24A063A-E616-BD45-916C-D3BFCCB7299D}"/>
              </a:ext>
            </a:extLst>
          </p:cNvPr>
          <p:cNvSpPr>
            <a:spLocks noGrp="1"/>
          </p:cNvSpPr>
          <p:nvPr>
            <p:ph type="sldNum" sz="quarter" idx="12"/>
          </p:nvPr>
        </p:nvSpPr>
        <p:spPr/>
        <p:txBody>
          <a:bodyPr/>
          <a:lstStyle/>
          <a:p>
            <a:fld id="{0CB338BA-0980-8142-8DFA-29933E3ED4B9}" type="slidenum">
              <a:rPr lang="fr-FR" smtClean="0"/>
              <a:t>‹N°›</a:t>
            </a:fld>
            <a:endParaRPr lang="fr-FR"/>
          </a:p>
        </p:txBody>
      </p:sp>
    </p:spTree>
    <p:extLst>
      <p:ext uri="{BB962C8B-B14F-4D97-AF65-F5344CB8AC3E}">
        <p14:creationId xmlns:p14="http://schemas.microsoft.com/office/powerpoint/2010/main" val="2566717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7D6F84-ACF3-F546-8709-FB30B4C4085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D74DB07-DA74-3B4B-8E99-2B496364F9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12085557-931E-D340-B903-6C4C8ECFBF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A012C65A-6ACA-4140-960D-945949BA0AC5}"/>
              </a:ext>
            </a:extLst>
          </p:cNvPr>
          <p:cNvSpPr>
            <a:spLocks noGrp="1"/>
          </p:cNvSpPr>
          <p:nvPr>
            <p:ph type="dt" sz="half" idx="10"/>
          </p:nvPr>
        </p:nvSpPr>
        <p:spPr/>
        <p:txBody>
          <a:bodyPr/>
          <a:lstStyle/>
          <a:p>
            <a:fld id="{4559256F-5067-214F-A2E1-23CCDE31079E}" type="datetime1">
              <a:rPr lang="fr-FR" smtClean="0"/>
              <a:t>04/11/2018</a:t>
            </a:fld>
            <a:endParaRPr lang="fr-FR"/>
          </a:p>
        </p:txBody>
      </p:sp>
      <p:sp>
        <p:nvSpPr>
          <p:cNvPr id="6" name="Espace réservé du pied de page 5">
            <a:extLst>
              <a:ext uri="{FF2B5EF4-FFF2-40B4-BE49-F238E27FC236}">
                <a16:creationId xmlns:a16="http://schemas.microsoft.com/office/drawing/2014/main" id="{6B73C341-AAF1-D644-8306-6687D416BEE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7F66FD0-47CD-F041-A566-128AC6C0EEED}"/>
              </a:ext>
            </a:extLst>
          </p:cNvPr>
          <p:cNvSpPr>
            <a:spLocks noGrp="1"/>
          </p:cNvSpPr>
          <p:nvPr>
            <p:ph type="sldNum" sz="quarter" idx="12"/>
          </p:nvPr>
        </p:nvSpPr>
        <p:spPr/>
        <p:txBody>
          <a:bodyPr/>
          <a:lstStyle/>
          <a:p>
            <a:fld id="{0CB338BA-0980-8142-8DFA-29933E3ED4B9}" type="slidenum">
              <a:rPr lang="fr-FR" smtClean="0"/>
              <a:t>‹N°›</a:t>
            </a:fld>
            <a:endParaRPr lang="fr-FR"/>
          </a:p>
        </p:txBody>
      </p:sp>
    </p:spTree>
    <p:extLst>
      <p:ext uri="{BB962C8B-B14F-4D97-AF65-F5344CB8AC3E}">
        <p14:creationId xmlns:p14="http://schemas.microsoft.com/office/powerpoint/2010/main" val="926065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EDA49A-1922-8C47-9529-B39B453E359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49DB00F-FBF3-3148-BD3D-039D9B44FB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27F33F2-0AE4-AE45-BE48-374AFC304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5453C08F-B3CA-5C43-96AE-CDCA62575389}"/>
              </a:ext>
            </a:extLst>
          </p:cNvPr>
          <p:cNvSpPr>
            <a:spLocks noGrp="1"/>
          </p:cNvSpPr>
          <p:nvPr>
            <p:ph type="dt" sz="half" idx="10"/>
          </p:nvPr>
        </p:nvSpPr>
        <p:spPr/>
        <p:txBody>
          <a:bodyPr/>
          <a:lstStyle/>
          <a:p>
            <a:fld id="{8388F18F-6439-0E46-87EC-3F78C169E8B4}" type="datetime1">
              <a:rPr lang="fr-FR" smtClean="0"/>
              <a:t>04/11/2018</a:t>
            </a:fld>
            <a:endParaRPr lang="fr-FR"/>
          </a:p>
        </p:txBody>
      </p:sp>
      <p:sp>
        <p:nvSpPr>
          <p:cNvPr id="6" name="Espace réservé du pied de page 5">
            <a:extLst>
              <a:ext uri="{FF2B5EF4-FFF2-40B4-BE49-F238E27FC236}">
                <a16:creationId xmlns:a16="http://schemas.microsoft.com/office/drawing/2014/main" id="{42ADEF83-C4F2-9A43-8601-D8897601C93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F56CB1D-EFB5-9042-A17D-F5CE7916412C}"/>
              </a:ext>
            </a:extLst>
          </p:cNvPr>
          <p:cNvSpPr>
            <a:spLocks noGrp="1"/>
          </p:cNvSpPr>
          <p:nvPr>
            <p:ph type="sldNum" sz="quarter" idx="12"/>
          </p:nvPr>
        </p:nvSpPr>
        <p:spPr/>
        <p:txBody>
          <a:bodyPr/>
          <a:lstStyle/>
          <a:p>
            <a:fld id="{0CB338BA-0980-8142-8DFA-29933E3ED4B9}" type="slidenum">
              <a:rPr lang="fr-FR" smtClean="0"/>
              <a:t>‹N°›</a:t>
            </a:fld>
            <a:endParaRPr lang="fr-FR"/>
          </a:p>
        </p:txBody>
      </p:sp>
    </p:spTree>
    <p:extLst>
      <p:ext uri="{BB962C8B-B14F-4D97-AF65-F5344CB8AC3E}">
        <p14:creationId xmlns:p14="http://schemas.microsoft.com/office/powerpoint/2010/main" val="40389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7AC97E1-C403-204A-9AA3-D8F9D35D9A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73AC4D9-C2C0-2F4E-A5A6-22214C8DAC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3127185F-B5B9-024B-8097-1C5C85B42E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2D225C-19B9-1D4D-9ACB-AD17C0C853F9}" type="datetime1">
              <a:rPr lang="fr-FR" smtClean="0"/>
              <a:t>04/11/2018</a:t>
            </a:fld>
            <a:endParaRPr lang="fr-FR"/>
          </a:p>
        </p:txBody>
      </p:sp>
      <p:sp>
        <p:nvSpPr>
          <p:cNvPr id="5" name="Espace réservé du pied de page 4">
            <a:extLst>
              <a:ext uri="{FF2B5EF4-FFF2-40B4-BE49-F238E27FC236}">
                <a16:creationId xmlns:a16="http://schemas.microsoft.com/office/drawing/2014/main" id="{DC53B4AD-0C9D-234D-8CB2-0601BFD097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10CCBB4-78C2-0941-AE60-6E0E2F6154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B338BA-0980-8142-8DFA-29933E3ED4B9}" type="slidenum">
              <a:rPr lang="fr-FR" smtClean="0"/>
              <a:t>‹N°›</a:t>
            </a:fld>
            <a:endParaRPr lang="fr-FR"/>
          </a:p>
        </p:txBody>
      </p:sp>
    </p:spTree>
    <p:extLst>
      <p:ext uri="{BB962C8B-B14F-4D97-AF65-F5344CB8AC3E}">
        <p14:creationId xmlns:p14="http://schemas.microsoft.com/office/powerpoint/2010/main" val="2351527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A564C6-9A87-CD42-A7D6-3FB62C0DE90F}"/>
              </a:ext>
            </a:extLst>
          </p:cNvPr>
          <p:cNvSpPr>
            <a:spLocks noGrp="1"/>
          </p:cNvSpPr>
          <p:nvPr>
            <p:ph type="ctrTitle"/>
          </p:nvPr>
        </p:nvSpPr>
        <p:spPr>
          <a:xfrm>
            <a:off x="1417834" y="976045"/>
            <a:ext cx="9250166" cy="2452955"/>
          </a:xfrm>
        </p:spPr>
        <p:txBody>
          <a:bodyPr>
            <a:normAutofit fontScale="90000"/>
          </a:bodyPr>
          <a:lstStyle/>
          <a:p>
            <a:br>
              <a:rPr lang="fr-FR" dirty="0"/>
            </a:br>
            <a:br>
              <a:rPr lang="fr-FR" dirty="0"/>
            </a:br>
            <a:br>
              <a:rPr lang="fr-FR" dirty="0"/>
            </a:br>
            <a:br>
              <a:rPr lang="fr-FR" dirty="0"/>
            </a:br>
            <a:r>
              <a:rPr lang="fr-FR" sz="1800" b="1" dirty="0"/>
              <a:t>Delphine Espagno-Abadie</a:t>
            </a:r>
            <a:br>
              <a:rPr lang="fr-FR" sz="1800" b="1" dirty="0"/>
            </a:br>
            <a:r>
              <a:rPr lang="fr-FR" sz="1800" b="1" dirty="0"/>
              <a:t>Sciences Po Toulouse</a:t>
            </a:r>
            <a:br>
              <a:rPr lang="fr-FR" sz="1800" dirty="0"/>
            </a:br>
            <a:br>
              <a:rPr lang="fr-FR" sz="1800" dirty="0"/>
            </a:br>
            <a:endParaRPr lang="fr-FR" sz="1800" dirty="0"/>
          </a:p>
        </p:txBody>
      </p:sp>
      <p:sp>
        <p:nvSpPr>
          <p:cNvPr id="3" name="Sous-titre 2">
            <a:extLst>
              <a:ext uri="{FF2B5EF4-FFF2-40B4-BE49-F238E27FC236}">
                <a16:creationId xmlns:a16="http://schemas.microsoft.com/office/drawing/2014/main" id="{9972847C-53BF-0C44-86DA-B6E63D9BF8A8}"/>
              </a:ext>
            </a:extLst>
          </p:cNvPr>
          <p:cNvSpPr>
            <a:spLocks noGrp="1"/>
          </p:cNvSpPr>
          <p:nvPr>
            <p:ph type="subTitle" idx="1"/>
          </p:nvPr>
        </p:nvSpPr>
        <p:spPr/>
        <p:txBody>
          <a:bodyPr/>
          <a:lstStyle/>
          <a:p>
            <a:endParaRPr lang="fr-FR" dirty="0"/>
          </a:p>
          <a:p>
            <a:r>
              <a:rPr lang="en-GB" dirty="0"/>
              <a:t>“University selection, legal framework and jurisprudential elements”</a:t>
            </a:r>
            <a:br>
              <a:rPr lang="en-GB" dirty="0"/>
            </a:br>
            <a:endParaRPr lang="en-GB" dirty="0"/>
          </a:p>
          <a:p>
            <a:endParaRPr lang="fr-FR" dirty="0"/>
          </a:p>
        </p:txBody>
      </p:sp>
      <p:sp>
        <p:nvSpPr>
          <p:cNvPr id="5" name="Espace réservé du numéro de diapositive 4">
            <a:extLst>
              <a:ext uri="{FF2B5EF4-FFF2-40B4-BE49-F238E27FC236}">
                <a16:creationId xmlns:a16="http://schemas.microsoft.com/office/drawing/2014/main" id="{235DF489-6365-B740-9139-312796506DEA}"/>
              </a:ext>
            </a:extLst>
          </p:cNvPr>
          <p:cNvSpPr>
            <a:spLocks noGrp="1"/>
          </p:cNvSpPr>
          <p:nvPr>
            <p:ph type="sldNum" sz="quarter" idx="12"/>
          </p:nvPr>
        </p:nvSpPr>
        <p:spPr/>
        <p:txBody>
          <a:bodyPr/>
          <a:lstStyle/>
          <a:p>
            <a:fld id="{0CB338BA-0980-8142-8DFA-29933E3ED4B9}" type="slidenum">
              <a:rPr lang="fr-FR" smtClean="0"/>
              <a:t>1</a:t>
            </a:fld>
            <a:endParaRPr lang="fr-FR"/>
          </a:p>
        </p:txBody>
      </p:sp>
    </p:spTree>
    <p:extLst>
      <p:ext uri="{BB962C8B-B14F-4D97-AF65-F5344CB8AC3E}">
        <p14:creationId xmlns:p14="http://schemas.microsoft.com/office/powerpoint/2010/main" val="260106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5AEAA5-58C9-2942-BED6-23FD3EF1FBE8}"/>
              </a:ext>
            </a:extLst>
          </p:cNvPr>
          <p:cNvSpPr>
            <a:spLocks noGrp="1"/>
          </p:cNvSpPr>
          <p:nvPr>
            <p:ph type="title"/>
          </p:nvPr>
        </p:nvSpPr>
        <p:spPr/>
        <p:txBody>
          <a:bodyPr>
            <a:normAutofit/>
          </a:bodyPr>
          <a:lstStyle/>
          <a:p>
            <a:pPr algn="ctr"/>
            <a:r>
              <a:rPr lang="fr-FR" sz="1400" b="1" dirty="0"/>
              <a:t>Delphine Espagno-Abadie</a:t>
            </a:r>
            <a:br>
              <a:rPr lang="fr-FR" sz="1400" b="1" dirty="0"/>
            </a:br>
            <a:r>
              <a:rPr lang="fr-FR" sz="1400" b="1" dirty="0"/>
              <a:t>Sciences Po Toulouse</a:t>
            </a:r>
            <a:endParaRPr lang="fr-FR" sz="1400" dirty="0"/>
          </a:p>
        </p:txBody>
      </p:sp>
      <p:sp>
        <p:nvSpPr>
          <p:cNvPr id="3" name="Espace réservé du contenu 2">
            <a:extLst>
              <a:ext uri="{FF2B5EF4-FFF2-40B4-BE49-F238E27FC236}">
                <a16:creationId xmlns:a16="http://schemas.microsoft.com/office/drawing/2014/main" id="{A0210DD8-27D7-2D4E-BA86-A06F319915B9}"/>
              </a:ext>
            </a:extLst>
          </p:cNvPr>
          <p:cNvSpPr>
            <a:spLocks noGrp="1"/>
          </p:cNvSpPr>
          <p:nvPr>
            <p:ph idx="1"/>
          </p:nvPr>
        </p:nvSpPr>
        <p:spPr/>
        <p:txBody>
          <a:bodyPr>
            <a:normAutofit fontScale="77500" lnSpcReduction="20000"/>
          </a:bodyPr>
          <a:lstStyle/>
          <a:p>
            <a:pPr marL="0" indent="0" algn="just">
              <a:buNone/>
            </a:pPr>
            <a:r>
              <a:rPr lang="fr-FR" dirty="0"/>
              <a:t>La CADA a été saisie pour avis sur la possibilité de communication des documents « portant sur la sélection des candidats néo-bacheliers souhaitant s’inscrire en première année de licence via APB », Avis n°20161990 du 23 juin 2016. Demande de communication du code source ou l’algorithme. LA CADA considère que ce sont des documents communicables au sens du Code des relation</a:t>
            </a:r>
          </a:p>
          <a:p>
            <a:pPr marL="0" indent="0" algn="just">
              <a:buNone/>
            </a:pPr>
            <a:r>
              <a:rPr lang="es-ES_tradnl" dirty="0"/>
              <a:t>Se le ha pedido a la CADA una opinión sobre la posibilidad de comunicación de los documentos "relacionados con la selección de los nuevos graduados candidatos que deseen matricularse en el primer año de licenciatura a través de APB", Opinión n ° 20161990 de 23 de junio de 2016. Solicitud de comunicación del código fuente o algoritmo. CADA considera que son documentos transmisibles en el sentido del Código de Administración de Relaciones </a:t>
            </a:r>
            <a:r>
              <a:rPr lang="es-ES_tradnl" dirty="0" err="1"/>
              <a:t>Públic</a:t>
            </a:r>
            <a:r>
              <a:rPr lang="es-ES_tradnl" dirty="0"/>
              <a:t> y </a:t>
            </a:r>
            <a:r>
              <a:rPr lang="es-ES_tradnl" dirty="0" err="1"/>
              <a:t>Administracion</a:t>
            </a:r>
            <a:r>
              <a:rPr lang="es-ES_tradnl" dirty="0"/>
              <a:t>.</a:t>
            </a:r>
          </a:p>
          <a:p>
            <a:pPr marL="0" indent="0" algn="just">
              <a:buNone/>
            </a:pPr>
            <a:r>
              <a:rPr lang="en-GB" dirty="0"/>
              <a:t>The CADA has been asked for opinion on the possibility of communication of the documents "concerning the selection of the neo-graduate</a:t>
            </a:r>
            <a:r>
              <a:rPr lang="en-GB" strike="sngStrike" dirty="0"/>
              <a:t>s</a:t>
            </a:r>
            <a:r>
              <a:rPr lang="en-GB" dirty="0"/>
              <a:t> candidates wishing to register in the first year of a Bachelor’s Degree via APB", Opinion n ° 20161990 of June 23, 2016. Request for communication of the source code or algorithm. CADA considers that they are communicable documents within the meaning of the Public Relations Administration Code.</a:t>
            </a:r>
          </a:p>
        </p:txBody>
      </p:sp>
      <p:sp>
        <p:nvSpPr>
          <p:cNvPr id="5" name="Espace réservé du numéro de diapositive 4">
            <a:extLst>
              <a:ext uri="{FF2B5EF4-FFF2-40B4-BE49-F238E27FC236}">
                <a16:creationId xmlns:a16="http://schemas.microsoft.com/office/drawing/2014/main" id="{9882CDAB-59EE-F44E-B8B2-3456D39D2F3E}"/>
              </a:ext>
            </a:extLst>
          </p:cNvPr>
          <p:cNvSpPr>
            <a:spLocks noGrp="1"/>
          </p:cNvSpPr>
          <p:nvPr>
            <p:ph type="sldNum" sz="quarter" idx="12"/>
          </p:nvPr>
        </p:nvSpPr>
        <p:spPr/>
        <p:txBody>
          <a:bodyPr/>
          <a:lstStyle/>
          <a:p>
            <a:fld id="{0CB338BA-0980-8142-8DFA-29933E3ED4B9}" type="slidenum">
              <a:rPr lang="fr-FR" smtClean="0"/>
              <a:t>10</a:t>
            </a:fld>
            <a:endParaRPr lang="fr-FR"/>
          </a:p>
        </p:txBody>
      </p:sp>
    </p:spTree>
    <p:extLst>
      <p:ext uri="{BB962C8B-B14F-4D97-AF65-F5344CB8AC3E}">
        <p14:creationId xmlns:p14="http://schemas.microsoft.com/office/powerpoint/2010/main" val="3279881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554F3B-99C3-9646-BE82-0BED986BA0CF}"/>
              </a:ext>
            </a:extLst>
          </p:cNvPr>
          <p:cNvSpPr>
            <a:spLocks noGrp="1"/>
          </p:cNvSpPr>
          <p:nvPr>
            <p:ph type="title"/>
          </p:nvPr>
        </p:nvSpPr>
        <p:spPr/>
        <p:txBody>
          <a:bodyPr>
            <a:normAutofit/>
          </a:bodyPr>
          <a:lstStyle/>
          <a:p>
            <a:pPr algn="ctr"/>
            <a:r>
              <a:rPr lang="fr-FR" sz="1400" b="1" dirty="0"/>
              <a:t>Delphine Espagno-Abadie</a:t>
            </a:r>
            <a:br>
              <a:rPr lang="fr-FR" sz="1400" b="1" dirty="0"/>
            </a:br>
            <a:r>
              <a:rPr lang="fr-FR" sz="1400" b="1" dirty="0"/>
              <a:t>Sciences Po Toulouse</a:t>
            </a:r>
            <a:endParaRPr lang="fr-FR" sz="1400" dirty="0"/>
          </a:p>
        </p:txBody>
      </p:sp>
      <p:sp>
        <p:nvSpPr>
          <p:cNvPr id="3" name="Espace réservé du contenu 2">
            <a:extLst>
              <a:ext uri="{FF2B5EF4-FFF2-40B4-BE49-F238E27FC236}">
                <a16:creationId xmlns:a16="http://schemas.microsoft.com/office/drawing/2014/main" id="{C180CAA1-9DF2-BE46-9AD0-7231727FD8C7}"/>
              </a:ext>
            </a:extLst>
          </p:cNvPr>
          <p:cNvSpPr>
            <a:spLocks noGrp="1"/>
          </p:cNvSpPr>
          <p:nvPr>
            <p:ph idx="1"/>
          </p:nvPr>
        </p:nvSpPr>
        <p:spPr/>
        <p:txBody>
          <a:bodyPr>
            <a:normAutofit fontScale="70000" lnSpcReduction="20000"/>
          </a:bodyPr>
          <a:lstStyle/>
          <a:p>
            <a:pPr marL="0" indent="0" algn="just">
              <a:buNone/>
            </a:pPr>
            <a:endParaRPr lang="fr-FR" dirty="0"/>
          </a:p>
          <a:p>
            <a:pPr marL="0" indent="0" algn="just">
              <a:buNone/>
            </a:pPr>
            <a:r>
              <a:rPr lang="fr-FR" dirty="0"/>
              <a:t>La CNIL constate dans sa décision du 30 août 2017 que l’algorithme établit un profil de personnes à partir de trois critères d’importance décroissante dans le cadre de la procédure APB : leur académie de rattachement, l’ordre des vœux et leur situation de famille. En application de cet algorithme, les candidats se voyaient donc attribués à partir du classement effectué par l’algorithme, une proposition de formation sans aucune possibilité de revenir sur la décision finale.</a:t>
            </a:r>
          </a:p>
          <a:p>
            <a:pPr marL="0" indent="0" algn="just">
              <a:buNone/>
            </a:pPr>
            <a:r>
              <a:rPr lang="es-ES_tradnl" dirty="0"/>
              <a:t>La CNIL señala en su decisión del 30 de agosto de 2017 que el algoritmo establece un perfil de personas basado en tres criterios de importancia decreciente en el marco del procedimiento APB: su academia local, el orden de los deseos y su situación familiar. En la aplicación de este algoritmo, se les atribuía por lo tanto una propuesta de capacitación a los candidatos, a partir de la clasificación realizada por el algoritmo, sin ninguna posibilidad de volver a la decisión final.</a:t>
            </a:r>
          </a:p>
          <a:p>
            <a:pPr marL="0" indent="0" algn="just">
              <a:buNone/>
            </a:pPr>
            <a:r>
              <a:rPr lang="en-GB" dirty="0"/>
              <a:t>The CNIL notes in its decision of August 30, 2017 that the algorithm establishes a profile of people based on three criteria of decreasing importance in the framework of the APB procedure: their home academy, the order of the wishes and their family situation. In application of this algorithm, the candidates were therefore allocated, from the ranking made by the algorithm, a training proposal without any possibility of going back on the final decision</a:t>
            </a:r>
            <a:r>
              <a:rPr lang="fr-FR" dirty="0"/>
              <a:t>.</a:t>
            </a:r>
            <a:endParaRPr lang="es-ES_tradnl" dirty="0"/>
          </a:p>
          <a:p>
            <a:pPr marL="0" indent="0">
              <a:buNone/>
            </a:pPr>
            <a:endParaRPr lang="fr-FR" dirty="0"/>
          </a:p>
        </p:txBody>
      </p:sp>
      <p:sp>
        <p:nvSpPr>
          <p:cNvPr id="5" name="Espace réservé du numéro de diapositive 4">
            <a:extLst>
              <a:ext uri="{FF2B5EF4-FFF2-40B4-BE49-F238E27FC236}">
                <a16:creationId xmlns:a16="http://schemas.microsoft.com/office/drawing/2014/main" id="{B471C287-8F22-E64B-AC27-04DEE2023621}"/>
              </a:ext>
            </a:extLst>
          </p:cNvPr>
          <p:cNvSpPr>
            <a:spLocks noGrp="1"/>
          </p:cNvSpPr>
          <p:nvPr>
            <p:ph type="sldNum" sz="quarter" idx="12"/>
          </p:nvPr>
        </p:nvSpPr>
        <p:spPr/>
        <p:txBody>
          <a:bodyPr/>
          <a:lstStyle/>
          <a:p>
            <a:fld id="{0CB338BA-0980-8142-8DFA-29933E3ED4B9}" type="slidenum">
              <a:rPr lang="fr-FR" smtClean="0"/>
              <a:t>11</a:t>
            </a:fld>
            <a:endParaRPr lang="fr-FR"/>
          </a:p>
        </p:txBody>
      </p:sp>
    </p:spTree>
    <p:extLst>
      <p:ext uri="{BB962C8B-B14F-4D97-AF65-F5344CB8AC3E}">
        <p14:creationId xmlns:p14="http://schemas.microsoft.com/office/powerpoint/2010/main" val="1216529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024F94-A840-6741-B44E-A421E168827C}"/>
              </a:ext>
            </a:extLst>
          </p:cNvPr>
          <p:cNvSpPr>
            <a:spLocks noGrp="1"/>
          </p:cNvSpPr>
          <p:nvPr>
            <p:ph type="title"/>
          </p:nvPr>
        </p:nvSpPr>
        <p:spPr/>
        <p:txBody>
          <a:bodyPr>
            <a:normAutofit/>
          </a:bodyPr>
          <a:lstStyle/>
          <a:p>
            <a:pPr algn="ctr"/>
            <a:r>
              <a:rPr lang="fr-FR" sz="1400" b="1" dirty="0"/>
              <a:t>Delphine Espagno-Abadie</a:t>
            </a:r>
            <a:br>
              <a:rPr lang="fr-FR" sz="1400" b="1" dirty="0"/>
            </a:br>
            <a:r>
              <a:rPr lang="fr-FR" sz="1400" b="1" dirty="0"/>
              <a:t>Sciences Po Toulouse</a:t>
            </a:r>
            <a:endParaRPr lang="fr-FR" sz="1400" dirty="0"/>
          </a:p>
        </p:txBody>
      </p:sp>
      <p:sp>
        <p:nvSpPr>
          <p:cNvPr id="3" name="Espace réservé du contenu 2">
            <a:extLst>
              <a:ext uri="{FF2B5EF4-FFF2-40B4-BE49-F238E27FC236}">
                <a16:creationId xmlns:a16="http://schemas.microsoft.com/office/drawing/2014/main" id="{D83FEE88-F921-1F48-ABEC-26617B3E0009}"/>
              </a:ext>
            </a:extLst>
          </p:cNvPr>
          <p:cNvSpPr>
            <a:spLocks noGrp="1"/>
          </p:cNvSpPr>
          <p:nvPr>
            <p:ph idx="1"/>
          </p:nvPr>
        </p:nvSpPr>
        <p:spPr/>
        <p:txBody>
          <a:bodyPr>
            <a:normAutofit fontScale="70000" lnSpcReduction="20000"/>
          </a:bodyPr>
          <a:lstStyle/>
          <a:p>
            <a:pPr marL="0" indent="0" algn="just">
              <a:buNone/>
            </a:pPr>
            <a:r>
              <a:rPr lang="fr-FR" dirty="0"/>
              <a:t>Il s’agit donc bien d’une décision individuelle ayant des effets juridiques et en cas de contestation sans possibilité de revenir sur la décision. La CNIL relève donc, à juste titre, que c’est bien l’algorithme qui prend la décision. De plus, la CNIL relevait également un défaut d’information sur les modalités de traitement : pas de connaissance de l’identité du responsable de traitement, pas d’information sur les droits de la personne et la finalité, comme l’absence d’information sur le destinataire des données, information pourtant exigée par la loi.</a:t>
            </a:r>
          </a:p>
          <a:p>
            <a:pPr marL="0" indent="0" algn="just">
              <a:buNone/>
            </a:pPr>
            <a:r>
              <a:rPr lang="es-ES" dirty="0"/>
              <a:t>Es una decisión individual con efectos legales y en caso de discusión sin posibilidad de reconsiderar la decisión. La CNIL señala que es el algoritmo que toma la decisión. La CNIL también notó una falta de información sobre las modalidades de tratamiento: ningún conocimiento de la identidad del controlador, ninguna información sobre derechos humanos y propósito, como la falta de información sobre el destinatario de la información de los datos aún requerida por la ley.</a:t>
            </a:r>
            <a:endParaRPr lang="fr-FR" dirty="0"/>
          </a:p>
          <a:p>
            <a:pPr marL="0" indent="0" algn="just">
              <a:buNone/>
            </a:pPr>
            <a:r>
              <a:rPr lang="en-GB" dirty="0"/>
              <a:t>It is an individual decision with legal effects and in case of dispute without possibility to reconsider the decision. The CNIL notes that it is the algorithm that makes the decision. The CNIL also noted a lack of information on the treatment modalities: no knowledge of the identity of the controller, no information on human rights and purpose, such as the lack of information on the recipient of the data information yet required by law.</a:t>
            </a:r>
          </a:p>
          <a:p>
            <a:pPr marL="0" indent="0" algn="just">
              <a:buNone/>
            </a:pPr>
            <a:endParaRPr lang="fr-FR" dirty="0"/>
          </a:p>
        </p:txBody>
      </p:sp>
      <p:sp>
        <p:nvSpPr>
          <p:cNvPr id="5" name="Espace réservé du numéro de diapositive 4">
            <a:extLst>
              <a:ext uri="{FF2B5EF4-FFF2-40B4-BE49-F238E27FC236}">
                <a16:creationId xmlns:a16="http://schemas.microsoft.com/office/drawing/2014/main" id="{932CED61-F1BF-CF41-9089-AB079054355F}"/>
              </a:ext>
            </a:extLst>
          </p:cNvPr>
          <p:cNvSpPr>
            <a:spLocks noGrp="1"/>
          </p:cNvSpPr>
          <p:nvPr>
            <p:ph type="sldNum" sz="quarter" idx="12"/>
          </p:nvPr>
        </p:nvSpPr>
        <p:spPr/>
        <p:txBody>
          <a:bodyPr/>
          <a:lstStyle/>
          <a:p>
            <a:fld id="{0CB338BA-0980-8142-8DFA-29933E3ED4B9}" type="slidenum">
              <a:rPr lang="fr-FR" smtClean="0"/>
              <a:t>12</a:t>
            </a:fld>
            <a:endParaRPr lang="fr-FR"/>
          </a:p>
        </p:txBody>
      </p:sp>
    </p:spTree>
    <p:extLst>
      <p:ext uri="{BB962C8B-B14F-4D97-AF65-F5344CB8AC3E}">
        <p14:creationId xmlns:p14="http://schemas.microsoft.com/office/powerpoint/2010/main" val="1905854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F7DF89-5988-8347-876F-E96100C59F08}"/>
              </a:ext>
            </a:extLst>
          </p:cNvPr>
          <p:cNvSpPr>
            <a:spLocks noGrp="1"/>
          </p:cNvSpPr>
          <p:nvPr>
            <p:ph type="title"/>
          </p:nvPr>
        </p:nvSpPr>
        <p:spPr/>
        <p:txBody>
          <a:bodyPr>
            <a:normAutofit/>
          </a:bodyPr>
          <a:lstStyle/>
          <a:p>
            <a:pPr algn="ctr"/>
            <a:r>
              <a:rPr lang="fr-FR" sz="1400" b="1" dirty="0"/>
              <a:t>Delphine Espagno-Abadie</a:t>
            </a:r>
            <a:br>
              <a:rPr lang="fr-FR" sz="1400" b="1" dirty="0"/>
            </a:br>
            <a:r>
              <a:rPr lang="fr-FR" sz="1400" b="1" dirty="0"/>
              <a:t>Sciences Po Toulouse</a:t>
            </a:r>
            <a:endParaRPr lang="fr-FR" sz="1400" dirty="0"/>
          </a:p>
        </p:txBody>
      </p:sp>
      <p:sp>
        <p:nvSpPr>
          <p:cNvPr id="3" name="Espace réservé du contenu 2">
            <a:extLst>
              <a:ext uri="{FF2B5EF4-FFF2-40B4-BE49-F238E27FC236}">
                <a16:creationId xmlns:a16="http://schemas.microsoft.com/office/drawing/2014/main" id="{626CC224-EAFA-D041-83F4-01CBA95C9156}"/>
              </a:ext>
            </a:extLst>
          </p:cNvPr>
          <p:cNvSpPr>
            <a:spLocks noGrp="1"/>
          </p:cNvSpPr>
          <p:nvPr>
            <p:ph idx="1"/>
          </p:nvPr>
        </p:nvSpPr>
        <p:spPr/>
        <p:txBody>
          <a:bodyPr>
            <a:normAutofit lnSpcReduction="10000"/>
          </a:bodyPr>
          <a:lstStyle/>
          <a:p>
            <a:pPr marL="0" indent="0" algn="just">
              <a:buNone/>
            </a:pPr>
            <a:r>
              <a:rPr lang="fr-FR" dirty="0"/>
              <a:t>Les juridictions administratives se sont prononcées sur les requêtes visant à contester les décisions de refus des universités sur le fondement de l’algorithme, notamment dans le cadre des parcours soumis éventuellement à sélection.</a:t>
            </a:r>
          </a:p>
          <a:p>
            <a:pPr marL="0" indent="0" algn="just">
              <a:buNone/>
            </a:pPr>
            <a:r>
              <a:rPr lang="es-ES" dirty="0"/>
              <a:t>Los tribunales administrativos se han pronunciado sobre las mociones para impugnar las decisiones negativas de las universidades sobre la base del algoritmo, en particular en el marco de las carreras posiblemente sujetas a selección.</a:t>
            </a:r>
          </a:p>
          <a:p>
            <a:pPr marL="0" indent="0" algn="just">
              <a:buNone/>
            </a:pPr>
            <a:r>
              <a:rPr lang="en-GB" dirty="0"/>
              <a:t>The administrative courts have ruled on the motions to challenge the refusal decisions of the universities on the basis of the algorithm, in particular in the framework of the courses possibly subject to selection</a:t>
            </a:r>
            <a:r>
              <a:rPr lang="fr-FR" dirty="0"/>
              <a:t>.</a:t>
            </a:r>
          </a:p>
        </p:txBody>
      </p:sp>
      <p:sp>
        <p:nvSpPr>
          <p:cNvPr id="5" name="Espace réservé du numéro de diapositive 4">
            <a:extLst>
              <a:ext uri="{FF2B5EF4-FFF2-40B4-BE49-F238E27FC236}">
                <a16:creationId xmlns:a16="http://schemas.microsoft.com/office/drawing/2014/main" id="{8D02A69B-52DB-2544-B769-94D0DEDA7450}"/>
              </a:ext>
            </a:extLst>
          </p:cNvPr>
          <p:cNvSpPr>
            <a:spLocks noGrp="1"/>
          </p:cNvSpPr>
          <p:nvPr>
            <p:ph type="sldNum" sz="quarter" idx="12"/>
          </p:nvPr>
        </p:nvSpPr>
        <p:spPr/>
        <p:txBody>
          <a:bodyPr/>
          <a:lstStyle/>
          <a:p>
            <a:fld id="{0CB338BA-0980-8142-8DFA-29933E3ED4B9}" type="slidenum">
              <a:rPr lang="fr-FR" smtClean="0"/>
              <a:t>13</a:t>
            </a:fld>
            <a:endParaRPr lang="fr-FR"/>
          </a:p>
        </p:txBody>
      </p:sp>
    </p:spTree>
    <p:extLst>
      <p:ext uri="{BB962C8B-B14F-4D97-AF65-F5344CB8AC3E}">
        <p14:creationId xmlns:p14="http://schemas.microsoft.com/office/powerpoint/2010/main" val="1208966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1452DC-4C61-384D-8DDE-B889F65016E3}"/>
              </a:ext>
            </a:extLst>
          </p:cNvPr>
          <p:cNvSpPr>
            <a:spLocks noGrp="1"/>
          </p:cNvSpPr>
          <p:nvPr>
            <p:ph type="title"/>
          </p:nvPr>
        </p:nvSpPr>
        <p:spPr/>
        <p:txBody>
          <a:bodyPr>
            <a:normAutofit/>
          </a:bodyPr>
          <a:lstStyle/>
          <a:p>
            <a:pPr algn="ctr"/>
            <a:r>
              <a:rPr lang="fr-FR" sz="1400" b="1" dirty="0"/>
              <a:t>Delphine Espagno-Abadie</a:t>
            </a:r>
            <a:br>
              <a:rPr lang="fr-FR" sz="1400" b="1" dirty="0"/>
            </a:br>
            <a:r>
              <a:rPr lang="fr-FR" sz="1400" b="1" dirty="0"/>
              <a:t>Sciences Po Toulouse</a:t>
            </a:r>
            <a:endParaRPr lang="fr-FR" sz="1400" dirty="0"/>
          </a:p>
        </p:txBody>
      </p:sp>
      <p:sp>
        <p:nvSpPr>
          <p:cNvPr id="3" name="Espace réservé du contenu 2">
            <a:extLst>
              <a:ext uri="{FF2B5EF4-FFF2-40B4-BE49-F238E27FC236}">
                <a16:creationId xmlns:a16="http://schemas.microsoft.com/office/drawing/2014/main" id="{7D0BE85A-988D-5C4D-A889-40BB787EE5D1}"/>
              </a:ext>
            </a:extLst>
          </p:cNvPr>
          <p:cNvSpPr>
            <a:spLocks noGrp="1"/>
          </p:cNvSpPr>
          <p:nvPr>
            <p:ph idx="1"/>
          </p:nvPr>
        </p:nvSpPr>
        <p:spPr/>
        <p:txBody>
          <a:bodyPr>
            <a:normAutofit fontScale="92500" lnSpcReduction="10000"/>
          </a:bodyPr>
          <a:lstStyle/>
          <a:p>
            <a:pPr marL="0" indent="0" algn="just">
              <a:buNone/>
            </a:pPr>
            <a:r>
              <a:rPr lang="fr-FR" b="1" dirty="0"/>
              <a:t>Avant l’adoption de la loi ORE</a:t>
            </a:r>
            <a:r>
              <a:rPr lang="fr-FR" dirty="0"/>
              <a:t>, le contentieux le plus important concerne le tirage au sort des candidats en cas de dépassement des capacités d’accueil. Le juge administratif a considéré à plusieurs reprises que ce tirage au sort est illégal.</a:t>
            </a:r>
          </a:p>
          <a:p>
            <a:pPr marL="0" indent="0" algn="just">
              <a:buNone/>
            </a:pPr>
            <a:r>
              <a:rPr lang="es-ES" dirty="0"/>
              <a:t>Antes de la adopción de la ley ORE, el litigio más importante se refiere al sorteo de muchos candidatos en caso de que se exceda la capacidad de recepción. El juez administrativo ha sostenido repetidamente que el sorteo es ilegal.</a:t>
            </a:r>
            <a:endParaRPr lang="fr-FR" dirty="0"/>
          </a:p>
          <a:p>
            <a:pPr marL="0" indent="0" algn="just">
              <a:buNone/>
            </a:pPr>
            <a:r>
              <a:rPr lang="en-GB" dirty="0"/>
              <a:t>Before the adoption of the ORE law, the most important litigation concerns the drawing of lots of candidates in the event of exceeding the reception capacity. The administrative judge has repeatedly held that the draw is illegal.</a:t>
            </a:r>
          </a:p>
        </p:txBody>
      </p:sp>
      <p:sp>
        <p:nvSpPr>
          <p:cNvPr id="5" name="Espace réservé du numéro de diapositive 4">
            <a:extLst>
              <a:ext uri="{FF2B5EF4-FFF2-40B4-BE49-F238E27FC236}">
                <a16:creationId xmlns:a16="http://schemas.microsoft.com/office/drawing/2014/main" id="{E43AAB07-F344-C54A-B3BA-C016F3AD5CC3}"/>
              </a:ext>
            </a:extLst>
          </p:cNvPr>
          <p:cNvSpPr>
            <a:spLocks noGrp="1"/>
          </p:cNvSpPr>
          <p:nvPr>
            <p:ph type="sldNum" sz="quarter" idx="12"/>
          </p:nvPr>
        </p:nvSpPr>
        <p:spPr/>
        <p:txBody>
          <a:bodyPr/>
          <a:lstStyle/>
          <a:p>
            <a:fld id="{0CB338BA-0980-8142-8DFA-29933E3ED4B9}" type="slidenum">
              <a:rPr lang="fr-FR" smtClean="0"/>
              <a:t>14</a:t>
            </a:fld>
            <a:endParaRPr lang="fr-FR"/>
          </a:p>
        </p:txBody>
      </p:sp>
    </p:spTree>
    <p:extLst>
      <p:ext uri="{BB962C8B-B14F-4D97-AF65-F5344CB8AC3E}">
        <p14:creationId xmlns:p14="http://schemas.microsoft.com/office/powerpoint/2010/main" val="867078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73B322-3B6B-6349-AC88-F4BACCEAF3A7}"/>
              </a:ext>
            </a:extLst>
          </p:cNvPr>
          <p:cNvSpPr>
            <a:spLocks noGrp="1"/>
          </p:cNvSpPr>
          <p:nvPr>
            <p:ph type="title"/>
          </p:nvPr>
        </p:nvSpPr>
        <p:spPr/>
        <p:txBody>
          <a:bodyPr>
            <a:normAutofit/>
          </a:bodyPr>
          <a:lstStyle/>
          <a:p>
            <a:pPr algn="ctr"/>
            <a:r>
              <a:rPr lang="fr-FR" sz="1400" b="1" dirty="0"/>
              <a:t>Delphine Espagno-Abadie</a:t>
            </a:r>
            <a:br>
              <a:rPr lang="fr-FR" sz="1400" b="1" dirty="0"/>
            </a:br>
            <a:r>
              <a:rPr lang="fr-FR" sz="1400" b="1" dirty="0"/>
              <a:t>Sciences Po Toulouse</a:t>
            </a:r>
            <a:endParaRPr lang="fr-FR" sz="1400" dirty="0"/>
          </a:p>
        </p:txBody>
      </p:sp>
      <p:sp>
        <p:nvSpPr>
          <p:cNvPr id="3" name="Espace réservé du contenu 2">
            <a:extLst>
              <a:ext uri="{FF2B5EF4-FFF2-40B4-BE49-F238E27FC236}">
                <a16:creationId xmlns:a16="http://schemas.microsoft.com/office/drawing/2014/main" id="{475F63CE-EF31-7A4A-BB42-05A0A3F4B246}"/>
              </a:ext>
            </a:extLst>
          </p:cNvPr>
          <p:cNvSpPr>
            <a:spLocks noGrp="1"/>
          </p:cNvSpPr>
          <p:nvPr>
            <p:ph idx="1"/>
          </p:nvPr>
        </p:nvSpPr>
        <p:spPr/>
        <p:txBody>
          <a:bodyPr>
            <a:normAutofit fontScale="92500"/>
          </a:bodyPr>
          <a:lstStyle/>
          <a:p>
            <a:pPr marL="0" indent="0">
              <a:buNone/>
            </a:pPr>
            <a:r>
              <a:rPr lang="fr-FR" b="1" dirty="0"/>
              <a:t>Après l’adoption de la loi ORE</a:t>
            </a:r>
            <a:r>
              <a:rPr lang="fr-FR" dirty="0"/>
              <a:t>, le TA de Bordeaux a considéré que le recours au tirage au sort était dépourvu de base légale et réglementaire ce qui emporte l’annulation de la sélection par tirage au sort. TA Bordeaux 16 juin 2016.</a:t>
            </a:r>
          </a:p>
          <a:p>
            <a:pPr marL="0" indent="0">
              <a:buNone/>
            </a:pPr>
            <a:r>
              <a:rPr lang="es-ES" dirty="0"/>
              <a:t>Después de la adopción de la ley ORE, el TA de </a:t>
            </a:r>
            <a:r>
              <a:rPr lang="es-ES" dirty="0" err="1"/>
              <a:t>Bordeaux</a:t>
            </a:r>
            <a:r>
              <a:rPr lang="es-ES" dirty="0"/>
              <a:t> consideró que el uso del sorteo carecía de cualquier base legal y normativa, lo que implica la cancelación de la selección por sorteos. TA </a:t>
            </a:r>
            <a:r>
              <a:rPr lang="es-ES" dirty="0" err="1"/>
              <a:t>Bordeaux</a:t>
            </a:r>
            <a:r>
              <a:rPr lang="es-ES" dirty="0"/>
              <a:t> 16 de junio de 2016.</a:t>
            </a:r>
          </a:p>
          <a:p>
            <a:pPr marL="0" indent="0">
              <a:buNone/>
            </a:pPr>
            <a:r>
              <a:rPr lang="en-GB" dirty="0"/>
              <a:t>After the adoption of the ORE law, the Bordeaux TA considered that the use of the draw was devoid of any legal and regulatory basis, which entails the cancellation of the selection by drawing lots. TA Bordeaux 16 June 2016.</a:t>
            </a:r>
          </a:p>
          <a:p>
            <a:pPr marL="0" indent="0">
              <a:buNone/>
            </a:pPr>
            <a:endParaRPr lang="fr-FR" dirty="0"/>
          </a:p>
        </p:txBody>
      </p:sp>
      <p:sp>
        <p:nvSpPr>
          <p:cNvPr id="5" name="Espace réservé du numéro de diapositive 4">
            <a:extLst>
              <a:ext uri="{FF2B5EF4-FFF2-40B4-BE49-F238E27FC236}">
                <a16:creationId xmlns:a16="http://schemas.microsoft.com/office/drawing/2014/main" id="{5DD023CB-2E5E-F14F-BB38-7F3F413A9366}"/>
              </a:ext>
            </a:extLst>
          </p:cNvPr>
          <p:cNvSpPr>
            <a:spLocks noGrp="1"/>
          </p:cNvSpPr>
          <p:nvPr>
            <p:ph type="sldNum" sz="quarter" idx="12"/>
          </p:nvPr>
        </p:nvSpPr>
        <p:spPr/>
        <p:txBody>
          <a:bodyPr/>
          <a:lstStyle/>
          <a:p>
            <a:fld id="{0CB338BA-0980-8142-8DFA-29933E3ED4B9}" type="slidenum">
              <a:rPr lang="fr-FR" smtClean="0"/>
              <a:t>15</a:t>
            </a:fld>
            <a:endParaRPr lang="fr-FR"/>
          </a:p>
        </p:txBody>
      </p:sp>
    </p:spTree>
    <p:extLst>
      <p:ext uri="{BB962C8B-B14F-4D97-AF65-F5344CB8AC3E}">
        <p14:creationId xmlns:p14="http://schemas.microsoft.com/office/powerpoint/2010/main" val="704309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F93601-8899-064A-93C5-A261A5C85F65}"/>
              </a:ext>
            </a:extLst>
          </p:cNvPr>
          <p:cNvSpPr>
            <a:spLocks noGrp="1"/>
          </p:cNvSpPr>
          <p:nvPr>
            <p:ph type="title"/>
          </p:nvPr>
        </p:nvSpPr>
        <p:spPr/>
        <p:txBody>
          <a:bodyPr>
            <a:normAutofit/>
          </a:bodyPr>
          <a:lstStyle/>
          <a:p>
            <a:pPr algn="ctr"/>
            <a:r>
              <a:rPr lang="fr-FR" sz="1400" b="1" dirty="0"/>
              <a:t>Delphine Espagno-Abadie</a:t>
            </a:r>
            <a:br>
              <a:rPr lang="fr-FR" sz="1400" b="1" dirty="0"/>
            </a:br>
            <a:r>
              <a:rPr lang="fr-FR" sz="1400" b="1" dirty="0"/>
              <a:t>Sciences Po Toulouse</a:t>
            </a:r>
            <a:endParaRPr lang="fr-FR" sz="1400" dirty="0"/>
          </a:p>
        </p:txBody>
      </p:sp>
      <p:sp>
        <p:nvSpPr>
          <p:cNvPr id="3" name="Espace réservé du contenu 2">
            <a:extLst>
              <a:ext uri="{FF2B5EF4-FFF2-40B4-BE49-F238E27FC236}">
                <a16:creationId xmlns:a16="http://schemas.microsoft.com/office/drawing/2014/main" id="{2C14C9BA-3524-C143-AC92-9CA3DD8BA4E4}"/>
              </a:ext>
            </a:extLst>
          </p:cNvPr>
          <p:cNvSpPr>
            <a:spLocks noGrp="1"/>
          </p:cNvSpPr>
          <p:nvPr>
            <p:ph idx="1"/>
          </p:nvPr>
        </p:nvSpPr>
        <p:spPr/>
        <p:txBody>
          <a:bodyPr>
            <a:normAutofit fontScale="77500" lnSpcReduction="20000"/>
          </a:bodyPr>
          <a:lstStyle/>
          <a:p>
            <a:pPr marL="0" indent="0" algn="just">
              <a:buNone/>
            </a:pPr>
            <a:r>
              <a:rPr lang="fr-FR" dirty="0"/>
              <a:t>La sélection en master pose deux problèmes juridiques: - la sélection pour l’accès au master, - la sélection entre le M1 et le M2.</a:t>
            </a:r>
          </a:p>
          <a:p>
            <a:pPr marL="0" indent="0" algn="just">
              <a:buNone/>
            </a:pPr>
            <a:r>
              <a:rPr lang="fr-FR" dirty="0"/>
              <a:t>Pour l’accès en M1: </a:t>
            </a:r>
            <a:r>
              <a:rPr lang="fr-FR" b="1" dirty="0"/>
              <a:t>le texte prévoit qu’en principe l’accès au deuxième cycle est de droit en application de l’article L.612-6 aux titulaires des diplômes sanctionnant les études de premier cycle ainsi qu’à ceux qui peuvent bénéficier de l’article L. 613-5 (VAE) ou des dérogations prévues par les textes.</a:t>
            </a:r>
          </a:p>
          <a:p>
            <a:pPr marL="0" indent="0" algn="just">
              <a:buNone/>
            </a:pPr>
            <a:r>
              <a:rPr lang="es-ES" dirty="0"/>
              <a:t>La selección en máster plantea dos problemas legales: - la selección para acceder al máster, - la selección entre M1 y M2. Para el acceso al M1: el texto establece que, en principio, el acceso al segundo ciclo es, de conformidad con el artículo L.612-6, para los titulares de diplomas de estudios de pregrado y para aquellos que pueden beneficiarse del artículo L. 613-5 (VAE) o de las excepciones previstas en los textos.</a:t>
            </a:r>
            <a:endParaRPr lang="fr-FR" b="1" dirty="0"/>
          </a:p>
          <a:p>
            <a:pPr marL="0" indent="0" algn="just">
              <a:buNone/>
            </a:pPr>
            <a:r>
              <a:rPr lang="en-GB" dirty="0"/>
              <a:t>The selection at Master’s level poses two legal problems: - the selection for access to the Master, - the selection between M1 and M2. For access to M1: the text provides that in principle access to the second cycle is by right pursuant to Article L.612-6 to holders of diplomas for undergraduate studies and to those who may benefit from Article L. 613-5 (VAE) or derogations provided for by the texts.</a:t>
            </a:r>
          </a:p>
          <a:p>
            <a:pPr marL="0" indent="0">
              <a:buNone/>
            </a:pPr>
            <a:endParaRPr lang="fr-FR" dirty="0"/>
          </a:p>
        </p:txBody>
      </p:sp>
      <p:sp>
        <p:nvSpPr>
          <p:cNvPr id="5" name="Espace réservé du numéro de diapositive 4">
            <a:extLst>
              <a:ext uri="{FF2B5EF4-FFF2-40B4-BE49-F238E27FC236}">
                <a16:creationId xmlns:a16="http://schemas.microsoft.com/office/drawing/2014/main" id="{B8FA83D0-1724-1045-8131-53A864A07521}"/>
              </a:ext>
            </a:extLst>
          </p:cNvPr>
          <p:cNvSpPr>
            <a:spLocks noGrp="1"/>
          </p:cNvSpPr>
          <p:nvPr>
            <p:ph type="sldNum" sz="quarter" idx="12"/>
          </p:nvPr>
        </p:nvSpPr>
        <p:spPr/>
        <p:txBody>
          <a:bodyPr/>
          <a:lstStyle/>
          <a:p>
            <a:fld id="{0CB338BA-0980-8142-8DFA-29933E3ED4B9}" type="slidenum">
              <a:rPr lang="fr-FR" smtClean="0"/>
              <a:t>16</a:t>
            </a:fld>
            <a:endParaRPr lang="fr-FR"/>
          </a:p>
        </p:txBody>
      </p:sp>
    </p:spTree>
    <p:extLst>
      <p:ext uri="{BB962C8B-B14F-4D97-AF65-F5344CB8AC3E}">
        <p14:creationId xmlns:p14="http://schemas.microsoft.com/office/powerpoint/2010/main" val="2514150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BF5EE3-EFA4-DA40-9065-D94587CC0885}"/>
              </a:ext>
            </a:extLst>
          </p:cNvPr>
          <p:cNvSpPr>
            <a:spLocks noGrp="1"/>
          </p:cNvSpPr>
          <p:nvPr>
            <p:ph type="title"/>
          </p:nvPr>
        </p:nvSpPr>
        <p:spPr/>
        <p:txBody>
          <a:bodyPr>
            <a:normAutofit/>
          </a:bodyPr>
          <a:lstStyle/>
          <a:p>
            <a:pPr algn="ctr"/>
            <a:r>
              <a:rPr lang="fr-FR" sz="1400" b="1" dirty="0"/>
              <a:t>Delphine Espagno-Abadie</a:t>
            </a:r>
            <a:br>
              <a:rPr lang="fr-FR" sz="1400" b="1" dirty="0"/>
            </a:br>
            <a:r>
              <a:rPr lang="fr-FR" sz="1400" b="1" dirty="0"/>
              <a:t>Sciences Po Toulouse</a:t>
            </a:r>
            <a:endParaRPr lang="fr-FR" sz="1400" dirty="0"/>
          </a:p>
        </p:txBody>
      </p:sp>
      <p:sp>
        <p:nvSpPr>
          <p:cNvPr id="3" name="Espace réservé du contenu 2">
            <a:extLst>
              <a:ext uri="{FF2B5EF4-FFF2-40B4-BE49-F238E27FC236}">
                <a16:creationId xmlns:a16="http://schemas.microsoft.com/office/drawing/2014/main" id="{0AE79D7E-40A1-5648-9E2A-C566FCADEFA7}"/>
              </a:ext>
            </a:extLst>
          </p:cNvPr>
          <p:cNvSpPr>
            <a:spLocks noGrp="1"/>
          </p:cNvSpPr>
          <p:nvPr>
            <p:ph idx="1"/>
          </p:nvPr>
        </p:nvSpPr>
        <p:spPr/>
        <p:txBody>
          <a:bodyPr>
            <a:normAutofit fontScale="62500" lnSpcReduction="20000"/>
          </a:bodyPr>
          <a:lstStyle/>
          <a:p>
            <a:pPr marL="0" indent="0" algn="just">
              <a:buNone/>
            </a:pPr>
            <a:r>
              <a:rPr lang="fr-FR" dirty="0"/>
              <a:t>La situation juridique complexe a obligé le gouvernement à adopter un décret sur cette question: </a:t>
            </a:r>
            <a:r>
              <a:rPr lang="fr-FR" b="1" dirty="0"/>
              <a:t>décret n°2016-672 du 25 mai 2016 relatif au diplôme national de master qui introduit deux nouveaux articles dans la partie réglementaire du Code : article D. 612-36-1 rappelle les principes, l’article D. 612-36-2 permet une première régulation des flux. </a:t>
            </a:r>
            <a:r>
              <a:rPr lang="fr-FR" dirty="0"/>
              <a:t>L’inscription en master d’un étudiant qui souhaite poursuivre sa formation dans une autre mention proposée par l’établissement est subordonnée à la vérification par le responsable de la formation que les unités d’enseignement déjà acquises sont de nature à lui permettre de poursuivre une formation en vue de l’obtention du master ; la même formalité peut être imposée à l’étudiant ayant obtenu son M1 dans un autre établissement. </a:t>
            </a:r>
            <a:r>
              <a:rPr lang="fr-FR" b="1" dirty="0"/>
              <a:t>Par une décision de décembre 2017 (22.12.2017) le CE a rejeté la demande d’annulation pour excès de pouvoir du décret.</a:t>
            </a:r>
          </a:p>
          <a:p>
            <a:pPr marL="0" indent="0" algn="just">
              <a:buNone/>
            </a:pPr>
            <a:r>
              <a:rPr lang="es-ES" dirty="0"/>
              <a:t>La compleja situación legal ha obligado al gobierno a adoptar un decreto sobre este tema: el Decreto No. 2016-672, de 25 de mayo de 2016, sobre el máster nacional que introduce dos nuevos artículos en la parte reguladora del Código: Artículo D. 612-36 -1 recuerda los principios, el artículo D. 612-36-2 permite una primera regulación de flujos. La inscripción en una maestría de un estudiante que desee continuar su capacitación en otra mención propuesta por la institución está subordinada a la verificación por parte de la persona a cargo de la capacitación que las unidades de enseñanza ya adquiridas son de una naturaleza que le permita continuar una formación para obtener el máster; se puede imponer la misma formalidad al estudiante que haya obtenido su M1 en otra institución. Por decisión de diciembre de 2017 (22.12.2017), la CE rechazó la solicitud de anulación por abuso de poder del decreto.</a:t>
            </a:r>
            <a:endParaRPr lang="fr-FR" dirty="0"/>
          </a:p>
          <a:p>
            <a:pPr marL="0" indent="0">
              <a:buNone/>
            </a:pPr>
            <a:endParaRPr lang="fr-FR" dirty="0"/>
          </a:p>
        </p:txBody>
      </p:sp>
      <p:sp>
        <p:nvSpPr>
          <p:cNvPr id="5" name="Espace réservé du numéro de diapositive 4">
            <a:extLst>
              <a:ext uri="{FF2B5EF4-FFF2-40B4-BE49-F238E27FC236}">
                <a16:creationId xmlns:a16="http://schemas.microsoft.com/office/drawing/2014/main" id="{82B2F884-F59D-F341-9320-6B310870F8EF}"/>
              </a:ext>
            </a:extLst>
          </p:cNvPr>
          <p:cNvSpPr>
            <a:spLocks noGrp="1"/>
          </p:cNvSpPr>
          <p:nvPr>
            <p:ph type="sldNum" sz="quarter" idx="12"/>
          </p:nvPr>
        </p:nvSpPr>
        <p:spPr/>
        <p:txBody>
          <a:bodyPr/>
          <a:lstStyle/>
          <a:p>
            <a:fld id="{0CB338BA-0980-8142-8DFA-29933E3ED4B9}" type="slidenum">
              <a:rPr lang="fr-FR" smtClean="0"/>
              <a:t>17</a:t>
            </a:fld>
            <a:endParaRPr lang="fr-FR"/>
          </a:p>
        </p:txBody>
      </p:sp>
    </p:spTree>
    <p:extLst>
      <p:ext uri="{BB962C8B-B14F-4D97-AF65-F5344CB8AC3E}">
        <p14:creationId xmlns:p14="http://schemas.microsoft.com/office/powerpoint/2010/main" val="162748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B0189C-C9A8-EB46-8439-F8904FFE1DC5}"/>
              </a:ext>
            </a:extLst>
          </p:cNvPr>
          <p:cNvSpPr>
            <a:spLocks noGrp="1"/>
          </p:cNvSpPr>
          <p:nvPr>
            <p:ph type="title"/>
          </p:nvPr>
        </p:nvSpPr>
        <p:spPr/>
        <p:txBody>
          <a:bodyPr>
            <a:normAutofit/>
          </a:bodyPr>
          <a:lstStyle/>
          <a:p>
            <a:pPr algn="ctr"/>
            <a:r>
              <a:rPr lang="fr-FR" sz="1400" b="1" dirty="0"/>
              <a:t>Delphine Espagno-Abadie</a:t>
            </a:r>
            <a:br>
              <a:rPr lang="fr-FR" sz="1400" b="1" dirty="0"/>
            </a:br>
            <a:r>
              <a:rPr lang="fr-FR" sz="1400" b="1" dirty="0"/>
              <a:t>Sciences Po Toulouse</a:t>
            </a:r>
            <a:endParaRPr lang="fr-FR" sz="1400" dirty="0"/>
          </a:p>
        </p:txBody>
      </p:sp>
      <p:sp>
        <p:nvSpPr>
          <p:cNvPr id="3" name="Espace réservé du contenu 2">
            <a:extLst>
              <a:ext uri="{FF2B5EF4-FFF2-40B4-BE49-F238E27FC236}">
                <a16:creationId xmlns:a16="http://schemas.microsoft.com/office/drawing/2014/main" id="{4514B7E8-D89B-264E-B19B-8A66FFF8D364}"/>
              </a:ext>
            </a:extLst>
          </p:cNvPr>
          <p:cNvSpPr>
            <a:spLocks noGrp="1"/>
          </p:cNvSpPr>
          <p:nvPr>
            <p:ph idx="1"/>
          </p:nvPr>
        </p:nvSpPr>
        <p:spPr/>
        <p:txBody>
          <a:bodyPr>
            <a:normAutofit fontScale="92500" lnSpcReduction="10000"/>
          </a:bodyPr>
          <a:lstStyle/>
          <a:p>
            <a:pPr marL="0" indent="0" algn="just">
              <a:buNone/>
            </a:pPr>
            <a:r>
              <a:rPr lang="en-GB" dirty="0"/>
              <a:t>The complex legal situation has forced the government to adopt a decree on this issue: Decree No. 2016-672 of 25 May 2016 on the national Master's degree which introduces two new articles in the regulatory part of the Code: Article D. 612-36 -1 recalls the principles, article D. 612-36-2 allows a first regulation of flows. The enrolment in a Master's degree of a student who wishes to continue their training in another field proposed by the institution is subordinated to the verification by the person in charge of the training that the teaching units already acquired are of a nature to allow them to pursue training to obtain the Master's degree; the same formality can be imposed on the student who has obtained their M1 in another institution. By a decision of December 2017 (22.12.2017) the EC rejected the request for annulment for abuse of power of the decree.</a:t>
            </a:r>
          </a:p>
        </p:txBody>
      </p:sp>
      <p:sp>
        <p:nvSpPr>
          <p:cNvPr id="5" name="Espace réservé du numéro de diapositive 4">
            <a:extLst>
              <a:ext uri="{FF2B5EF4-FFF2-40B4-BE49-F238E27FC236}">
                <a16:creationId xmlns:a16="http://schemas.microsoft.com/office/drawing/2014/main" id="{6ED46CD2-0E54-B74F-B2EB-85B5C378EC03}"/>
              </a:ext>
            </a:extLst>
          </p:cNvPr>
          <p:cNvSpPr>
            <a:spLocks noGrp="1"/>
          </p:cNvSpPr>
          <p:nvPr>
            <p:ph type="sldNum" sz="quarter" idx="12"/>
          </p:nvPr>
        </p:nvSpPr>
        <p:spPr/>
        <p:txBody>
          <a:bodyPr/>
          <a:lstStyle/>
          <a:p>
            <a:fld id="{0CB338BA-0980-8142-8DFA-29933E3ED4B9}" type="slidenum">
              <a:rPr lang="fr-FR" smtClean="0"/>
              <a:t>18</a:t>
            </a:fld>
            <a:endParaRPr lang="fr-FR"/>
          </a:p>
        </p:txBody>
      </p:sp>
    </p:spTree>
    <p:extLst>
      <p:ext uri="{BB962C8B-B14F-4D97-AF65-F5344CB8AC3E}">
        <p14:creationId xmlns:p14="http://schemas.microsoft.com/office/powerpoint/2010/main" val="4172064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C13EA7-7E7F-3845-A794-3DEEE4D5EE95}"/>
              </a:ext>
            </a:extLst>
          </p:cNvPr>
          <p:cNvSpPr>
            <a:spLocks noGrp="1"/>
          </p:cNvSpPr>
          <p:nvPr>
            <p:ph type="title"/>
          </p:nvPr>
        </p:nvSpPr>
        <p:spPr/>
        <p:txBody>
          <a:bodyPr>
            <a:normAutofit/>
          </a:bodyPr>
          <a:lstStyle/>
          <a:p>
            <a:pPr algn="ctr"/>
            <a:r>
              <a:rPr lang="fr-FR" sz="1400" b="1" dirty="0"/>
              <a:t>Delphine Espagno-Abadie</a:t>
            </a:r>
            <a:br>
              <a:rPr lang="fr-FR" sz="1400" b="1" dirty="0"/>
            </a:br>
            <a:r>
              <a:rPr lang="fr-FR" sz="1400" b="1" dirty="0"/>
              <a:t>Sciences Po Toulouse</a:t>
            </a:r>
            <a:endParaRPr lang="fr-FR" sz="1400" dirty="0"/>
          </a:p>
        </p:txBody>
      </p:sp>
      <p:sp>
        <p:nvSpPr>
          <p:cNvPr id="3" name="Espace réservé du contenu 2">
            <a:extLst>
              <a:ext uri="{FF2B5EF4-FFF2-40B4-BE49-F238E27FC236}">
                <a16:creationId xmlns:a16="http://schemas.microsoft.com/office/drawing/2014/main" id="{6FA058E4-CBB9-754E-854D-9D44FC8ECD56}"/>
              </a:ext>
            </a:extLst>
          </p:cNvPr>
          <p:cNvSpPr>
            <a:spLocks noGrp="1"/>
          </p:cNvSpPr>
          <p:nvPr>
            <p:ph idx="1"/>
          </p:nvPr>
        </p:nvSpPr>
        <p:spPr/>
        <p:txBody>
          <a:bodyPr/>
          <a:lstStyle/>
          <a:p>
            <a:pPr marL="0" indent="0">
              <a:buNone/>
            </a:pPr>
            <a:endParaRPr lang="fr-FR" dirty="0"/>
          </a:p>
          <a:p>
            <a:pPr marL="0" indent="0" algn="just">
              <a:buNone/>
            </a:pPr>
            <a:r>
              <a:rPr lang="es-ES" dirty="0"/>
              <a:t>El decreto no cubre todas las situaciones legales posibles, el legislador tuvo que intervenir y adoptar una ley: la ley n ° 2016-1828 del 23 de diciembre de 2016 que modifica la redacción del artículo L. 612-6</a:t>
            </a:r>
            <a:endParaRPr lang="fr-FR" dirty="0"/>
          </a:p>
          <a:p>
            <a:pPr marL="0" indent="0" algn="just">
              <a:buNone/>
            </a:pPr>
            <a:r>
              <a:rPr lang="en-GB" dirty="0"/>
              <a:t>The decree does not fill all the possible legal situations, the legislator had to intervene and adopt a law: law n ° 2016-1828 of December 23rd, 2016 modifying the drafting of article L. 612-6</a:t>
            </a:r>
          </a:p>
        </p:txBody>
      </p:sp>
      <p:sp>
        <p:nvSpPr>
          <p:cNvPr id="5" name="Espace réservé du numéro de diapositive 4">
            <a:extLst>
              <a:ext uri="{FF2B5EF4-FFF2-40B4-BE49-F238E27FC236}">
                <a16:creationId xmlns:a16="http://schemas.microsoft.com/office/drawing/2014/main" id="{16A07EAA-0AF4-5748-B5A0-7C3CCFDDC35A}"/>
              </a:ext>
            </a:extLst>
          </p:cNvPr>
          <p:cNvSpPr>
            <a:spLocks noGrp="1"/>
          </p:cNvSpPr>
          <p:nvPr>
            <p:ph type="sldNum" sz="quarter" idx="12"/>
          </p:nvPr>
        </p:nvSpPr>
        <p:spPr/>
        <p:txBody>
          <a:bodyPr/>
          <a:lstStyle/>
          <a:p>
            <a:fld id="{0CB338BA-0980-8142-8DFA-29933E3ED4B9}" type="slidenum">
              <a:rPr lang="fr-FR" smtClean="0"/>
              <a:t>19</a:t>
            </a:fld>
            <a:endParaRPr lang="fr-FR"/>
          </a:p>
        </p:txBody>
      </p:sp>
    </p:spTree>
    <p:extLst>
      <p:ext uri="{BB962C8B-B14F-4D97-AF65-F5344CB8AC3E}">
        <p14:creationId xmlns:p14="http://schemas.microsoft.com/office/powerpoint/2010/main" val="158795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6277F7-8FC5-CD4D-9282-C0C9D81CEB68}"/>
              </a:ext>
            </a:extLst>
          </p:cNvPr>
          <p:cNvSpPr>
            <a:spLocks noGrp="1"/>
          </p:cNvSpPr>
          <p:nvPr>
            <p:ph type="title"/>
          </p:nvPr>
        </p:nvSpPr>
        <p:spPr>
          <a:xfrm>
            <a:off x="838200" y="365125"/>
            <a:ext cx="10515600" cy="577555"/>
          </a:xfrm>
        </p:spPr>
        <p:txBody>
          <a:bodyPr>
            <a:noAutofit/>
          </a:bodyPr>
          <a:lstStyle/>
          <a:p>
            <a:pPr algn="ctr"/>
            <a:r>
              <a:rPr lang="fr-FR" sz="1600" b="1" dirty="0"/>
              <a:t>Delphine Espagno-Abadie</a:t>
            </a:r>
            <a:br>
              <a:rPr lang="fr-FR" sz="1600" b="1" dirty="0"/>
            </a:br>
            <a:r>
              <a:rPr lang="fr-FR" sz="1600" b="1" dirty="0"/>
              <a:t>Sciences Po Toulouse</a:t>
            </a:r>
          </a:p>
        </p:txBody>
      </p:sp>
      <p:sp>
        <p:nvSpPr>
          <p:cNvPr id="3" name="Espace réservé du contenu 2">
            <a:extLst>
              <a:ext uri="{FF2B5EF4-FFF2-40B4-BE49-F238E27FC236}">
                <a16:creationId xmlns:a16="http://schemas.microsoft.com/office/drawing/2014/main" id="{8DC510F4-BD61-2E41-8BB1-991AC2D65EE4}"/>
              </a:ext>
            </a:extLst>
          </p:cNvPr>
          <p:cNvSpPr>
            <a:spLocks noGrp="1"/>
          </p:cNvSpPr>
          <p:nvPr>
            <p:ph idx="1"/>
          </p:nvPr>
        </p:nvSpPr>
        <p:spPr>
          <a:xfrm>
            <a:off x="838200" y="1825625"/>
            <a:ext cx="10515600" cy="3547759"/>
          </a:xfrm>
        </p:spPr>
        <p:txBody>
          <a:bodyPr>
            <a:normAutofit fontScale="55000" lnSpcReduction="20000"/>
          </a:bodyPr>
          <a:lstStyle/>
          <a:p>
            <a:pPr marL="0" indent="0" algn="just">
              <a:buNone/>
            </a:pPr>
            <a:r>
              <a:rPr lang="fr-FR" dirty="0"/>
              <a:t>En pratique, </a:t>
            </a:r>
            <a:r>
              <a:rPr lang="fr-FR" b="1" dirty="0"/>
              <a:t>deux niveaux de sélection </a:t>
            </a:r>
            <a:r>
              <a:rPr lang="fr-FR" dirty="0"/>
              <a:t>sont susceptibles d’être identifiés dans l’ESR en France : </a:t>
            </a:r>
          </a:p>
          <a:p>
            <a:pPr algn="just">
              <a:buFontTx/>
              <a:buChar char="-"/>
            </a:pPr>
            <a:r>
              <a:rPr lang="fr-FR" dirty="0"/>
              <a:t>l’accès au premier cycle qui est conditionné par l’obtention du baccalauréat (premier diplôme de l’ESR) et la pré-inscription sur une plateforme (APB depuis 2009, puis </a:t>
            </a:r>
            <a:r>
              <a:rPr lang="fr-FR" dirty="0" err="1"/>
              <a:t>Parcoursup</a:t>
            </a:r>
            <a:r>
              <a:rPr lang="fr-FR" dirty="0"/>
              <a:t> depuis 2018) ; </a:t>
            </a:r>
          </a:p>
          <a:p>
            <a:pPr algn="just">
              <a:buFontTx/>
              <a:buChar char="-"/>
            </a:pPr>
            <a:r>
              <a:rPr lang="fr-FR" dirty="0"/>
              <a:t>l’accès en master qui a fait l’objet de diverses jurisprudences puis finalement d’un texte interdisant la possibilité de sélectionner les étudiants entre le master 1 et le master 2 mais autorisant la sélection en master 1.</a:t>
            </a:r>
          </a:p>
          <a:p>
            <a:pPr marL="0" indent="0" algn="just">
              <a:buNone/>
            </a:pPr>
            <a:r>
              <a:rPr lang="es-ES_tradnl" dirty="0"/>
              <a:t>En la práctica, identificamos </a:t>
            </a:r>
            <a:r>
              <a:rPr lang="es-ES_tradnl" b="1" dirty="0"/>
              <a:t>dos niveles de selección en Francia</a:t>
            </a:r>
            <a:r>
              <a:rPr lang="es-ES_tradnl" dirty="0"/>
              <a:t>:</a:t>
            </a:r>
            <a:br>
              <a:rPr lang="es-ES_tradnl" dirty="0"/>
            </a:br>
            <a:r>
              <a:rPr lang="es-ES_tradnl" dirty="0"/>
              <a:t>acceso al primer ciclo que está condicionado por la obtención del bachillerato (primer diploma de la ESR) y el registro previo en una plataforma (APB desde 2009, luego </a:t>
            </a:r>
            <a:r>
              <a:rPr lang="es-ES_tradnl" dirty="0" err="1"/>
              <a:t>Parcoursup</a:t>
            </a:r>
            <a:r>
              <a:rPr lang="es-ES_tradnl" dirty="0"/>
              <a:t> desde 2018);</a:t>
            </a:r>
            <a:br>
              <a:rPr lang="es-ES_tradnl" dirty="0"/>
            </a:br>
            <a:r>
              <a:rPr lang="es-ES_tradnl" dirty="0"/>
              <a:t>acceso al título de maestría que ha sido objeto de varias jurisprudencias y, finalmente, un texto que prohíbe la posibilidad de seleccionar estudiantes entre el Máster 1 y el Máster 2, pero que autoriza la selección en el Máster 1.</a:t>
            </a:r>
          </a:p>
          <a:p>
            <a:pPr marL="0" indent="0" algn="just">
              <a:buNone/>
            </a:pPr>
            <a:r>
              <a:rPr lang="en-GB" dirty="0"/>
              <a:t>In practice, </a:t>
            </a:r>
            <a:r>
              <a:rPr lang="en-GB" b="1" dirty="0"/>
              <a:t>two levels of selection are likely to be identified in France</a:t>
            </a:r>
            <a:r>
              <a:rPr lang="en-GB" dirty="0"/>
              <a:t>:</a:t>
            </a:r>
            <a:br>
              <a:rPr lang="en-GB" dirty="0"/>
            </a:br>
            <a:r>
              <a:rPr lang="en-GB" dirty="0"/>
              <a:t>access to the first cycle which is conditioned by the obtaining of the baccalaureate (first diploma of the ESR) and pre-registration on a platform (APB since 2009, then </a:t>
            </a:r>
            <a:r>
              <a:rPr lang="en-GB" dirty="0" err="1"/>
              <a:t>Parcoursup</a:t>
            </a:r>
            <a:r>
              <a:rPr lang="en-GB" dirty="0"/>
              <a:t> since 2018);</a:t>
            </a:r>
            <a:br>
              <a:rPr lang="en-GB" dirty="0"/>
            </a:br>
            <a:r>
              <a:rPr lang="en-GB" dirty="0"/>
              <a:t>access to Master's degree which has been the subject of various jurisprudence cases and finally a text prohibiting the possibility of selecting students between Master 1 and Master 2 but authorizing the selection in master 1.</a:t>
            </a:r>
          </a:p>
          <a:p>
            <a:pPr algn="just">
              <a:buFontTx/>
              <a:buChar char="-"/>
            </a:pPr>
            <a:endParaRPr lang="fr-FR" dirty="0"/>
          </a:p>
          <a:p>
            <a:endParaRPr lang="fr-FR" dirty="0"/>
          </a:p>
        </p:txBody>
      </p:sp>
      <p:sp>
        <p:nvSpPr>
          <p:cNvPr id="5" name="Espace réservé du numéro de diapositive 4">
            <a:extLst>
              <a:ext uri="{FF2B5EF4-FFF2-40B4-BE49-F238E27FC236}">
                <a16:creationId xmlns:a16="http://schemas.microsoft.com/office/drawing/2014/main" id="{C825808C-DEAA-854E-AD9C-7359551CAEBD}"/>
              </a:ext>
            </a:extLst>
          </p:cNvPr>
          <p:cNvSpPr>
            <a:spLocks noGrp="1"/>
          </p:cNvSpPr>
          <p:nvPr>
            <p:ph type="sldNum" sz="quarter" idx="12"/>
          </p:nvPr>
        </p:nvSpPr>
        <p:spPr/>
        <p:txBody>
          <a:bodyPr/>
          <a:lstStyle/>
          <a:p>
            <a:fld id="{0CB338BA-0980-8142-8DFA-29933E3ED4B9}" type="slidenum">
              <a:rPr lang="fr-FR" smtClean="0"/>
              <a:t>2</a:t>
            </a:fld>
            <a:endParaRPr lang="fr-FR"/>
          </a:p>
        </p:txBody>
      </p:sp>
    </p:spTree>
    <p:extLst>
      <p:ext uri="{BB962C8B-B14F-4D97-AF65-F5344CB8AC3E}">
        <p14:creationId xmlns:p14="http://schemas.microsoft.com/office/powerpoint/2010/main" val="3926550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07184A-D36B-0346-81FF-C7FADF19700A}"/>
              </a:ext>
            </a:extLst>
          </p:cNvPr>
          <p:cNvSpPr>
            <a:spLocks noGrp="1"/>
          </p:cNvSpPr>
          <p:nvPr>
            <p:ph type="title"/>
          </p:nvPr>
        </p:nvSpPr>
        <p:spPr/>
        <p:txBody>
          <a:bodyPr>
            <a:normAutofit/>
          </a:bodyPr>
          <a:lstStyle/>
          <a:p>
            <a:pPr algn="ctr"/>
            <a:r>
              <a:rPr lang="fr-FR" sz="1400" b="1" dirty="0"/>
              <a:t>Delphine Espagno-Abadie</a:t>
            </a:r>
            <a:br>
              <a:rPr lang="fr-FR" sz="1400" b="1" dirty="0"/>
            </a:br>
            <a:r>
              <a:rPr lang="fr-FR" sz="1400" b="1" dirty="0"/>
              <a:t>Sciences Po Toulouse</a:t>
            </a:r>
            <a:endParaRPr lang="fr-FR" sz="1400" dirty="0"/>
          </a:p>
        </p:txBody>
      </p:sp>
      <p:sp>
        <p:nvSpPr>
          <p:cNvPr id="3" name="Espace réservé du contenu 2">
            <a:extLst>
              <a:ext uri="{FF2B5EF4-FFF2-40B4-BE49-F238E27FC236}">
                <a16:creationId xmlns:a16="http://schemas.microsoft.com/office/drawing/2014/main" id="{75C23C76-E106-CE43-A380-7BB13C0F5DAE}"/>
              </a:ext>
            </a:extLst>
          </p:cNvPr>
          <p:cNvSpPr>
            <a:spLocks noGrp="1"/>
          </p:cNvSpPr>
          <p:nvPr>
            <p:ph idx="1"/>
          </p:nvPr>
        </p:nvSpPr>
        <p:spPr/>
        <p:txBody>
          <a:bodyPr>
            <a:normAutofit fontScale="85000" lnSpcReduction="20000"/>
          </a:bodyPr>
          <a:lstStyle/>
          <a:p>
            <a:pPr marL="0" indent="0" algn="just">
              <a:buNone/>
            </a:pPr>
            <a:r>
              <a:rPr lang="fr-FR" dirty="0"/>
              <a:t>On peut considérer qu’au regard du nombre d’exceptions, le principe du droit à la poursuite d’études en master ne soit finalement vidé de son contenu. Concrètement, cela signifie qu’en vertu de la loi désormais, la sélection en première année de master est possible, à titre exceptionnel en fonction des capacités d’accueil, ce qui n’était pas le cas avant le passage au LMD </a:t>
            </a:r>
          </a:p>
          <a:p>
            <a:pPr marL="0" indent="0" algn="just">
              <a:buNone/>
            </a:pPr>
            <a:r>
              <a:rPr lang="es-ES" dirty="0"/>
              <a:t>Podemos considerar que, respecto al número de excepciones, el principio del derecho a realizar estudios en maestrías finalmente se vacía de su contenido. Concretamente, esto significa que conforme a la ley actual, la selección en el primer año del máster es posible, excepcionalmente dependiendo de la capacidad de recepción, lo que no era el caso antes de la transición a la LMD.</a:t>
            </a:r>
          </a:p>
          <a:p>
            <a:pPr marL="0" indent="0" algn="just">
              <a:buNone/>
            </a:pPr>
            <a:r>
              <a:rPr lang="en-GB" dirty="0"/>
              <a:t>In view of the number of exceptions, the principle of the right to pursue studies in Master’s degrees is finally emptied of its content. Concretely, this means that under the law now, selection in the first year at Master’s level is possible, exceptionally depending on the capacity to receive students, which was not the case before the transition to the LMD (Bachelor-Master-Doctorate).</a:t>
            </a:r>
          </a:p>
          <a:p>
            <a:pPr marL="0" indent="0">
              <a:buNone/>
            </a:pPr>
            <a:endParaRPr lang="fr-FR" dirty="0"/>
          </a:p>
        </p:txBody>
      </p:sp>
      <p:sp>
        <p:nvSpPr>
          <p:cNvPr id="5" name="Espace réservé du numéro de diapositive 4">
            <a:extLst>
              <a:ext uri="{FF2B5EF4-FFF2-40B4-BE49-F238E27FC236}">
                <a16:creationId xmlns:a16="http://schemas.microsoft.com/office/drawing/2014/main" id="{843AB6AA-5CE2-A54B-9F50-D7A1F7BB6F5C}"/>
              </a:ext>
            </a:extLst>
          </p:cNvPr>
          <p:cNvSpPr>
            <a:spLocks noGrp="1"/>
          </p:cNvSpPr>
          <p:nvPr>
            <p:ph type="sldNum" sz="quarter" idx="12"/>
          </p:nvPr>
        </p:nvSpPr>
        <p:spPr/>
        <p:txBody>
          <a:bodyPr/>
          <a:lstStyle/>
          <a:p>
            <a:fld id="{0CB338BA-0980-8142-8DFA-29933E3ED4B9}" type="slidenum">
              <a:rPr lang="fr-FR" smtClean="0"/>
              <a:t>20</a:t>
            </a:fld>
            <a:endParaRPr lang="fr-FR"/>
          </a:p>
        </p:txBody>
      </p:sp>
    </p:spTree>
    <p:extLst>
      <p:ext uri="{BB962C8B-B14F-4D97-AF65-F5344CB8AC3E}">
        <p14:creationId xmlns:p14="http://schemas.microsoft.com/office/powerpoint/2010/main" val="92243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6CC9EF-5DED-3047-B95F-5EBA099B31A8}"/>
              </a:ext>
            </a:extLst>
          </p:cNvPr>
          <p:cNvSpPr>
            <a:spLocks noGrp="1"/>
          </p:cNvSpPr>
          <p:nvPr>
            <p:ph type="title"/>
          </p:nvPr>
        </p:nvSpPr>
        <p:spPr/>
        <p:txBody>
          <a:bodyPr>
            <a:normAutofit/>
          </a:bodyPr>
          <a:lstStyle/>
          <a:p>
            <a:pPr algn="ctr"/>
            <a:r>
              <a:rPr lang="fr-FR" sz="1400" b="1" dirty="0"/>
              <a:t>Delphine Espagno-Abadie</a:t>
            </a:r>
            <a:br>
              <a:rPr lang="fr-FR" sz="1400" b="1" dirty="0"/>
            </a:br>
            <a:r>
              <a:rPr lang="fr-FR" sz="1400" b="1" dirty="0"/>
              <a:t>Sciences Po Toulouse</a:t>
            </a:r>
            <a:endParaRPr lang="fr-FR" sz="1400" dirty="0"/>
          </a:p>
        </p:txBody>
      </p:sp>
      <p:sp>
        <p:nvSpPr>
          <p:cNvPr id="3" name="Espace réservé du contenu 2">
            <a:extLst>
              <a:ext uri="{FF2B5EF4-FFF2-40B4-BE49-F238E27FC236}">
                <a16:creationId xmlns:a16="http://schemas.microsoft.com/office/drawing/2014/main" id="{6C7C3873-8756-EA4C-959D-48183AD129FC}"/>
              </a:ext>
            </a:extLst>
          </p:cNvPr>
          <p:cNvSpPr>
            <a:spLocks noGrp="1"/>
          </p:cNvSpPr>
          <p:nvPr>
            <p:ph idx="1"/>
          </p:nvPr>
        </p:nvSpPr>
        <p:spPr/>
        <p:txBody>
          <a:bodyPr>
            <a:normAutofit/>
          </a:bodyPr>
          <a:lstStyle/>
          <a:p>
            <a:pPr marL="0" indent="0" algn="just">
              <a:buNone/>
            </a:pPr>
            <a:r>
              <a:rPr lang="fr-FR" dirty="0"/>
              <a:t>Cette situation a donné lieu à de multiples contentieux. Ils ont été tellement nombreux que le législateur a été contraint d'adopter une nouvelle loi, la loi de 2016 sur l'organisation des masters.</a:t>
            </a:r>
          </a:p>
          <a:p>
            <a:pPr marL="0" indent="0" algn="just">
              <a:buNone/>
            </a:pPr>
            <a:r>
              <a:rPr lang="es-ES_tradnl" dirty="0"/>
              <a:t>Esta situación ha dado lugar a numerosos contenciosos. Fueron tan numerosos que el legislador se vio obligado a adoptar una nueva ley, la ley de 2016 sobre la organización de los </a:t>
            </a:r>
            <a:r>
              <a:rPr lang="es-ES_tradnl" dirty="0" err="1"/>
              <a:t>masteres</a:t>
            </a:r>
            <a:r>
              <a:rPr lang="es-ES_tradnl" dirty="0"/>
              <a:t>.</a:t>
            </a:r>
          </a:p>
          <a:p>
            <a:pPr marL="0" indent="0" algn="just">
              <a:buNone/>
            </a:pPr>
            <a:r>
              <a:rPr lang="en-GB" dirty="0"/>
              <a:t>This situation has given rise to numerous disputes. They were so numerous that the legislator was forced to adopt a new law, the 2016 law on the organization of Masters</a:t>
            </a:r>
            <a:r>
              <a:rPr lang="fr-FR" dirty="0"/>
              <a:t>.</a:t>
            </a:r>
          </a:p>
          <a:p>
            <a:pPr marL="0" indent="0">
              <a:buNone/>
            </a:pPr>
            <a:endParaRPr lang="fr-FR" dirty="0"/>
          </a:p>
        </p:txBody>
      </p:sp>
      <p:sp>
        <p:nvSpPr>
          <p:cNvPr id="5" name="Espace réservé du numéro de diapositive 4">
            <a:extLst>
              <a:ext uri="{FF2B5EF4-FFF2-40B4-BE49-F238E27FC236}">
                <a16:creationId xmlns:a16="http://schemas.microsoft.com/office/drawing/2014/main" id="{EB4C8A5C-E965-4E4F-8FEF-37D9DDAE705F}"/>
              </a:ext>
            </a:extLst>
          </p:cNvPr>
          <p:cNvSpPr>
            <a:spLocks noGrp="1"/>
          </p:cNvSpPr>
          <p:nvPr>
            <p:ph type="sldNum" sz="quarter" idx="12"/>
          </p:nvPr>
        </p:nvSpPr>
        <p:spPr/>
        <p:txBody>
          <a:bodyPr/>
          <a:lstStyle/>
          <a:p>
            <a:fld id="{0CB338BA-0980-8142-8DFA-29933E3ED4B9}" type="slidenum">
              <a:rPr lang="fr-FR" smtClean="0"/>
              <a:t>21</a:t>
            </a:fld>
            <a:endParaRPr lang="fr-FR"/>
          </a:p>
        </p:txBody>
      </p:sp>
    </p:spTree>
    <p:extLst>
      <p:ext uri="{BB962C8B-B14F-4D97-AF65-F5344CB8AC3E}">
        <p14:creationId xmlns:p14="http://schemas.microsoft.com/office/powerpoint/2010/main" val="152049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CAFEE1-86BB-1B4A-8101-C74759A9D9DC}"/>
              </a:ext>
            </a:extLst>
          </p:cNvPr>
          <p:cNvSpPr>
            <a:spLocks noGrp="1"/>
          </p:cNvSpPr>
          <p:nvPr>
            <p:ph type="title"/>
          </p:nvPr>
        </p:nvSpPr>
        <p:spPr/>
        <p:txBody>
          <a:bodyPr>
            <a:normAutofit/>
          </a:bodyPr>
          <a:lstStyle/>
          <a:p>
            <a:pPr algn="ctr"/>
            <a:r>
              <a:rPr lang="fr-FR" sz="1600" b="1" dirty="0"/>
              <a:t>Delphine Espagno-Abadie</a:t>
            </a:r>
            <a:br>
              <a:rPr lang="fr-FR" sz="1600" b="1" dirty="0"/>
            </a:br>
            <a:r>
              <a:rPr lang="fr-FR" sz="1600" b="1" dirty="0"/>
              <a:t>Sciences Po Toulouse</a:t>
            </a:r>
            <a:endParaRPr lang="fr-FR" sz="1600" dirty="0"/>
          </a:p>
        </p:txBody>
      </p:sp>
      <p:sp>
        <p:nvSpPr>
          <p:cNvPr id="3" name="Espace réservé du contenu 2">
            <a:extLst>
              <a:ext uri="{FF2B5EF4-FFF2-40B4-BE49-F238E27FC236}">
                <a16:creationId xmlns:a16="http://schemas.microsoft.com/office/drawing/2014/main" id="{4FDE2DAC-4E42-AF45-AC1D-8CC53216E465}"/>
              </a:ext>
            </a:extLst>
          </p:cNvPr>
          <p:cNvSpPr>
            <a:spLocks noGrp="1"/>
          </p:cNvSpPr>
          <p:nvPr>
            <p:ph idx="1"/>
          </p:nvPr>
        </p:nvSpPr>
        <p:spPr/>
        <p:txBody>
          <a:bodyPr>
            <a:normAutofit fontScale="32500" lnSpcReduction="20000"/>
          </a:bodyPr>
          <a:lstStyle/>
          <a:p>
            <a:pPr marL="0" indent="0">
              <a:buNone/>
            </a:pPr>
            <a:r>
              <a:rPr lang="fr-FR" sz="3200" dirty="0"/>
              <a:t>Les différents textes législatifs applicables en matière d’enseignement supérieur:</a:t>
            </a:r>
          </a:p>
          <a:p>
            <a:pPr marL="0" indent="0">
              <a:lnSpc>
                <a:spcPct val="120000"/>
              </a:lnSpc>
              <a:spcBef>
                <a:spcPts val="400"/>
              </a:spcBef>
              <a:buNone/>
            </a:pPr>
            <a:r>
              <a:rPr lang="fr-FR" sz="3200" dirty="0"/>
              <a:t>La loi Faure de 1968</a:t>
            </a:r>
          </a:p>
          <a:p>
            <a:pPr marL="0" indent="0">
              <a:lnSpc>
                <a:spcPct val="120000"/>
              </a:lnSpc>
              <a:spcBef>
                <a:spcPts val="400"/>
              </a:spcBef>
              <a:buNone/>
            </a:pPr>
            <a:r>
              <a:rPr lang="fr-FR" sz="3200" dirty="0"/>
              <a:t>La loi Savary de 1984 relative à l’enseignement supérieur</a:t>
            </a:r>
          </a:p>
          <a:p>
            <a:pPr marL="0" indent="0">
              <a:lnSpc>
                <a:spcPct val="120000"/>
              </a:lnSpc>
              <a:spcBef>
                <a:spcPts val="400"/>
              </a:spcBef>
              <a:buNone/>
            </a:pPr>
            <a:r>
              <a:rPr lang="fr-FR" sz="3200" dirty="0"/>
              <a:t>La loi relative aux libertés et responsabilités des universités (LRU), dite loi Pécresse de 2007</a:t>
            </a:r>
          </a:p>
          <a:p>
            <a:pPr marL="0" indent="0">
              <a:lnSpc>
                <a:spcPct val="120000"/>
              </a:lnSpc>
              <a:spcBef>
                <a:spcPts val="400"/>
              </a:spcBef>
              <a:buNone/>
            </a:pPr>
            <a:r>
              <a:rPr lang="fr-FR" sz="3200" dirty="0"/>
              <a:t>La loi ESR de 2013 dite loi </a:t>
            </a:r>
            <a:r>
              <a:rPr lang="fr-FR" sz="3200" dirty="0" err="1"/>
              <a:t>Fioraso</a:t>
            </a:r>
            <a:endParaRPr lang="fr-FR" sz="3200" dirty="0"/>
          </a:p>
          <a:p>
            <a:pPr marL="0" indent="0">
              <a:lnSpc>
                <a:spcPct val="120000"/>
              </a:lnSpc>
              <a:spcBef>
                <a:spcPts val="400"/>
              </a:spcBef>
              <a:buNone/>
            </a:pPr>
            <a:r>
              <a:rPr lang="fr-FR" sz="3200" dirty="0"/>
              <a:t>La loi du 23 décembre 2016 sur l’organisation des masters</a:t>
            </a:r>
          </a:p>
          <a:p>
            <a:pPr marL="0" indent="0">
              <a:lnSpc>
                <a:spcPct val="120000"/>
              </a:lnSpc>
              <a:spcBef>
                <a:spcPts val="400"/>
              </a:spcBef>
              <a:buNone/>
            </a:pPr>
            <a:r>
              <a:rPr lang="fr-FR" sz="3200" dirty="0"/>
              <a:t>La loi Orientation et réussite des étudiants (ORE) du 8 mars 2018</a:t>
            </a:r>
          </a:p>
          <a:p>
            <a:pPr marL="0" indent="0">
              <a:buNone/>
            </a:pPr>
            <a:r>
              <a:rPr lang="fr-FR" sz="3200" b="1" dirty="0"/>
              <a:t>Aujourd’hui, le droit en vigueur en matière d’accès à l’enseignement supérieur et de poursuite des études en deuxième cycle est principalement issu de la loi ORE. Cette loi a modifié le Code de l’Education et plus particulièrement les articles L. 612-1 et suivants.</a:t>
            </a:r>
            <a:endParaRPr lang="fr-FR" sz="3200" dirty="0"/>
          </a:p>
          <a:p>
            <a:pPr marL="0" indent="0">
              <a:buNone/>
            </a:pPr>
            <a:r>
              <a:rPr lang="es-ES" sz="3200" dirty="0"/>
              <a:t>Los diferentes textos legislativos aplicables a la educación superior:</a:t>
            </a:r>
            <a:br>
              <a:rPr lang="es-ES" sz="3200" dirty="0"/>
            </a:br>
            <a:r>
              <a:rPr lang="es-ES" sz="3200" dirty="0"/>
              <a:t>La ley de </a:t>
            </a:r>
            <a:r>
              <a:rPr lang="es-ES" sz="3200" dirty="0" err="1"/>
              <a:t>Faure</a:t>
            </a:r>
            <a:r>
              <a:rPr lang="es-ES" sz="3200" dirty="0"/>
              <a:t> de 1968.</a:t>
            </a:r>
            <a:br>
              <a:rPr lang="es-ES" sz="3200" dirty="0"/>
            </a:br>
            <a:r>
              <a:rPr lang="es-ES" sz="3200" dirty="0"/>
              <a:t>1984 Ley </a:t>
            </a:r>
            <a:r>
              <a:rPr lang="es-ES" sz="3200" dirty="0" err="1"/>
              <a:t>Savary</a:t>
            </a:r>
            <a:r>
              <a:rPr lang="es-ES" sz="3200" dirty="0"/>
              <a:t> de Educación Superior.</a:t>
            </a:r>
            <a:br>
              <a:rPr lang="es-ES" sz="3200" dirty="0"/>
            </a:br>
            <a:r>
              <a:rPr lang="es-ES" sz="3200" dirty="0"/>
              <a:t>La Ley de Libertades y Responsabilidades de las Universidades (LRU), conocida como la Ley </a:t>
            </a:r>
            <a:r>
              <a:rPr lang="es-ES" sz="3200" dirty="0" err="1"/>
              <a:t>Pécresse</a:t>
            </a:r>
            <a:r>
              <a:rPr lang="es-ES" sz="3200" dirty="0"/>
              <a:t> de 2007.</a:t>
            </a:r>
            <a:br>
              <a:rPr lang="es-ES" sz="3200" dirty="0"/>
            </a:br>
            <a:r>
              <a:rPr lang="es-ES" sz="3200" dirty="0"/>
              <a:t>La ley ESR de 2013, conocida como la ley </a:t>
            </a:r>
            <a:r>
              <a:rPr lang="es-ES" sz="3200" dirty="0" err="1"/>
              <a:t>Fioraso</a:t>
            </a:r>
            <a:r>
              <a:rPr lang="es-ES" sz="3200" dirty="0"/>
              <a:t>.</a:t>
            </a:r>
            <a:br>
              <a:rPr lang="es-ES" sz="3200" dirty="0"/>
            </a:br>
            <a:r>
              <a:rPr lang="es-ES" sz="3200" dirty="0"/>
              <a:t>La ley de 23 de diciembre de 2016 sobre la organización de masters.</a:t>
            </a:r>
            <a:br>
              <a:rPr lang="es-ES" sz="3200" dirty="0"/>
            </a:br>
            <a:r>
              <a:rPr lang="es-ES" sz="3200" dirty="0"/>
              <a:t>La Ley de Orientación y Éxito Estudiantil (ORE) del 8 de marzo de 2018</a:t>
            </a:r>
          </a:p>
          <a:p>
            <a:pPr marL="0" indent="0">
              <a:buNone/>
            </a:pPr>
            <a:r>
              <a:rPr lang="es-ES" sz="3200" b="1" dirty="0"/>
              <a:t>Actualmente</a:t>
            </a:r>
            <a:r>
              <a:rPr lang="es-ES" sz="3200" dirty="0"/>
              <a:t>, la ley vigente con respecto al acceso a la educación superior y al estudio adicional en el segundo ciclo proviene principalmente de la ley ORE. Esta ley ha modificado el Código de Educación y, en particular, los artículos L. 612-1 y siguientes.</a:t>
            </a:r>
          </a:p>
          <a:p>
            <a:pPr marL="0" indent="0">
              <a:buNone/>
            </a:pPr>
            <a:r>
              <a:rPr lang="en-GB" sz="3200" dirty="0"/>
              <a:t>The different legislative texts applicable to higher education:</a:t>
            </a:r>
            <a:br>
              <a:rPr lang="en-GB" sz="3200" dirty="0"/>
            </a:br>
            <a:r>
              <a:rPr lang="en-GB" sz="3200" dirty="0"/>
              <a:t>The Faure law of 1968</a:t>
            </a:r>
            <a:br>
              <a:rPr lang="en-GB" sz="3200" dirty="0"/>
            </a:br>
            <a:r>
              <a:rPr lang="en-GB" sz="3200" dirty="0"/>
              <a:t>1984 </a:t>
            </a:r>
            <a:r>
              <a:rPr lang="en-GB" sz="3200" dirty="0" err="1"/>
              <a:t>Savary</a:t>
            </a:r>
            <a:r>
              <a:rPr lang="en-GB" sz="3200" dirty="0"/>
              <a:t> Law on Higher Education</a:t>
            </a:r>
            <a:br>
              <a:rPr lang="en-GB" sz="3200" dirty="0"/>
            </a:br>
            <a:r>
              <a:rPr lang="en-GB" sz="3200" dirty="0"/>
              <a:t>The Law on the Freedoms and Responsibilities of Universities (LRU), known as the </a:t>
            </a:r>
            <a:r>
              <a:rPr lang="en-GB" sz="3200" dirty="0" err="1"/>
              <a:t>Pécresse</a:t>
            </a:r>
            <a:r>
              <a:rPr lang="en-GB" sz="3200" dirty="0"/>
              <a:t> Law of 2007</a:t>
            </a:r>
            <a:br>
              <a:rPr lang="en-GB" sz="3200" dirty="0"/>
            </a:br>
            <a:r>
              <a:rPr lang="en-GB" sz="3200" dirty="0"/>
              <a:t>The ESR law of 2013, known as the </a:t>
            </a:r>
            <a:r>
              <a:rPr lang="en-GB" sz="3200" dirty="0" err="1"/>
              <a:t>Fioraso</a:t>
            </a:r>
            <a:r>
              <a:rPr lang="en-GB" sz="3200" dirty="0"/>
              <a:t> law</a:t>
            </a:r>
            <a:br>
              <a:rPr lang="en-GB" sz="3200" dirty="0"/>
            </a:br>
            <a:r>
              <a:rPr lang="en-GB" sz="3200" dirty="0"/>
              <a:t>The law of 23 December 2016 on the organization of Masters</a:t>
            </a:r>
            <a:br>
              <a:rPr lang="en-GB" sz="3200" dirty="0"/>
            </a:br>
            <a:r>
              <a:rPr lang="en-GB" sz="3200" dirty="0"/>
              <a:t>The Orientation and Student Success Act (ORE) of March 8, 2018</a:t>
            </a:r>
            <a:br>
              <a:rPr lang="en-GB" sz="3200" dirty="0"/>
            </a:br>
            <a:br>
              <a:rPr lang="en-GB" sz="3200" dirty="0"/>
            </a:br>
            <a:r>
              <a:rPr lang="en-GB" sz="3200" b="1" dirty="0"/>
              <a:t>Today, the law </a:t>
            </a:r>
            <a:r>
              <a:rPr lang="en-GB" sz="3200" dirty="0"/>
              <a:t>in force regarding access to higher education and further second-cycle study is mainly derived from the ORE law. This law has modified the Education Code and more particularly Articles L. 612-1 et seq.</a:t>
            </a:r>
          </a:p>
          <a:p>
            <a:pPr marL="0" indent="0">
              <a:buNone/>
            </a:pPr>
            <a:endParaRPr lang="es-ES" sz="3200" dirty="0"/>
          </a:p>
          <a:p>
            <a:pPr marL="0" indent="0">
              <a:buNone/>
            </a:pPr>
            <a:endParaRPr lang="fr-FR" dirty="0"/>
          </a:p>
        </p:txBody>
      </p:sp>
      <p:sp>
        <p:nvSpPr>
          <p:cNvPr id="5" name="Espace réservé du numéro de diapositive 4">
            <a:extLst>
              <a:ext uri="{FF2B5EF4-FFF2-40B4-BE49-F238E27FC236}">
                <a16:creationId xmlns:a16="http://schemas.microsoft.com/office/drawing/2014/main" id="{6585C2DE-A4F6-4F4A-BE85-C5E54DBACE9E}"/>
              </a:ext>
            </a:extLst>
          </p:cNvPr>
          <p:cNvSpPr>
            <a:spLocks noGrp="1"/>
          </p:cNvSpPr>
          <p:nvPr>
            <p:ph type="sldNum" sz="quarter" idx="12"/>
          </p:nvPr>
        </p:nvSpPr>
        <p:spPr/>
        <p:txBody>
          <a:bodyPr/>
          <a:lstStyle/>
          <a:p>
            <a:fld id="{0CB338BA-0980-8142-8DFA-29933E3ED4B9}" type="slidenum">
              <a:rPr lang="fr-FR" smtClean="0"/>
              <a:t>3</a:t>
            </a:fld>
            <a:endParaRPr lang="fr-FR"/>
          </a:p>
        </p:txBody>
      </p:sp>
    </p:spTree>
    <p:extLst>
      <p:ext uri="{BB962C8B-B14F-4D97-AF65-F5344CB8AC3E}">
        <p14:creationId xmlns:p14="http://schemas.microsoft.com/office/powerpoint/2010/main" val="1586224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54B437-5C4C-7B44-AB70-C54100306A02}"/>
              </a:ext>
            </a:extLst>
          </p:cNvPr>
          <p:cNvSpPr>
            <a:spLocks noGrp="1"/>
          </p:cNvSpPr>
          <p:nvPr>
            <p:ph type="title"/>
          </p:nvPr>
        </p:nvSpPr>
        <p:spPr/>
        <p:txBody>
          <a:bodyPr>
            <a:normAutofit/>
          </a:bodyPr>
          <a:lstStyle/>
          <a:p>
            <a:pPr algn="ctr"/>
            <a:r>
              <a:rPr lang="fr-FR" sz="1600" b="1" dirty="0"/>
              <a:t>Delphine Espagno-Abadie</a:t>
            </a:r>
            <a:br>
              <a:rPr lang="fr-FR" sz="1600" b="1" dirty="0"/>
            </a:br>
            <a:r>
              <a:rPr lang="fr-FR" sz="1600" b="1" dirty="0"/>
              <a:t>Sciences Po Toulouse</a:t>
            </a:r>
            <a:endParaRPr lang="fr-FR" sz="1600" dirty="0"/>
          </a:p>
        </p:txBody>
      </p:sp>
      <p:sp>
        <p:nvSpPr>
          <p:cNvPr id="3" name="Espace réservé du contenu 2">
            <a:extLst>
              <a:ext uri="{FF2B5EF4-FFF2-40B4-BE49-F238E27FC236}">
                <a16:creationId xmlns:a16="http://schemas.microsoft.com/office/drawing/2014/main" id="{8F7287EE-478B-5744-8C53-162F8F7D4F30}"/>
              </a:ext>
            </a:extLst>
          </p:cNvPr>
          <p:cNvSpPr>
            <a:spLocks noGrp="1"/>
          </p:cNvSpPr>
          <p:nvPr>
            <p:ph idx="1"/>
          </p:nvPr>
        </p:nvSpPr>
        <p:spPr/>
        <p:txBody>
          <a:bodyPr>
            <a:normAutofit fontScale="62500" lnSpcReduction="20000"/>
          </a:bodyPr>
          <a:lstStyle/>
          <a:p>
            <a:pPr marL="0" indent="0" algn="just">
              <a:buNone/>
            </a:pPr>
            <a:r>
              <a:rPr lang="fr-FR" dirty="0"/>
              <a:t>Le Code de l’Education régit l’ensemble du service public de l’éducation, de l’école élémentaire à l’enseignement supérieur.</a:t>
            </a:r>
          </a:p>
          <a:p>
            <a:pPr marL="0" indent="0" algn="just">
              <a:buNone/>
            </a:pPr>
            <a:r>
              <a:rPr lang="fr-FR" dirty="0"/>
              <a:t>Le Livre 6 du Code concerne l’organisation des enseignements supérieurs. </a:t>
            </a:r>
          </a:p>
          <a:p>
            <a:pPr marL="0" indent="0" algn="just">
              <a:buNone/>
            </a:pPr>
            <a:r>
              <a:rPr lang="fr-FR" dirty="0"/>
              <a:t>Les articles concernant la sélection dans l’enseignement supérieur sont notamment les articles L. 612-1 et suivants et surtout l’article L. 612-3 profondément modifié par la loi ORE.</a:t>
            </a:r>
          </a:p>
          <a:p>
            <a:pPr marL="0" indent="0" algn="just">
              <a:buNone/>
            </a:pPr>
            <a:endParaRPr lang="es-ES" dirty="0"/>
          </a:p>
          <a:p>
            <a:pPr marL="0" indent="0" algn="just">
              <a:buNone/>
            </a:pPr>
            <a:r>
              <a:rPr lang="es-ES" dirty="0"/>
              <a:t>El Código de Educación gobierna todo el servicio público de educación, desde la escuela primaria hasta la educación superior.</a:t>
            </a:r>
            <a:br>
              <a:rPr lang="es-ES" dirty="0"/>
            </a:br>
            <a:r>
              <a:rPr lang="es-ES" dirty="0"/>
              <a:t>El libro 6 del Código se refiere a la organización de la educación superior.</a:t>
            </a:r>
            <a:br>
              <a:rPr lang="es-ES" dirty="0"/>
            </a:br>
            <a:r>
              <a:rPr lang="es-ES" dirty="0"/>
              <a:t>Los artículos relativos a la selección en educación superior son, en particular, los artículos L. 612-1 y siguientes, y especialmente el artículo L. 612-3, profundamente modificado por la ley ORE.</a:t>
            </a:r>
          </a:p>
          <a:p>
            <a:pPr marL="0" indent="0" algn="just">
              <a:buNone/>
            </a:pPr>
            <a:endParaRPr lang="en-GB" dirty="0"/>
          </a:p>
          <a:p>
            <a:pPr marL="0" indent="0" algn="just">
              <a:buNone/>
            </a:pPr>
            <a:r>
              <a:rPr lang="en-GB" dirty="0"/>
              <a:t>The Code of Education governs the entire public service of education, from elementary school to higher education.</a:t>
            </a:r>
            <a:br>
              <a:rPr lang="en-GB" dirty="0"/>
            </a:br>
            <a:r>
              <a:rPr lang="en-GB" dirty="0"/>
              <a:t>Book 6 of the Code concerns the organization of higher education.</a:t>
            </a:r>
            <a:br>
              <a:rPr lang="en-GB" dirty="0"/>
            </a:br>
            <a:r>
              <a:rPr lang="en-GB" dirty="0"/>
              <a:t>The articles concerning the selection in higher education are in particular articles L. 612-1 and following and especially article L. 612-3 deeply modified by the ORE law.</a:t>
            </a:r>
          </a:p>
          <a:p>
            <a:pPr marL="0" indent="0" algn="just">
              <a:buNone/>
            </a:pPr>
            <a:endParaRPr lang="fr-FR" dirty="0"/>
          </a:p>
        </p:txBody>
      </p:sp>
      <p:sp>
        <p:nvSpPr>
          <p:cNvPr id="5" name="Espace réservé du numéro de diapositive 4">
            <a:extLst>
              <a:ext uri="{FF2B5EF4-FFF2-40B4-BE49-F238E27FC236}">
                <a16:creationId xmlns:a16="http://schemas.microsoft.com/office/drawing/2014/main" id="{4C39DFE1-44DA-284F-9517-3369A9353FC4}"/>
              </a:ext>
            </a:extLst>
          </p:cNvPr>
          <p:cNvSpPr>
            <a:spLocks noGrp="1"/>
          </p:cNvSpPr>
          <p:nvPr>
            <p:ph type="sldNum" sz="quarter" idx="12"/>
          </p:nvPr>
        </p:nvSpPr>
        <p:spPr/>
        <p:txBody>
          <a:bodyPr/>
          <a:lstStyle/>
          <a:p>
            <a:fld id="{0CB338BA-0980-8142-8DFA-29933E3ED4B9}" type="slidenum">
              <a:rPr lang="fr-FR" smtClean="0"/>
              <a:t>4</a:t>
            </a:fld>
            <a:endParaRPr lang="fr-FR"/>
          </a:p>
        </p:txBody>
      </p:sp>
    </p:spTree>
    <p:extLst>
      <p:ext uri="{BB962C8B-B14F-4D97-AF65-F5344CB8AC3E}">
        <p14:creationId xmlns:p14="http://schemas.microsoft.com/office/powerpoint/2010/main" val="3217936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182476-0168-DD49-A5B1-1C875F90C538}"/>
              </a:ext>
            </a:extLst>
          </p:cNvPr>
          <p:cNvSpPr>
            <a:spLocks noGrp="1"/>
          </p:cNvSpPr>
          <p:nvPr>
            <p:ph type="title"/>
          </p:nvPr>
        </p:nvSpPr>
        <p:spPr/>
        <p:txBody>
          <a:bodyPr>
            <a:normAutofit/>
          </a:bodyPr>
          <a:lstStyle/>
          <a:p>
            <a:pPr algn="ctr"/>
            <a:r>
              <a:rPr lang="fr-FR" sz="1600" b="1" dirty="0"/>
              <a:t>Delphine Espagno-Abadie</a:t>
            </a:r>
            <a:br>
              <a:rPr lang="fr-FR" sz="1600" b="1" dirty="0"/>
            </a:br>
            <a:r>
              <a:rPr lang="fr-FR" sz="1600" b="1" dirty="0"/>
              <a:t>Sciences Po Toulouse</a:t>
            </a:r>
            <a:endParaRPr lang="fr-FR" sz="1600" dirty="0"/>
          </a:p>
        </p:txBody>
      </p:sp>
      <p:sp>
        <p:nvSpPr>
          <p:cNvPr id="3" name="Espace réservé du contenu 2">
            <a:extLst>
              <a:ext uri="{FF2B5EF4-FFF2-40B4-BE49-F238E27FC236}">
                <a16:creationId xmlns:a16="http://schemas.microsoft.com/office/drawing/2014/main" id="{2F051B30-E5DC-CC45-AA2A-E2F8A3E17517}"/>
              </a:ext>
            </a:extLst>
          </p:cNvPr>
          <p:cNvSpPr>
            <a:spLocks noGrp="1"/>
          </p:cNvSpPr>
          <p:nvPr>
            <p:ph idx="1"/>
          </p:nvPr>
        </p:nvSpPr>
        <p:spPr/>
        <p:txBody>
          <a:bodyPr/>
          <a:lstStyle/>
          <a:p>
            <a:pPr marL="0" indent="0" algn="just">
              <a:buNone/>
            </a:pPr>
            <a:r>
              <a:rPr lang="fr-FR" dirty="0"/>
              <a:t>En application du Code l’éducation, le principe reste en droit français l’ouverture du premier cycle à tous les bacheliers mais ce texte prévoir également des exceptions.</a:t>
            </a:r>
          </a:p>
          <a:p>
            <a:pPr marL="0" indent="0" algn="just">
              <a:buNone/>
            </a:pPr>
            <a:r>
              <a:rPr lang="es-ES" dirty="0"/>
              <a:t>En aplicación del Código de Educación, el principio sigue siendo la ley francesa: la apertura del primer ciclo para todos los graduados, pero este texto también prevé excepciones.</a:t>
            </a:r>
          </a:p>
          <a:p>
            <a:pPr marL="0" indent="0" algn="just">
              <a:buNone/>
            </a:pPr>
            <a:r>
              <a:rPr lang="en-GB" dirty="0"/>
              <a:t>In application of the Code of Education, the principle remains in French law the opening of the first cycle to all graduates but this text also provides for exceptions.</a:t>
            </a:r>
          </a:p>
        </p:txBody>
      </p:sp>
      <p:sp>
        <p:nvSpPr>
          <p:cNvPr id="5" name="Espace réservé du numéro de diapositive 4">
            <a:extLst>
              <a:ext uri="{FF2B5EF4-FFF2-40B4-BE49-F238E27FC236}">
                <a16:creationId xmlns:a16="http://schemas.microsoft.com/office/drawing/2014/main" id="{ED7EE8A9-A051-0541-B12F-37880758258E}"/>
              </a:ext>
            </a:extLst>
          </p:cNvPr>
          <p:cNvSpPr>
            <a:spLocks noGrp="1"/>
          </p:cNvSpPr>
          <p:nvPr>
            <p:ph type="sldNum" sz="quarter" idx="12"/>
          </p:nvPr>
        </p:nvSpPr>
        <p:spPr/>
        <p:txBody>
          <a:bodyPr/>
          <a:lstStyle/>
          <a:p>
            <a:fld id="{0CB338BA-0980-8142-8DFA-29933E3ED4B9}" type="slidenum">
              <a:rPr lang="fr-FR" smtClean="0"/>
              <a:t>5</a:t>
            </a:fld>
            <a:endParaRPr lang="fr-FR"/>
          </a:p>
        </p:txBody>
      </p:sp>
    </p:spTree>
    <p:extLst>
      <p:ext uri="{BB962C8B-B14F-4D97-AF65-F5344CB8AC3E}">
        <p14:creationId xmlns:p14="http://schemas.microsoft.com/office/powerpoint/2010/main" val="4222548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0433A0-45E0-8949-A42E-699DB091FE30}"/>
              </a:ext>
            </a:extLst>
          </p:cNvPr>
          <p:cNvSpPr>
            <a:spLocks noGrp="1"/>
          </p:cNvSpPr>
          <p:nvPr>
            <p:ph type="title"/>
          </p:nvPr>
        </p:nvSpPr>
        <p:spPr/>
        <p:txBody>
          <a:bodyPr>
            <a:normAutofit/>
          </a:bodyPr>
          <a:lstStyle/>
          <a:p>
            <a:pPr algn="ctr"/>
            <a:r>
              <a:rPr lang="fr-FR" sz="1600" b="1" dirty="0"/>
              <a:t>Delphine Espagno-Abadie</a:t>
            </a:r>
            <a:br>
              <a:rPr lang="fr-FR" sz="1600" b="1" dirty="0"/>
            </a:br>
            <a:r>
              <a:rPr lang="fr-FR" sz="1600" b="1" dirty="0"/>
              <a:t>Sciences Po Toulouse</a:t>
            </a:r>
            <a:endParaRPr lang="fr-FR" sz="1600" dirty="0"/>
          </a:p>
        </p:txBody>
      </p:sp>
      <p:sp>
        <p:nvSpPr>
          <p:cNvPr id="3" name="Espace réservé du contenu 2">
            <a:extLst>
              <a:ext uri="{FF2B5EF4-FFF2-40B4-BE49-F238E27FC236}">
                <a16:creationId xmlns:a16="http://schemas.microsoft.com/office/drawing/2014/main" id="{24337CCC-87AE-484B-8A97-D3330388D0CE}"/>
              </a:ext>
            </a:extLst>
          </p:cNvPr>
          <p:cNvSpPr>
            <a:spLocks noGrp="1"/>
          </p:cNvSpPr>
          <p:nvPr>
            <p:ph idx="1"/>
          </p:nvPr>
        </p:nvSpPr>
        <p:spPr/>
        <p:txBody>
          <a:bodyPr>
            <a:normAutofit fontScale="77500" lnSpcReduction="20000"/>
          </a:bodyPr>
          <a:lstStyle/>
          <a:p>
            <a:pPr marL="0" indent="0" algn="just">
              <a:buNone/>
            </a:pPr>
            <a:r>
              <a:rPr lang="fr-FR" dirty="0"/>
              <a:t>La loi ORE réaffirme ce principe fondamental selon lequel « le premier cycle et ouvert à tous les titulaires du baccalauréat » mais elle abroge les dispositions de la loi de 1984 Savary qui de ce principe fondamental faisait découler deux autres principes : « la possibilité pour tout candidat de s’inscrire dans l’établissement de son choix » et « le fait que les dispositions relatives à la répartition entre les établissements et les formations excluent toute sélection ».</a:t>
            </a:r>
          </a:p>
          <a:p>
            <a:pPr marL="0" indent="0" algn="just">
              <a:buNone/>
            </a:pPr>
            <a:r>
              <a:rPr lang="es-ES" dirty="0"/>
              <a:t>La ley ERO reafirma el principio fundamental de que "el primer ciclo está abierto a todos los titulares de Licenciatura" pero deroga las disposiciones de la Ley de 1984 </a:t>
            </a:r>
            <a:r>
              <a:rPr lang="es-ES" dirty="0" err="1"/>
              <a:t>Savary</a:t>
            </a:r>
            <a:r>
              <a:rPr lang="es-ES" dirty="0"/>
              <a:t> que de este principio fundamental hacía derivar dos otros principios: "La posibilidad de que cualquier candidato se inscriba en el establecimiento de su elección” y "el hecho de que las disposiciones sobre la división entre instituciones y formaciones excluyen cualquier selección".</a:t>
            </a:r>
          </a:p>
          <a:p>
            <a:pPr marL="0" indent="0" algn="just">
              <a:buNone/>
            </a:pPr>
            <a:r>
              <a:rPr lang="en-GB" dirty="0"/>
              <a:t>The ORE law reaffirms this fundamental principle according to which "the first cycle is open to all the holders of the baccalaureate" but it repeals the provisions of the 1984 </a:t>
            </a:r>
            <a:r>
              <a:rPr lang="en-GB" dirty="0" err="1"/>
              <a:t>Savary</a:t>
            </a:r>
            <a:r>
              <a:rPr lang="en-GB" dirty="0"/>
              <a:t> law which from this fundamental principle led to two other principles: ”the possibility for any candidate to register in the establishment of their choice” and "the fact that the provisions on the division between institutions and education programmes exclude any selection".</a:t>
            </a:r>
          </a:p>
          <a:p>
            <a:pPr marL="0" indent="0">
              <a:buNone/>
            </a:pPr>
            <a:endParaRPr lang="fr-FR" dirty="0"/>
          </a:p>
        </p:txBody>
      </p:sp>
      <p:sp>
        <p:nvSpPr>
          <p:cNvPr id="5" name="Espace réservé du numéro de diapositive 4">
            <a:extLst>
              <a:ext uri="{FF2B5EF4-FFF2-40B4-BE49-F238E27FC236}">
                <a16:creationId xmlns:a16="http://schemas.microsoft.com/office/drawing/2014/main" id="{AF868498-6048-CD4D-A906-801A924B6C79}"/>
              </a:ext>
            </a:extLst>
          </p:cNvPr>
          <p:cNvSpPr>
            <a:spLocks noGrp="1"/>
          </p:cNvSpPr>
          <p:nvPr>
            <p:ph type="sldNum" sz="quarter" idx="12"/>
          </p:nvPr>
        </p:nvSpPr>
        <p:spPr/>
        <p:txBody>
          <a:bodyPr/>
          <a:lstStyle/>
          <a:p>
            <a:fld id="{0CB338BA-0980-8142-8DFA-29933E3ED4B9}" type="slidenum">
              <a:rPr lang="fr-FR" smtClean="0"/>
              <a:t>6</a:t>
            </a:fld>
            <a:endParaRPr lang="fr-FR"/>
          </a:p>
        </p:txBody>
      </p:sp>
    </p:spTree>
    <p:extLst>
      <p:ext uri="{BB962C8B-B14F-4D97-AF65-F5344CB8AC3E}">
        <p14:creationId xmlns:p14="http://schemas.microsoft.com/office/powerpoint/2010/main" val="3407265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C79EB9-FDDC-3941-B802-98568D83C0AE}"/>
              </a:ext>
            </a:extLst>
          </p:cNvPr>
          <p:cNvSpPr>
            <a:spLocks noGrp="1"/>
          </p:cNvSpPr>
          <p:nvPr>
            <p:ph type="title"/>
          </p:nvPr>
        </p:nvSpPr>
        <p:spPr/>
        <p:txBody>
          <a:bodyPr>
            <a:normAutofit/>
          </a:bodyPr>
          <a:lstStyle/>
          <a:p>
            <a:pPr algn="ctr"/>
            <a:r>
              <a:rPr lang="fr-FR" sz="1600" b="1" dirty="0"/>
              <a:t>Delphine Espagno-Abadie</a:t>
            </a:r>
            <a:br>
              <a:rPr lang="fr-FR" sz="1600" b="1" dirty="0"/>
            </a:br>
            <a:r>
              <a:rPr lang="fr-FR" sz="1600" b="1" dirty="0"/>
              <a:t>Sciences Po Toulouse</a:t>
            </a:r>
            <a:endParaRPr lang="fr-FR" sz="1600" dirty="0"/>
          </a:p>
        </p:txBody>
      </p:sp>
      <p:sp>
        <p:nvSpPr>
          <p:cNvPr id="3" name="Espace réservé du contenu 2">
            <a:extLst>
              <a:ext uri="{FF2B5EF4-FFF2-40B4-BE49-F238E27FC236}">
                <a16:creationId xmlns:a16="http://schemas.microsoft.com/office/drawing/2014/main" id="{15354CED-611D-BD47-B8D3-62ACFB6530AC}"/>
              </a:ext>
            </a:extLst>
          </p:cNvPr>
          <p:cNvSpPr>
            <a:spLocks noGrp="1"/>
          </p:cNvSpPr>
          <p:nvPr>
            <p:ph idx="1"/>
          </p:nvPr>
        </p:nvSpPr>
        <p:spPr/>
        <p:txBody>
          <a:bodyPr>
            <a:normAutofit fontScale="55000" lnSpcReduction="20000"/>
          </a:bodyPr>
          <a:lstStyle/>
          <a:p>
            <a:pPr marL="0" indent="0" algn="just">
              <a:buNone/>
            </a:pPr>
            <a:r>
              <a:rPr lang="fr-FR" dirty="0"/>
              <a:t>Par conséquent, l’inscription dans les filières non sélectives est conditionnée par l’adéquation du profil du candidat à la formation demandée. Pour accepter les bacheliers, les établissements peuvent tenir compte des caractéristiques de la formation en application d’un arrêté ministériel fixant le cadre national (9 mars 2018) ainsi que des acquis et des compétences des candidats afin de subordonner éventuellement leur inscription à l’acceptation par eux des dispositifs d’accompagnement ou des parcours de formation. Sur ces conditions, le Conseil constitutionnel, comme on l’a dit plus haut, a considéré que le législateur a retenu des critères objectifs et rationnels, de nature à garantir le respect du principe d’égal accès à l’instruction.</a:t>
            </a:r>
          </a:p>
          <a:p>
            <a:pPr marL="0" indent="0" algn="just">
              <a:buNone/>
            </a:pPr>
            <a:r>
              <a:rPr lang="es-ES" dirty="0"/>
              <a:t>Por lo tanto, la matrícula en cursos no selectivos está condicionada por la idoneidad del perfil del candidato para la capacitación solicitada. Para aceptar a los estudiantes que aprobaron el bachillerato, las instituciones pueden tener en cuenta las características de la capacitación en aplicación de un decreto ministerial que fija el marco nacional (9 de marzo de 2018), así como las habilidades y competencias de los candidatos con el fin de que su registro sea sujeto a aceptación. A través de ellos se acompañan dispositivos o cursos de formación. En estas condiciones, el Consejo Constitucional, como se mencionó anteriormente, consideró que el legislador ha adoptado criterios objetivos y racionales, tales como garantizar el respeto del principio de igualdad de acceso a la educación.</a:t>
            </a:r>
          </a:p>
          <a:p>
            <a:pPr marL="0" indent="0" algn="just">
              <a:buNone/>
            </a:pPr>
            <a:r>
              <a:rPr lang="en-GB" dirty="0"/>
              <a:t>Therefore, enrolment in non-selective streams is conditioned by the suitability of the candidate's profile for the requested training. To accept holders of the baccalaureate, institutions may take into account the characteristics of the training in application of a ministerial decree fixing the national framework (March 9, 2018) as well as the skills and competences of the candidates in order to make their possible registration subject to acceptance, through their accepting accompanying devices or training courses. On these conditions, the Constitutional Council, as mentioned above, considered that the legislator has adopted objective and rational criteria, such as to guarantee the respect of the principle of equal access to education.</a:t>
            </a:r>
          </a:p>
          <a:p>
            <a:pPr marL="0" indent="0">
              <a:buNone/>
            </a:pPr>
            <a:endParaRPr lang="fr-FR" dirty="0"/>
          </a:p>
        </p:txBody>
      </p:sp>
      <p:sp>
        <p:nvSpPr>
          <p:cNvPr id="5" name="Espace réservé du numéro de diapositive 4">
            <a:extLst>
              <a:ext uri="{FF2B5EF4-FFF2-40B4-BE49-F238E27FC236}">
                <a16:creationId xmlns:a16="http://schemas.microsoft.com/office/drawing/2014/main" id="{52C57385-D1FF-E146-9FBF-215D531E66D1}"/>
              </a:ext>
            </a:extLst>
          </p:cNvPr>
          <p:cNvSpPr>
            <a:spLocks noGrp="1"/>
          </p:cNvSpPr>
          <p:nvPr>
            <p:ph type="sldNum" sz="quarter" idx="12"/>
          </p:nvPr>
        </p:nvSpPr>
        <p:spPr/>
        <p:txBody>
          <a:bodyPr/>
          <a:lstStyle/>
          <a:p>
            <a:fld id="{0CB338BA-0980-8142-8DFA-29933E3ED4B9}" type="slidenum">
              <a:rPr lang="fr-FR" smtClean="0"/>
              <a:t>7</a:t>
            </a:fld>
            <a:endParaRPr lang="fr-FR"/>
          </a:p>
        </p:txBody>
      </p:sp>
    </p:spTree>
    <p:extLst>
      <p:ext uri="{BB962C8B-B14F-4D97-AF65-F5344CB8AC3E}">
        <p14:creationId xmlns:p14="http://schemas.microsoft.com/office/powerpoint/2010/main" val="3262351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A81A94-6F1C-724D-95AC-B01B3ABB80B0}"/>
              </a:ext>
            </a:extLst>
          </p:cNvPr>
          <p:cNvSpPr>
            <a:spLocks noGrp="1"/>
          </p:cNvSpPr>
          <p:nvPr>
            <p:ph type="title"/>
          </p:nvPr>
        </p:nvSpPr>
        <p:spPr/>
        <p:txBody>
          <a:bodyPr>
            <a:normAutofit/>
          </a:bodyPr>
          <a:lstStyle/>
          <a:p>
            <a:pPr algn="ctr"/>
            <a:r>
              <a:rPr lang="fr-FR" sz="1600" b="1" dirty="0"/>
              <a:t>Delphine Espagno-Abadie</a:t>
            </a:r>
            <a:br>
              <a:rPr lang="fr-FR" sz="1600" b="1" dirty="0"/>
            </a:br>
            <a:r>
              <a:rPr lang="fr-FR" sz="1600" b="1" dirty="0"/>
              <a:t>Sciences Po Toulouse</a:t>
            </a:r>
            <a:endParaRPr lang="fr-FR" sz="1600" dirty="0"/>
          </a:p>
        </p:txBody>
      </p:sp>
      <p:sp>
        <p:nvSpPr>
          <p:cNvPr id="3" name="Espace réservé du contenu 2">
            <a:extLst>
              <a:ext uri="{FF2B5EF4-FFF2-40B4-BE49-F238E27FC236}">
                <a16:creationId xmlns:a16="http://schemas.microsoft.com/office/drawing/2014/main" id="{66C75509-3960-AB49-B1C5-07CDA4B2B293}"/>
              </a:ext>
            </a:extLst>
          </p:cNvPr>
          <p:cNvSpPr>
            <a:spLocks noGrp="1"/>
          </p:cNvSpPr>
          <p:nvPr>
            <p:ph idx="1"/>
          </p:nvPr>
        </p:nvSpPr>
        <p:spPr/>
        <p:txBody>
          <a:bodyPr>
            <a:normAutofit fontScale="85000" lnSpcReduction="20000"/>
          </a:bodyPr>
          <a:lstStyle/>
          <a:p>
            <a:pPr marL="0" indent="0" algn="just">
              <a:buNone/>
            </a:pPr>
            <a:r>
              <a:rPr lang="fr-FR" dirty="0"/>
              <a:t>Dans ce cas des filières en tension, les inscriptions sont prononcées par le président de l’université dans la limite des capacités d’accueil en tenant compte de la cohérence entre d’une part le projet de formation du candidat et les acquis de sa formation antérieure et ses compétences, d’autre part les caractéristiques de la formation demandée.</a:t>
            </a:r>
          </a:p>
          <a:p>
            <a:pPr marL="0" indent="0" algn="just">
              <a:buNone/>
            </a:pPr>
            <a:r>
              <a:rPr lang="es-ES" dirty="0"/>
              <a:t>En el caso de las carreras en tensión, las matrículas son pronunciadas por el presidente de la universidad dentro de los límites de la capacidad de acogida teniendo en cuenta la coherencia entre, por un lado, el proyecto de formación del candidato y los conocimientos de su formación y sus competencias, por otro lado, las características de la formación solicitada.</a:t>
            </a:r>
          </a:p>
          <a:p>
            <a:pPr marL="0" indent="0" algn="just">
              <a:buNone/>
            </a:pPr>
            <a:r>
              <a:rPr lang="en-GB" dirty="0"/>
              <a:t>In this case of programs under tension, the enrolments are pronounced by the president of the university within the limits of the capacities to receive, taking into account the coherence between, on the one hand the project of training of the candidate and the achievements of their previous training and their competences, and on the other hand the characteristics of the training requested.</a:t>
            </a:r>
          </a:p>
          <a:p>
            <a:pPr marL="0" indent="0" algn="just">
              <a:buNone/>
            </a:pPr>
            <a:endParaRPr lang="fr-FR" dirty="0"/>
          </a:p>
          <a:p>
            <a:pPr marL="0" indent="0">
              <a:buNone/>
            </a:pPr>
            <a:endParaRPr lang="fr-FR" dirty="0"/>
          </a:p>
        </p:txBody>
      </p:sp>
      <p:sp>
        <p:nvSpPr>
          <p:cNvPr id="5" name="Espace réservé du numéro de diapositive 4">
            <a:extLst>
              <a:ext uri="{FF2B5EF4-FFF2-40B4-BE49-F238E27FC236}">
                <a16:creationId xmlns:a16="http://schemas.microsoft.com/office/drawing/2014/main" id="{4E06FC0B-C187-C741-BB55-D54BA349361E}"/>
              </a:ext>
            </a:extLst>
          </p:cNvPr>
          <p:cNvSpPr>
            <a:spLocks noGrp="1"/>
          </p:cNvSpPr>
          <p:nvPr>
            <p:ph type="sldNum" sz="quarter" idx="12"/>
          </p:nvPr>
        </p:nvSpPr>
        <p:spPr/>
        <p:txBody>
          <a:bodyPr/>
          <a:lstStyle/>
          <a:p>
            <a:fld id="{0CB338BA-0980-8142-8DFA-29933E3ED4B9}" type="slidenum">
              <a:rPr lang="fr-FR" smtClean="0"/>
              <a:t>8</a:t>
            </a:fld>
            <a:endParaRPr lang="fr-FR"/>
          </a:p>
        </p:txBody>
      </p:sp>
    </p:spTree>
    <p:extLst>
      <p:ext uri="{BB962C8B-B14F-4D97-AF65-F5344CB8AC3E}">
        <p14:creationId xmlns:p14="http://schemas.microsoft.com/office/powerpoint/2010/main" val="125429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C6F900-65A5-2C44-90CF-EEF8844DC2FA}"/>
              </a:ext>
            </a:extLst>
          </p:cNvPr>
          <p:cNvSpPr>
            <a:spLocks noGrp="1"/>
          </p:cNvSpPr>
          <p:nvPr>
            <p:ph type="title"/>
          </p:nvPr>
        </p:nvSpPr>
        <p:spPr/>
        <p:txBody>
          <a:bodyPr>
            <a:normAutofit/>
          </a:bodyPr>
          <a:lstStyle/>
          <a:p>
            <a:pPr algn="ctr"/>
            <a:r>
              <a:rPr lang="fr-FR" sz="1400" b="1" dirty="0"/>
              <a:t>Delphine Espagno-Abadie</a:t>
            </a:r>
            <a:br>
              <a:rPr lang="fr-FR" sz="1400" b="1" dirty="0"/>
            </a:br>
            <a:r>
              <a:rPr lang="fr-FR" sz="1400" b="1" dirty="0"/>
              <a:t>Sciences Po Toulouse</a:t>
            </a:r>
            <a:endParaRPr lang="fr-FR" sz="1400" dirty="0"/>
          </a:p>
        </p:txBody>
      </p:sp>
      <p:sp>
        <p:nvSpPr>
          <p:cNvPr id="3" name="Espace réservé du contenu 2">
            <a:extLst>
              <a:ext uri="{FF2B5EF4-FFF2-40B4-BE49-F238E27FC236}">
                <a16:creationId xmlns:a16="http://schemas.microsoft.com/office/drawing/2014/main" id="{5AF28E31-D5BE-9742-B8EA-EA3A5B021A98}"/>
              </a:ext>
            </a:extLst>
          </p:cNvPr>
          <p:cNvSpPr>
            <a:spLocks noGrp="1"/>
          </p:cNvSpPr>
          <p:nvPr>
            <p:ph idx="1"/>
          </p:nvPr>
        </p:nvSpPr>
        <p:spPr/>
        <p:txBody>
          <a:bodyPr>
            <a:normAutofit fontScale="77500" lnSpcReduction="20000"/>
          </a:bodyPr>
          <a:lstStyle/>
          <a:p>
            <a:pPr marL="0" indent="0" algn="just">
              <a:buNone/>
            </a:pPr>
            <a:r>
              <a:rPr lang="fr-FR" b="1" dirty="0"/>
              <a:t>Les difficultés juridiques donnent lieu à plusieurs solutions jurisprudentielles:</a:t>
            </a:r>
          </a:p>
          <a:p>
            <a:pPr marL="0" indent="0" algn="just">
              <a:buNone/>
            </a:pPr>
            <a:r>
              <a:rPr lang="fr-FR" b="1" dirty="0"/>
              <a:t>Ce qui pose juridiquement problème ce sont les formalités d’inscription modifiées par l’existence des plateformes nationales et les refus d’admission.</a:t>
            </a:r>
          </a:p>
          <a:p>
            <a:pPr marL="0" indent="0" algn="just">
              <a:buNone/>
            </a:pPr>
            <a:r>
              <a:rPr lang="fr-FR" b="1" dirty="0"/>
              <a:t>Ont été saisies: les autorités administratives indépendantes (CADA, CNIL), les juridiction</a:t>
            </a:r>
          </a:p>
          <a:p>
            <a:pPr marL="0" indent="0" algn="just">
              <a:buNone/>
            </a:pPr>
            <a:r>
              <a:rPr lang="es-ES" dirty="0"/>
              <a:t>Las dificultades legales dan lugar a varias soluciones jurisprudenciales: Lo que plantea un problema legal son los trámites de registro modificados por la existencia de plataformas nacionales y las denegaciones de admisión. Han sido incautados: las autoridades administrativas independientes (CADA, CNIL), los tribunales administrativos y Defensor de Derechos.</a:t>
            </a:r>
            <a:endParaRPr lang="fr-FR" b="1" dirty="0"/>
          </a:p>
          <a:p>
            <a:pPr marL="0" indent="0" algn="just">
              <a:buNone/>
            </a:pPr>
            <a:r>
              <a:rPr lang="en-GB" dirty="0"/>
              <a:t>The legal difficulties give rise to several jurisprudential solutions: What poses a legal problem is the registration formalities modified by the existence of national platforms and refusals of admission. Have been seized: the independent administrative authorities (CADA, CNIL), the administrative courts and the Defender of Rights.</a:t>
            </a:r>
            <a:endParaRPr lang="en-GB" b="1" dirty="0"/>
          </a:p>
          <a:p>
            <a:pPr marL="0" indent="0" algn="just">
              <a:buNone/>
            </a:pPr>
            <a:endParaRPr lang="fr-FR" dirty="0"/>
          </a:p>
        </p:txBody>
      </p:sp>
      <p:sp>
        <p:nvSpPr>
          <p:cNvPr id="5" name="Espace réservé du numéro de diapositive 4">
            <a:extLst>
              <a:ext uri="{FF2B5EF4-FFF2-40B4-BE49-F238E27FC236}">
                <a16:creationId xmlns:a16="http://schemas.microsoft.com/office/drawing/2014/main" id="{98BA763D-F7AA-5741-B290-7797E1886022}"/>
              </a:ext>
            </a:extLst>
          </p:cNvPr>
          <p:cNvSpPr>
            <a:spLocks noGrp="1"/>
          </p:cNvSpPr>
          <p:nvPr>
            <p:ph type="sldNum" sz="quarter" idx="12"/>
          </p:nvPr>
        </p:nvSpPr>
        <p:spPr/>
        <p:txBody>
          <a:bodyPr/>
          <a:lstStyle/>
          <a:p>
            <a:fld id="{0CB338BA-0980-8142-8DFA-29933E3ED4B9}" type="slidenum">
              <a:rPr lang="fr-FR" smtClean="0"/>
              <a:t>9</a:t>
            </a:fld>
            <a:endParaRPr lang="fr-FR"/>
          </a:p>
        </p:txBody>
      </p:sp>
    </p:spTree>
    <p:extLst>
      <p:ext uri="{BB962C8B-B14F-4D97-AF65-F5344CB8AC3E}">
        <p14:creationId xmlns:p14="http://schemas.microsoft.com/office/powerpoint/2010/main" val="104125045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2437</Words>
  <Application>Microsoft Macintosh PowerPoint</Application>
  <PresentationFormat>Grand écran</PresentationFormat>
  <Paragraphs>121</Paragraphs>
  <Slides>21</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21</vt:i4>
      </vt:variant>
    </vt:vector>
  </HeadingPairs>
  <TitlesOfParts>
    <vt:vector size="25" baseType="lpstr">
      <vt:lpstr>Arial</vt:lpstr>
      <vt:lpstr>Calibri</vt:lpstr>
      <vt:lpstr>Calibri Light</vt:lpstr>
      <vt:lpstr>Thème Office</vt:lpstr>
      <vt:lpstr>    Delphine Espagno-Abadie Sciences Po Toulouse  </vt:lpstr>
      <vt:lpstr>Delphine Espagno-Abadie Sciences Po Toulouse</vt:lpstr>
      <vt:lpstr>Delphine Espagno-Abadie Sciences Po Toulouse</vt:lpstr>
      <vt:lpstr>Delphine Espagno-Abadie Sciences Po Toulouse</vt:lpstr>
      <vt:lpstr>Delphine Espagno-Abadie Sciences Po Toulouse</vt:lpstr>
      <vt:lpstr>Delphine Espagno-Abadie Sciences Po Toulouse</vt:lpstr>
      <vt:lpstr>Delphine Espagno-Abadie Sciences Po Toulouse</vt:lpstr>
      <vt:lpstr>Delphine Espagno-Abadie Sciences Po Toulouse</vt:lpstr>
      <vt:lpstr>Delphine Espagno-Abadie Sciences Po Toulouse</vt:lpstr>
      <vt:lpstr>Delphine Espagno-Abadie Sciences Po Toulouse</vt:lpstr>
      <vt:lpstr>Delphine Espagno-Abadie Sciences Po Toulouse</vt:lpstr>
      <vt:lpstr>Delphine Espagno-Abadie Sciences Po Toulouse</vt:lpstr>
      <vt:lpstr>Delphine Espagno-Abadie Sciences Po Toulouse</vt:lpstr>
      <vt:lpstr>Delphine Espagno-Abadie Sciences Po Toulouse</vt:lpstr>
      <vt:lpstr>Delphine Espagno-Abadie Sciences Po Toulouse</vt:lpstr>
      <vt:lpstr>Delphine Espagno-Abadie Sciences Po Toulouse</vt:lpstr>
      <vt:lpstr>Delphine Espagno-Abadie Sciences Po Toulouse</vt:lpstr>
      <vt:lpstr>Delphine Espagno-Abadie Sciences Po Toulouse</vt:lpstr>
      <vt:lpstr>Delphine Espagno-Abadie Sciences Po Toulouse</vt:lpstr>
      <vt:lpstr>Delphine Espagno-Abadie Sciences Po Toulouse</vt:lpstr>
      <vt:lpstr>Delphine Espagno-Abadie Sciences Po Toulouse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Delphine Espagno-Abadie Sciences Po Toulouse</dc:title>
  <dc:creator>delphine espagno</dc:creator>
  <cp:lastModifiedBy>delphine espagno</cp:lastModifiedBy>
  <cp:revision>25</cp:revision>
  <cp:lastPrinted>2018-11-04T20:20:19Z</cp:lastPrinted>
  <dcterms:created xsi:type="dcterms:W3CDTF">2018-11-02T08:17:55Z</dcterms:created>
  <dcterms:modified xsi:type="dcterms:W3CDTF">2018-11-04T20:21:01Z</dcterms:modified>
</cp:coreProperties>
</file>