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9"/>
  </p:notesMasterIdLst>
  <p:sldIdLst>
    <p:sldId id="256" r:id="rId2"/>
    <p:sldId id="263" r:id="rId3"/>
    <p:sldId id="276" r:id="rId4"/>
    <p:sldId id="288" r:id="rId5"/>
    <p:sldId id="271" r:id="rId6"/>
    <p:sldId id="285" r:id="rId7"/>
    <p:sldId id="286" r:id="rId8"/>
    <p:sldId id="296" r:id="rId9"/>
    <p:sldId id="295" r:id="rId10"/>
    <p:sldId id="292" r:id="rId11"/>
    <p:sldId id="291" r:id="rId12"/>
    <p:sldId id="268" r:id="rId13"/>
    <p:sldId id="299" r:id="rId14"/>
    <p:sldId id="297" r:id="rId15"/>
    <p:sldId id="290" r:id="rId16"/>
    <p:sldId id="283" r:id="rId17"/>
    <p:sldId id="287" r:id="rId18"/>
    <p:sldId id="281" r:id="rId19"/>
    <p:sldId id="273" r:id="rId20"/>
    <p:sldId id="293" r:id="rId21"/>
    <p:sldId id="298" r:id="rId22"/>
    <p:sldId id="257" r:id="rId23"/>
    <p:sldId id="258" r:id="rId24"/>
    <p:sldId id="259" r:id="rId25"/>
    <p:sldId id="289" r:id="rId26"/>
    <p:sldId id="274" r:id="rId27"/>
    <p:sldId id="275" r:id="rId2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90"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Hoja_de_c_lculo_de_Microsoft_Excel.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M&#243;nica\Dropbox\EPSI\Gr&#225;ficas%20presentaci&#243;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243;nica\Dropbox\EPSI\Gr&#225;ficas%20presentaci&#243;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M&#243;nica\Dropbox\EPSI\Gr&#225;ficas%20presentaci&#243;n.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1" i="0" u="none" strike="noStrike" kern="1200" spc="0" baseline="0">
                <a:solidFill>
                  <a:schemeClr val="tx1">
                    <a:lumMod val="65000"/>
                    <a:lumOff val="35000"/>
                  </a:schemeClr>
                </a:solidFill>
                <a:latin typeface="+mn-lt"/>
                <a:ea typeface="+mn-ea"/>
                <a:cs typeface="+mn-cs"/>
              </a:defRPr>
            </a:pPr>
            <a:r>
              <a:rPr lang="fr-FR" b="1" dirty="0"/>
              <a:t>Effectifs en Licence, 1970-2016</a:t>
            </a:r>
          </a:p>
        </c:rich>
      </c:tx>
      <c:layout/>
      <c:overlay val="0"/>
      <c:spPr>
        <a:noFill/>
        <a:ln>
          <a:noFill/>
        </a:ln>
        <a:effectLst/>
      </c:spPr>
      <c:txPr>
        <a:bodyPr rot="0" spcFirstLastPara="1" vertOverflow="ellipsis" vert="horz" wrap="square" anchor="ctr" anchorCtr="1"/>
        <a:lstStyle/>
        <a:p>
          <a:pPr>
            <a:defRPr sz="168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Evolución!$C$57</c:f>
              <c:strCache>
                <c:ptCount val="1"/>
                <c:pt idx="0">
                  <c:v>Public</c:v>
                </c:pt>
              </c:strCache>
            </c:strRef>
          </c:tx>
          <c:spPr>
            <a:ln w="28575" cap="rnd">
              <a:solidFill>
                <a:schemeClr val="accent1"/>
              </a:solidFill>
              <a:round/>
            </a:ln>
            <a:effectLst/>
          </c:spPr>
          <c:marker>
            <c:symbol val="none"/>
          </c:marker>
          <c:cat>
            <c:numRef>
              <c:f>Evolución!$B$58:$B$66</c:f>
              <c:numCache>
                <c:formatCode>General</c:formatCode>
                <c:ptCount val="9"/>
                <c:pt idx="0">
                  <c:v>1970</c:v>
                </c:pt>
                <c:pt idx="1">
                  <c:v>1980</c:v>
                </c:pt>
                <c:pt idx="2">
                  <c:v>1984</c:v>
                </c:pt>
                <c:pt idx="3">
                  <c:v>1990</c:v>
                </c:pt>
                <c:pt idx="4">
                  <c:v>1996</c:v>
                </c:pt>
                <c:pt idx="5">
                  <c:v>2000</c:v>
                </c:pt>
                <c:pt idx="6">
                  <c:v>2006</c:v>
                </c:pt>
                <c:pt idx="7">
                  <c:v>2010</c:v>
                </c:pt>
                <c:pt idx="8">
                  <c:v>2016</c:v>
                </c:pt>
              </c:numCache>
            </c:numRef>
          </c:cat>
          <c:val>
            <c:numRef>
              <c:f>Evolución!$C$58:$C$66</c:f>
              <c:numCache>
                <c:formatCode>General</c:formatCode>
                <c:ptCount val="9"/>
                <c:pt idx="0">
                  <c:v>208626</c:v>
                </c:pt>
                <c:pt idx="1">
                  <c:v>599541</c:v>
                </c:pt>
                <c:pt idx="2" formatCode="0">
                  <c:v>755368.45200000005</c:v>
                </c:pt>
                <c:pt idx="3">
                  <c:v>898934</c:v>
                </c:pt>
                <c:pt idx="4">
                  <c:v>1010452</c:v>
                </c:pt>
                <c:pt idx="5">
                  <c:v>1192959</c:v>
                </c:pt>
                <c:pt idx="6">
                  <c:v>1513367</c:v>
                </c:pt>
                <c:pt idx="7">
                  <c:v>1754287</c:v>
                </c:pt>
                <c:pt idx="8">
                  <c:v>2804185</c:v>
                </c:pt>
              </c:numCache>
            </c:numRef>
          </c:val>
          <c:smooth val="0"/>
          <c:extLst>
            <c:ext xmlns:c16="http://schemas.microsoft.com/office/drawing/2014/chart" uri="{C3380CC4-5D6E-409C-BE32-E72D297353CC}">
              <c16:uniqueId val="{00000000-CC32-41BE-B368-67114B5A49F7}"/>
            </c:ext>
          </c:extLst>
        </c:ser>
        <c:ser>
          <c:idx val="1"/>
          <c:order val="1"/>
          <c:tx>
            <c:strRef>
              <c:f>Evolución!$D$57</c:f>
              <c:strCache>
                <c:ptCount val="1"/>
                <c:pt idx="0">
                  <c:v>Privé</c:v>
                </c:pt>
              </c:strCache>
            </c:strRef>
          </c:tx>
          <c:spPr>
            <a:ln w="28575" cap="rnd">
              <a:solidFill>
                <a:schemeClr val="accent2"/>
              </a:solidFill>
              <a:round/>
            </a:ln>
            <a:effectLst/>
          </c:spPr>
          <c:marker>
            <c:symbol val="none"/>
          </c:marker>
          <c:cat>
            <c:numRef>
              <c:f>Evolución!$B$58:$B$66</c:f>
              <c:numCache>
                <c:formatCode>General</c:formatCode>
                <c:ptCount val="9"/>
                <c:pt idx="0">
                  <c:v>1970</c:v>
                </c:pt>
                <c:pt idx="1">
                  <c:v>1980</c:v>
                </c:pt>
                <c:pt idx="2">
                  <c:v>1984</c:v>
                </c:pt>
                <c:pt idx="3">
                  <c:v>1990</c:v>
                </c:pt>
                <c:pt idx="4">
                  <c:v>1996</c:v>
                </c:pt>
                <c:pt idx="5">
                  <c:v>2000</c:v>
                </c:pt>
                <c:pt idx="6">
                  <c:v>2006</c:v>
                </c:pt>
                <c:pt idx="7">
                  <c:v>2010</c:v>
                </c:pt>
                <c:pt idx="8">
                  <c:v>2016</c:v>
                </c:pt>
              </c:numCache>
            </c:numRef>
          </c:cat>
          <c:val>
            <c:numRef>
              <c:f>Evolución!$D$58:$D$66</c:f>
              <c:numCache>
                <c:formatCode>General</c:formatCode>
                <c:ptCount val="9"/>
                <c:pt idx="0">
                  <c:v>42428</c:v>
                </c:pt>
                <c:pt idx="1">
                  <c:v>131606</c:v>
                </c:pt>
                <c:pt idx="2" formatCode="0">
                  <c:v>184144.54800000001</c:v>
                </c:pt>
                <c:pt idx="3">
                  <c:v>198207</c:v>
                </c:pt>
                <c:pt idx="4">
                  <c:v>319216</c:v>
                </c:pt>
                <c:pt idx="5">
                  <c:v>525058</c:v>
                </c:pt>
                <c:pt idx="6">
                  <c:v>716955</c:v>
                </c:pt>
                <c:pt idx="7">
                  <c:v>844966</c:v>
                </c:pt>
                <c:pt idx="8">
                  <c:v>1291954</c:v>
                </c:pt>
              </c:numCache>
            </c:numRef>
          </c:val>
          <c:smooth val="0"/>
          <c:extLst>
            <c:ext xmlns:c16="http://schemas.microsoft.com/office/drawing/2014/chart" uri="{C3380CC4-5D6E-409C-BE32-E72D297353CC}">
              <c16:uniqueId val="{00000001-CC32-41BE-B368-67114B5A49F7}"/>
            </c:ext>
          </c:extLst>
        </c:ser>
        <c:ser>
          <c:idx val="2"/>
          <c:order val="2"/>
          <c:tx>
            <c:strRef>
              <c:f>Evolución!$E$57</c:f>
              <c:strCache>
                <c:ptCount val="1"/>
                <c:pt idx="0">
                  <c:v>Total</c:v>
                </c:pt>
              </c:strCache>
            </c:strRef>
          </c:tx>
          <c:spPr>
            <a:ln w="28575" cap="rnd">
              <a:solidFill>
                <a:schemeClr val="accent3"/>
              </a:solidFill>
              <a:round/>
            </a:ln>
            <a:effectLst/>
          </c:spPr>
          <c:marker>
            <c:symbol val="none"/>
          </c:marker>
          <c:cat>
            <c:numRef>
              <c:f>Evolución!$B$58:$B$66</c:f>
              <c:numCache>
                <c:formatCode>General</c:formatCode>
                <c:ptCount val="9"/>
                <c:pt idx="0">
                  <c:v>1970</c:v>
                </c:pt>
                <c:pt idx="1">
                  <c:v>1980</c:v>
                </c:pt>
                <c:pt idx="2">
                  <c:v>1984</c:v>
                </c:pt>
                <c:pt idx="3">
                  <c:v>1990</c:v>
                </c:pt>
                <c:pt idx="4">
                  <c:v>1996</c:v>
                </c:pt>
                <c:pt idx="5">
                  <c:v>2000</c:v>
                </c:pt>
                <c:pt idx="6">
                  <c:v>2006</c:v>
                </c:pt>
                <c:pt idx="7">
                  <c:v>2010</c:v>
                </c:pt>
                <c:pt idx="8">
                  <c:v>2016</c:v>
                </c:pt>
              </c:numCache>
            </c:numRef>
          </c:cat>
          <c:val>
            <c:numRef>
              <c:f>Evolución!$E$58:$E$66</c:f>
              <c:numCache>
                <c:formatCode>General</c:formatCode>
                <c:ptCount val="9"/>
                <c:pt idx="0">
                  <c:v>251054</c:v>
                </c:pt>
                <c:pt idx="1">
                  <c:v>731147</c:v>
                </c:pt>
                <c:pt idx="2">
                  <c:v>939513</c:v>
                </c:pt>
                <c:pt idx="3">
                  <c:v>1097141</c:v>
                </c:pt>
                <c:pt idx="4">
                  <c:v>1329668</c:v>
                </c:pt>
                <c:pt idx="5">
                  <c:v>1718017</c:v>
                </c:pt>
                <c:pt idx="6">
                  <c:v>2230322</c:v>
                </c:pt>
                <c:pt idx="7">
                  <c:v>2599253</c:v>
                </c:pt>
                <c:pt idx="8">
                  <c:v>4096139</c:v>
                </c:pt>
              </c:numCache>
            </c:numRef>
          </c:val>
          <c:smooth val="0"/>
          <c:extLst>
            <c:ext xmlns:c16="http://schemas.microsoft.com/office/drawing/2014/chart" uri="{C3380CC4-5D6E-409C-BE32-E72D297353CC}">
              <c16:uniqueId val="{00000002-CC32-41BE-B368-67114B5A49F7}"/>
            </c:ext>
          </c:extLst>
        </c:ser>
        <c:dLbls>
          <c:showLegendKey val="0"/>
          <c:showVal val="0"/>
          <c:showCatName val="0"/>
          <c:showSerName val="0"/>
          <c:showPercent val="0"/>
          <c:showBubbleSize val="0"/>
        </c:dLbls>
        <c:smooth val="0"/>
        <c:axId val="2128768152"/>
        <c:axId val="2129552872"/>
      </c:lineChart>
      <c:catAx>
        <c:axId val="2128768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129552872"/>
        <c:crosses val="autoZero"/>
        <c:auto val="1"/>
        <c:lblAlgn val="ctr"/>
        <c:lblOffset val="100"/>
        <c:noMultiLvlLbl val="0"/>
      </c:catAx>
      <c:valAx>
        <c:axId val="21295528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12876815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4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fr-FR" sz="1680" b="1" i="0" u="none" strike="noStrike" kern="1200" spc="0" baseline="0" noProof="0">
                <a:solidFill>
                  <a:schemeClr val="tx1">
                    <a:lumMod val="65000"/>
                    <a:lumOff val="35000"/>
                  </a:schemeClr>
                </a:solidFill>
                <a:latin typeface="+mn-lt"/>
                <a:ea typeface="+mn-ea"/>
                <a:cs typeface="+mn-cs"/>
              </a:defRPr>
            </a:pPr>
            <a:r>
              <a:rPr lang="fr-FR" b="1" noProof="0" dirty="0"/>
              <a:t>Effectifs en Post licence, 1970-2016</a:t>
            </a:r>
          </a:p>
        </c:rich>
      </c:tx>
      <c:layout/>
      <c:overlay val="0"/>
      <c:spPr>
        <a:noFill/>
        <a:ln>
          <a:noFill/>
        </a:ln>
        <a:effectLst/>
      </c:spPr>
      <c:txPr>
        <a:bodyPr rot="0" spcFirstLastPara="1" vertOverflow="ellipsis" vert="horz" wrap="square" anchor="ctr" anchorCtr="1"/>
        <a:lstStyle/>
        <a:p>
          <a:pPr>
            <a:defRPr lang="fr-FR" sz="1680" b="1" i="0" u="none" strike="noStrike" kern="1200" spc="0" baseline="0" noProof="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Evolución!$H$57</c:f>
              <c:strCache>
                <c:ptCount val="1"/>
                <c:pt idx="0">
                  <c:v>Public</c:v>
                </c:pt>
              </c:strCache>
            </c:strRef>
          </c:tx>
          <c:spPr>
            <a:ln w="28575" cap="rnd">
              <a:solidFill>
                <a:schemeClr val="accent1"/>
              </a:solidFill>
              <a:round/>
            </a:ln>
            <a:effectLst/>
          </c:spPr>
          <c:marker>
            <c:symbol val="none"/>
          </c:marker>
          <c:cat>
            <c:numRef>
              <c:f>Evolución!$G$58:$G$66</c:f>
              <c:numCache>
                <c:formatCode>General</c:formatCode>
                <c:ptCount val="9"/>
                <c:pt idx="0">
                  <c:v>1970</c:v>
                </c:pt>
                <c:pt idx="1">
                  <c:v>1980</c:v>
                </c:pt>
                <c:pt idx="2">
                  <c:v>1984</c:v>
                </c:pt>
                <c:pt idx="3">
                  <c:v>1990</c:v>
                </c:pt>
                <c:pt idx="4">
                  <c:v>1996</c:v>
                </c:pt>
                <c:pt idx="5">
                  <c:v>2000</c:v>
                </c:pt>
                <c:pt idx="6">
                  <c:v>2006</c:v>
                </c:pt>
                <c:pt idx="7">
                  <c:v>2010</c:v>
                </c:pt>
                <c:pt idx="8">
                  <c:v>2016</c:v>
                </c:pt>
              </c:numCache>
            </c:numRef>
          </c:cat>
          <c:val>
            <c:numRef>
              <c:f>Evolución!$H$58:$H$66</c:f>
              <c:numCache>
                <c:formatCode>General</c:formatCode>
                <c:ptCount val="9"/>
                <c:pt idx="0">
                  <c:v>4960</c:v>
                </c:pt>
                <c:pt idx="1">
                  <c:v>19647</c:v>
                </c:pt>
                <c:pt idx="2">
                  <c:v>28447</c:v>
                </c:pt>
                <c:pt idx="3">
                  <c:v>36990</c:v>
                </c:pt>
                <c:pt idx="4">
                  <c:v>65552</c:v>
                </c:pt>
                <c:pt idx="5">
                  <c:v>76541</c:v>
                </c:pt>
                <c:pt idx="6">
                  <c:v>88287</c:v>
                </c:pt>
                <c:pt idx="7">
                  <c:v>100716</c:v>
                </c:pt>
                <c:pt idx="8">
                  <c:v>140278</c:v>
                </c:pt>
              </c:numCache>
            </c:numRef>
          </c:val>
          <c:smooth val="0"/>
          <c:extLst>
            <c:ext xmlns:c16="http://schemas.microsoft.com/office/drawing/2014/chart" uri="{C3380CC4-5D6E-409C-BE32-E72D297353CC}">
              <c16:uniqueId val="{00000000-70DF-4405-8ECA-5F0655F1ADC0}"/>
            </c:ext>
          </c:extLst>
        </c:ser>
        <c:ser>
          <c:idx val="1"/>
          <c:order val="1"/>
          <c:tx>
            <c:strRef>
              <c:f>Evolución!$I$57</c:f>
              <c:strCache>
                <c:ptCount val="1"/>
                <c:pt idx="0">
                  <c:v>Privé</c:v>
                </c:pt>
              </c:strCache>
            </c:strRef>
          </c:tx>
          <c:spPr>
            <a:ln w="28575" cap="rnd">
              <a:solidFill>
                <a:schemeClr val="accent2"/>
              </a:solidFill>
              <a:round/>
            </a:ln>
            <a:effectLst/>
          </c:spPr>
          <c:marker>
            <c:symbol val="none"/>
          </c:marker>
          <c:cat>
            <c:numRef>
              <c:f>Evolución!$G$58:$G$66</c:f>
              <c:numCache>
                <c:formatCode>General</c:formatCode>
                <c:ptCount val="9"/>
                <c:pt idx="0">
                  <c:v>1970</c:v>
                </c:pt>
                <c:pt idx="1">
                  <c:v>1980</c:v>
                </c:pt>
                <c:pt idx="2">
                  <c:v>1984</c:v>
                </c:pt>
                <c:pt idx="3">
                  <c:v>1990</c:v>
                </c:pt>
                <c:pt idx="4">
                  <c:v>1996</c:v>
                </c:pt>
                <c:pt idx="5">
                  <c:v>2000</c:v>
                </c:pt>
                <c:pt idx="6">
                  <c:v>2006</c:v>
                </c:pt>
                <c:pt idx="7">
                  <c:v>2010</c:v>
                </c:pt>
                <c:pt idx="8">
                  <c:v>2016</c:v>
                </c:pt>
              </c:numCache>
            </c:numRef>
          </c:cat>
          <c:val>
            <c:numRef>
              <c:f>Evolución!$I$58:$I$66</c:f>
              <c:numCache>
                <c:formatCode>General</c:formatCode>
                <c:ptCount val="9"/>
                <c:pt idx="0">
                  <c:v>993</c:v>
                </c:pt>
                <c:pt idx="1">
                  <c:v>5855</c:v>
                </c:pt>
                <c:pt idx="2">
                  <c:v>6943</c:v>
                </c:pt>
                <c:pt idx="3">
                  <c:v>8909</c:v>
                </c:pt>
                <c:pt idx="4">
                  <c:v>28745</c:v>
                </c:pt>
                <c:pt idx="5">
                  <c:v>52406</c:v>
                </c:pt>
                <c:pt idx="6">
                  <c:v>73716</c:v>
                </c:pt>
                <c:pt idx="7">
                  <c:v>108225</c:v>
                </c:pt>
                <c:pt idx="8">
                  <c:v>193831</c:v>
                </c:pt>
              </c:numCache>
            </c:numRef>
          </c:val>
          <c:smooth val="0"/>
          <c:extLst>
            <c:ext xmlns:c16="http://schemas.microsoft.com/office/drawing/2014/chart" uri="{C3380CC4-5D6E-409C-BE32-E72D297353CC}">
              <c16:uniqueId val="{00000001-70DF-4405-8ECA-5F0655F1ADC0}"/>
            </c:ext>
          </c:extLst>
        </c:ser>
        <c:ser>
          <c:idx val="2"/>
          <c:order val="2"/>
          <c:tx>
            <c:strRef>
              <c:f>Evolución!$J$57</c:f>
              <c:strCache>
                <c:ptCount val="1"/>
                <c:pt idx="0">
                  <c:v>Total</c:v>
                </c:pt>
              </c:strCache>
            </c:strRef>
          </c:tx>
          <c:spPr>
            <a:ln w="28575" cap="rnd">
              <a:solidFill>
                <a:schemeClr val="accent3"/>
              </a:solidFill>
              <a:round/>
            </a:ln>
            <a:effectLst/>
          </c:spPr>
          <c:marker>
            <c:symbol val="none"/>
          </c:marker>
          <c:cat>
            <c:numRef>
              <c:f>Evolución!$G$58:$G$66</c:f>
              <c:numCache>
                <c:formatCode>General</c:formatCode>
                <c:ptCount val="9"/>
                <c:pt idx="0">
                  <c:v>1970</c:v>
                </c:pt>
                <c:pt idx="1">
                  <c:v>1980</c:v>
                </c:pt>
                <c:pt idx="2">
                  <c:v>1984</c:v>
                </c:pt>
                <c:pt idx="3">
                  <c:v>1990</c:v>
                </c:pt>
                <c:pt idx="4">
                  <c:v>1996</c:v>
                </c:pt>
                <c:pt idx="5">
                  <c:v>2000</c:v>
                </c:pt>
                <c:pt idx="6">
                  <c:v>2006</c:v>
                </c:pt>
                <c:pt idx="7">
                  <c:v>2010</c:v>
                </c:pt>
                <c:pt idx="8">
                  <c:v>2016</c:v>
                </c:pt>
              </c:numCache>
            </c:numRef>
          </c:cat>
          <c:val>
            <c:numRef>
              <c:f>Evolución!$J$58:$J$66</c:f>
              <c:numCache>
                <c:formatCode>General</c:formatCode>
                <c:ptCount val="9"/>
                <c:pt idx="0">
                  <c:v>5953</c:v>
                </c:pt>
                <c:pt idx="1">
                  <c:v>25502</c:v>
                </c:pt>
                <c:pt idx="2">
                  <c:v>35390</c:v>
                </c:pt>
                <c:pt idx="3">
                  <c:v>45899</c:v>
                </c:pt>
                <c:pt idx="4">
                  <c:v>94297</c:v>
                </c:pt>
                <c:pt idx="5">
                  <c:v>128947</c:v>
                </c:pt>
                <c:pt idx="6">
                  <c:v>162003</c:v>
                </c:pt>
                <c:pt idx="7">
                  <c:v>208941</c:v>
                </c:pt>
                <c:pt idx="8">
                  <c:v>334109</c:v>
                </c:pt>
              </c:numCache>
            </c:numRef>
          </c:val>
          <c:smooth val="0"/>
          <c:extLst>
            <c:ext xmlns:c16="http://schemas.microsoft.com/office/drawing/2014/chart" uri="{C3380CC4-5D6E-409C-BE32-E72D297353CC}">
              <c16:uniqueId val="{00000002-70DF-4405-8ECA-5F0655F1ADC0}"/>
            </c:ext>
          </c:extLst>
        </c:ser>
        <c:dLbls>
          <c:showLegendKey val="0"/>
          <c:showVal val="0"/>
          <c:showCatName val="0"/>
          <c:showSerName val="0"/>
          <c:showPercent val="0"/>
          <c:showBubbleSize val="0"/>
        </c:dLbls>
        <c:smooth val="0"/>
        <c:axId val="2129600216"/>
        <c:axId val="2129408600"/>
      </c:lineChart>
      <c:catAx>
        <c:axId val="21296002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129408600"/>
        <c:crosses val="autoZero"/>
        <c:auto val="1"/>
        <c:lblAlgn val="ctr"/>
        <c:lblOffset val="100"/>
        <c:noMultiLvlLbl val="0"/>
      </c:catAx>
      <c:valAx>
        <c:axId val="21294086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12960021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4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fr-FR" sz="2000" b="1" i="0" u="none" strike="noStrike" kern="1200" cap="all" spc="50" baseline="0" noProof="0">
                <a:solidFill>
                  <a:schemeClr val="tx1">
                    <a:lumMod val="65000"/>
                    <a:lumOff val="35000"/>
                  </a:schemeClr>
                </a:solidFill>
                <a:latin typeface="+mn-lt"/>
                <a:ea typeface="+mn-ea"/>
                <a:cs typeface="+mn-cs"/>
              </a:defRPr>
            </a:pPr>
            <a:r>
              <a:rPr lang="fr-FR" sz="2000" cap="none" noProof="0" dirty="0" smtClean="0"/>
              <a:t>Number of HE Institutions by sector</a:t>
            </a:r>
            <a:endParaRPr lang="fr-FR" sz="2000" cap="none" noProof="0" dirty="0"/>
          </a:p>
        </c:rich>
      </c:tx>
      <c:layout/>
      <c:overlay val="0"/>
      <c:spPr>
        <a:noFill/>
        <a:ln>
          <a:noFill/>
        </a:ln>
        <a:effectLst/>
      </c:spPr>
      <c:txPr>
        <a:bodyPr rot="0" spcFirstLastPara="1" vertOverflow="ellipsis" vert="horz" wrap="square" anchor="ctr" anchorCtr="1"/>
        <a:lstStyle/>
        <a:p>
          <a:pPr>
            <a:defRPr lang="fr-FR" sz="2000" b="1" i="0" u="none" strike="noStrike" kern="1200" cap="all" spc="50" baseline="0" noProof="0">
              <a:solidFill>
                <a:schemeClr val="tx1">
                  <a:lumMod val="65000"/>
                  <a:lumOff val="35000"/>
                </a:schemeClr>
              </a:solidFill>
              <a:latin typeface="+mn-lt"/>
              <a:ea typeface="+mn-ea"/>
              <a:cs typeface="+mn-cs"/>
            </a:defRPr>
          </a:pPr>
          <a:endParaRPr lang="en-US"/>
        </a:p>
      </c:txPr>
    </c:title>
    <c:autoTitleDeleted val="0"/>
    <c:plotArea>
      <c:layout/>
      <c:doughnutChart>
        <c:varyColors val="1"/>
        <c:ser>
          <c:idx val="0"/>
          <c:order val="0"/>
          <c:tx>
            <c:strRef>
              <c:f>Mendoza!$Q$6</c:f>
              <c:strCache>
                <c:ptCount val="1"/>
                <c:pt idx="0">
                  <c:v>Nombre des Institutions</c:v>
                </c:pt>
              </c:strCache>
            </c:strRef>
          </c:tx>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878D-45C5-94F7-7CC167844BDB}"/>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878D-45C5-94F7-7CC167844BDB}"/>
              </c:ext>
            </c:extLst>
          </c:dPt>
          <c:dLbls>
            <c:dLbl>
              <c:idx val="1"/>
              <c:layout>
                <c:manualLayout>
                  <c:x val="0.134803921568627"/>
                  <c:y val="9.0477917367025901E-2"/>
                </c:manualLayout>
              </c:layout>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878D-45C5-94F7-7CC167844BDB}"/>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lt1"/>
                    </a:solidFill>
                    <a:latin typeface="+mn-lt"/>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Mendoza!$P$7:$P$9</c:f>
              <c:strCache>
                <c:ptCount val="2"/>
                <c:pt idx="0">
                  <c:v>Public</c:v>
                </c:pt>
                <c:pt idx="1">
                  <c:v>Privé</c:v>
                </c:pt>
              </c:strCache>
            </c:strRef>
          </c:cat>
          <c:val>
            <c:numRef>
              <c:f>Mendoza!$Q$7:$Q$9</c:f>
              <c:numCache>
                <c:formatCode>General</c:formatCode>
                <c:ptCount val="2"/>
                <c:pt idx="0">
                  <c:v>1005</c:v>
                </c:pt>
                <c:pt idx="1">
                  <c:v>2140</c:v>
                </c:pt>
              </c:numCache>
            </c:numRef>
          </c:val>
          <c:extLst>
            <c:ext xmlns:c16="http://schemas.microsoft.com/office/drawing/2014/chart" uri="{C3380CC4-5D6E-409C-BE32-E72D297353CC}">
              <c16:uniqueId val="{00000004-878D-45C5-94F7-7CC167844BDB}"/>
            </c:ext>
          </c:extLst>
        </c:ser>
        <c:dLbls>
          <c:showLegendKey val="0"/>
          <c:showVal val="1"/>
          <c:showCatName val="0"/>
          <c:showSerName val="0"/>
          <c:showPercent val="0"/>
          <c:showBubbleSize val="0"/>
          <c:showLeaderLines val="1"/>
        </c:dLbls>
        <c:firstSliceAng val="0"/>
        <c:holeSize val="50"/>
      </c:doughnut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1" i="0" u="none" strike="noStrike" kern="1200" spc="0" baseline="0">
                <a:solidFill>
                  <a:schemeClr val="tx1">
                    <a:lumMod val="65000"/>
                    <a:lumOff val="35000"/>
                  </a:schemeClr>
                </a:solidFill>
                <a:latin typeface="+mn-lt"/>
                <a:ea typeface="+mn-ea"/>
                <a:cs typeface="+mn-cs"/>
              </a:defRPr>
            </a:pPr>
            <a:r>
              <a:rPr lang="fr-FR" b="1" dirty="0" smtClean="0"/>
              <a:t>Total enrollment</a:t>
            </a:r>
            <a:r>
              <a:rPr lang="fr-FR" b="1" baseline="0" dirty="0" smtClean="0"/>
              <a:t> by sector in HE</a:t>
            </a:r>
            <a:endParaRPr lang="fr-FR" b="1" dirty="0"/>
          </a:p>
        </c:rich>
      </c:tx>
      <c:layout>
        <c:manualLayout>
          <c:xMode val="edge"/>
          <c:yMode val="edge"/>
          <c:x val="0.11351706036745407"/>
          <c:y val="2.0430497469973604E-2"/>
        </c:manualLayout>
      </c:layout>
      <c:overlay val="0"/>
      <c:spPr>
        <a:noFill/>
        <a:ln>
          <a:noFill/>
        </a:ln>
        <a:effectLst/>
      </c:spPr>
      <c:txPr>
        <a:bodyPr rot="0" spcFirstLastPara="1" vertOverflow="ellipsis" vert="horz" wrap="square" anchor="ctr" anchorCtr="1"/>
        <a:lstStyle/>
        <a:p>
          <a:pPr>
            <a:defRPr sz="216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Mendoza!$T$7</c:f>
              <c:strCache>
                <c:ptCount val="1"/>
                <c:pt idx="0">
                  <c:v>Public</c:v>
                </c:pt>
              </c:strCache>
            </c:strRef>
          </c:tx>
          <c:spPr>
            <a:solidFill>
              <a:schemeClr val="accent1"/>
            </a:solidFill>
            <a:ln>
              <a:noFill/>
            </a:ln>
            <a:effectLst/>
          </c:spPr>
          <c:invertIfNegative val="0"/>
          <c:cat>
            <c:strRef>
              <c:f>Mendoza!$U$6:$W$6</c:f>
              <c:strCache>
                <c:ptCount val="3"/>
                <c:pt idx="0">
                  <c:v>Licence</c:v>
                </c:pt>
                <c:pt idx="1">
                  <c:v>Post licence</c:v>
                </c:pt>
                <c:pt idx="2">
                  <c:v>Total</c:v>
                </c:pt>
              </c:strCache>
            </c:strRef>
          </c:cat>
          <c:val>
            <c:numRef>
              <c:f>Mendoza!$U$7:$W$7</c:f>
              <c:numCache>
                <c:formatCode>0.0%</c:formatCode>
                <c:ptCount val="3"/>
                <c:pt idx="0">
                  <c:v>0.68500000000000005</c:v>
                </c:pt>
                <c:pt idx="1">
                  <c:v>0.41900000000000004</c:v>
                </c:pt>
                <c:pt idx="2">
                  <c:v>0.66500000000000004</c:v>
                </c:pt>
              </c:numCache>
            </c:numRef>
          </c:val>
          <c:extLst>
            <c:ext xmlns:c16="http://schemas.microsoft.com/office/drawing/2014/chart" uri="{C3380CC4-5D6E-409C-BE32-E72D297353CC}">
              <c16:uniqueId val="{00000000-1359-4632-A825-64E71C830B6C}"/>
            </c:ext>
          </c:extLst>
        </c:ser>
        <c:ser>
          <c:idx val="1"/>
          <c:order val="1"/>
          <c:tx>
            <c:strRef>
              <c:f>Mendoza!$T$8</c:f>
              <c:strCache>
                <c:ptCount val="1"/>
                <c:pt idx="0">
                  <c:v>Privé</c:v>
                </c:pt>
              </c:strCache>
            </c:strRef>
          </c:tx>
          <c:spPr>
            <a:solidFill>
              <a:schemeClr val="accent2"/>
            </a:solidFill>
            <a:ln>
              <a:noFill/>
            </a:ln>
            <a:effectLst/>
          </c:spPr>
          <c:invertIfNegative val="0"/>
          <c:cat>
            <c:strRef>
              <c:f>Mendoza!$U$6:$W$6</c:f>
              <c:strCache>
                <c:ptCount val="3"/>
                <c:pt idx="0">
                  <c:v>Licence</c:v>
                </c:pt>
                <c:pt idx="1">
                  <c:v>Post licence</c:v>
                </c:pt>
                <c:pt idx="2">
                  <c:v>Total</c:v>
                </c:pt>
              </c:strCache>
            </c:strRef>
          </c:cat>
          <c:val>
            <c:numRef>
              <c:f>Mendoza!$U$8:$W$8</c:f>
              <c:numCache>
                <c:formatCode>0.0%</c:formatCode>
                <c:ptCount val="3"/>
                <c:pt idx="0">
                  <c:v>0.315</c:v>
                </c:pt>
                <c:pt idx="1">
                  <c:v>0.57999999999999996</c:v>
                </c:pt>
                <c:pt idx="2">
                  <c:v>0.33500000000000002</c:v>
                </c:pt>
              </c:numCache>
            </c:numRef>
          </c:val>
          <c:extLst>
            <c:ext xmlns:c16="http://schemas.microsoft.com/office/drawing/2014/chart" uri="{C3380CC4-5D6E-409C-BE32-E72D297353CC}">
              <c16:uniqueId val="{00000001-1359-4632-A825-64E71C830B6C}"/>
            </c:ext>
          </c:extLst>
        </c:ser>
        <c:dLbls>
          <c:showLegendKey val="0"/>
          <c:showVal val="0"/>
          <c:showCatName val="0"/>
          <c:showSerName val="0"/>
          <c:showPercent val="0"/>
          <c:showBubbleSize val="0"/>
        </c:dLbls>
        <c:gapWidth val="219"/>
        <c:overlap val="-27"/>
        <c:axId val="479213912"/>
        <c:axId val="479214240"/>
      </c:barChart>
      <c:catAx>
        <c:axId val="479213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479214240"/>
        <c:crosses val="autoZero"/>
        <c:auto val="1"/>
        <c:lblAlgn val="ctr"/>
        <c:lblOffset val="100"/>
        <c:noMultiLvlLbl val="0"/>
      </c:catAx>
      <c:valAx>
        <c:axId val="47921424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47921391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8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9DFDD9-087D-47C3-A59F-DC41C54C1437}" type="doc">
      <dgm:prSet loTypeId="urn:microsoft.com/office/officeart/2005/8/layout/chevron2" loCatId="list" qsTypeId="urn:microsoft.com/office/officeart/2005/8/quickstyle/simple1" qsCatId="simple" csTypeId="urn:microsoft.com/office/officeart/2005/8/colors/colorful1" csCatId="colorful" phldr="1"/>
      <dgm:spPr/>
      <dgm:t>
        <a:bodyPr/>
        <a:lstStyle/>
        <a:p>
          <a:endParaRPr lang="en-US"/>
        </a:p>
      </dgm:t>
    </dgm:pt>
    <dgm:pt modelId="{8FDBC7EB-B66A-4394-9308-32D759684968}">
      <dgm:prSet custT="1"/>
      <dgm:spPr/>
      <dgm:t>
        <a:bodyPr/>
        <a:lstStyle/>
        <a:p>
          <a:endParaRPr lang="en-US" sz="2200" dirty="0"/>
        </a:p>
      </dgm:t>
    </dgm:pt>
    <dgm:pt modelId="{ECC02CAA-007B-439C-AB09-2DAF4E39BC4F}" type="parTrans" cxnId="{E62839A3-4A7F-4AE5-B070-FF2D2C07A5FE}">
      <dgm:prSet/>
      <dgm:spPr/>
      <dgm:t>
        <a:bodyPr/>
        <a:lstStyle/>
        <a:p>
          <a:endParaRPr lang="en-US" sz="2200"/>
        </a:p>
      </dgm:t>
    </dgm:pt>
    <dgm:pt modelId="{C84D9D98-4935-44C3-94C6-DFB82D601925}" type="sibTrans" cxnId="{E62839A3-4A7F-4AE5-B070-FF2D2C07A5FE}">
      <dgm:prSet/>
      <dgm:spPr/>
      <dgm:t>
        <a:bodyPr/>
        <a:lstStyle/>
        <a:p>
          <a:endParaRPr lang="en-US" sz="2200"/>
        </a:p>
      </dgm:t>
    </dgm:pt>
    <dgm:pt modelId="{8CE072B4-826D-4558-986C-CC88635407F2}">
      <dgm:prSet custT="1"/>
      <dgm:spPr/>
      <dgm:t>
        <a:bodyPr/>
        <a:lstStyle/>
        <a:p>
          <a:endParaRPr lang="en-US" sz="2200" dirty="0"/>
        </a:p>
      </dgm:t>
    </dgm:pt>
    <dgm:pt modelId="{0B640FF8-48CE-4D59-97C0-362BDD574635}" type="parTrans" cxnId="{DAC35395-520D-4B71-A49A-7965D83B814A}">
      <dgm:prSet/>
      <dgm:spPr/>
      <dgm:t>
        <a:bodyPr/>
        <a:lstStyle/>
        <a:p>
          <a:endParaRPr lang="en-US" sz="2200"/>
        </a:p>
      </dgm:t>
    </dgm:pt>
    <dgm:pt modelId="{6C3F8982-942D-4947-98DD-5600F99E49B5}" type="sibTrans" cxnId="{DAC35395-520D-4B71-A49A-7965D83B814A}">
      <dgm:prSet/>
      <dgm:spPr/>
      <dgm:t>
        <a:bodyPr/>
        <a:lstStyle/>
        <a:p>
          <a:endParaRPr lang="en-US" sz="2200"/>
        </a:p>
      </dgm:t>
    </dgm:pt>
    <dgm:pt modelId="{86112B52-260F-4B05-95A5-A51A346099F5}">
      <dgm:prSet custT="1"/>
      <dgm:spPr/>
      <dgm:t>
        <a:bodyPr/>
        <a:lstStyle/>
        <a:p>
          <a:endParaRPr lang="en-US" sz="2200" dirty="0"/>
        </a:p>
      </dgm:t>
    </dgm:pt>
    <dgm:pt modelId="{54ACBC96-0561-4E17-84F2-65B42362122C}" type="parTrans" cxnId="{33D35505-AE00-4029-BAD8-7A136566B5DE}">
      <dgm:prSet/>
      <dgm:spPr/>
      <dgm:t>
        <a:bodyPr/>
        <a:lstStyle/>
        <a:p>
          <a:endParaRPr lang="en-US" sz="2200"/>
        </a:p>
      </dgm:t>
    </dgm:pt>
    <dgm:pt modelId="{FD31CDD2-3AD2-40E7-BBEE-7A6BB016B11E}" type="sibTrans" cxnId="{33D35505-AE00-4029-BAD8-7A136566B5DE}">
      <dgm:prSet/>
      <dgm:spPr/>
      <dgm:t>
        <a:bodyPr/>
        <a:lstStyle/>
        <a:p>
          <a:endParaRPr lang="en-US" sz="2200"/>
        </a:p>
      </dgm:t>
    </dgm:pt>
    <dgm:pt modelId="{8389C5A6-1C79-4ED7-8F65-AF85E19223E0}">
      <dgm:prSet custT="1"/>
      <dgm:spPr/>
      <dgm:t>
        <a:bodyPr/>
        <a:lstStyle/>
        <a:p>
          <a:r>
            <a:rPr lang="en-US" sz="2200" dirty="0"/>
            <a:t>Characterize the mobile student and scholars population, international fluxes, as</a:t>
          </a:r>
          <a:r>
            <a:rPr lang="es-MX" sz="2200" dirty="0"/>
            <a:t> </a:t>
          </a:r>
          <a:r>
            <a:rPr lang="en-US" sz="2200" dirty="0"/>
            <a:t>well as the social, political and economic conditions of the mobility.</a:t>
          </a:r>
        </a:p>
      </dgm:t>
    </dgm:pt>
    <dgm:pt modelId="{849D23B0-87A0-4D91-B656-90F0707F301B}" type="parTrans" cxnId="{B2A99931-00E9-4F9E-949D-24ACC0D1494C}">
      <dgm:prSet/>
      <dgm:spPr/>
      <dgm:t>
        <a:bodyPr/>
        <a:lstStyle/>
        <a:p>
          <a:endParaRPr lang="en-US" sz="2200"/>
        </a:p>
      </dgm:t>
    </dgm:pt>
    <dgm:pt modelId="{00D51A84-1CF6-4B31-B82E-79853B6034F7}" type="sibTrans" cxnId="{B2A99931-00E9-4F9E-949D-24ACC0D1494C}">
      <dgm:prSet/>
      <dgm:spPr/>
      <dgm:t>
        <a:bodyPr/>
        <a:lstStyle/>
        <a:p>
          <a:endParaRPr lang="en-US" sz="2200"/>
        </a:p>
      </dgm:t>
    </dgm:pt>
    <dgm:pt modelId="{72E44056-1566-4390-992C-21D121E21A19}">
      <dgm:prSet custT="1"/>
      <dgm:spPr/>
      <dgm:t>
        <a:bodyPr/>
        <a:lstStyle/>
        <a:p>
          <a:r>
            <a:rPr lang="en-US" sz="2200" dirty="0"/>
            <a:t>Characterize the mobility and schooling trajectories abroad and its relation</a:t>
          </a:r>
          <a:r>
            <a:rPr lang="es-MX" sz="2200" dirty="0"/>
            <a:t> </a:t>
          </a:r>
          <a:r>
            <a:rPr lang="en-US" sz="2200" dirty="0"/>
            <a:t>with the international higher education market dynamic and routes.</a:t>
          </a:r>
        </a:p>
      </dgm:t>
    </dgm:pt>
    <dgm:pt modelId="{414E51A1-2996-4880-8B69-8201F076462D}" type="parTrans" cxnId="{A7FF96BC-1CC8-45B9-83DF-474361685362}">
      <dgm:prSet/>
      <dgm:spPr/>
      <dgm:t>
        <a:bodyPr/>
        <a:lstStyle/>
        <a:p>
          <a:endParaRPr lang="en-US" sz="2200"/>
        </a:p>
      </dgm:t>
    </dgm:pt>
    <dgm:pt modelId="{593EB923-127B-4584-ACC5-DAF09EE61BA7}" type="sibTrans" cxnId="{A7FF96BC-1CC8-45B9-83DF-474361685362}">
      <dgm:prSet/>
      <dgm:spPr/>
      <dgm:t>
        <a:bodyPr/>
        <a:lstStyle/>
        <a:p>
          <a:endParaRPr lang="en-US" sz="2200"/>
        </a:p>
      </dgm:t>
    </dgm:pt>
    <dgm:pt modelId="{18847BE9-204A-4053-8C3E-6F4572752CEB}">
      <dgm:prSet custT="1"/>
      <dgm:spPr/>
      <dgm:t>
        <a:bodyPr/>
        <a:lstStyle/>
        <a:p>
          <a:r>
            <a:rPr lang="en-US" sz="2200" dirty="0" err="1" smtClean="0"/>
            <a:t>Analize</a:t>
          </a:r>
          <a:r>
            <a:rPr lang="en-US" sz="2200" dirty="0" smtClean="0"/>
            <a:t> the </a:t>
          </a:r>
          <a:r>
            <a:rPr lang="en-US" sz="2200" dirty="0"/>
            <a:t>role of </a:t>
          </a:r>
          <a:r>
            <a:rPr lang="en-US" sz="2200" dirty="0" smtClean="0"/>
            <a:t>international mobility </a:t>
          </a:r>
          <a:r>
            <a:rPr lang="en-US" sz="2200" dirty="0"/>
            <a:t>in the constitution of Mexican scientific, political, and economic elites and their international  networks.</a:t>
          </a:r>
        </a:p>
      </dgm:t>
    </dgm:pt>
    <dgm:pt modelId="{ECEB3566-D1CC-44B3-8399-C6C30EC1787D}" type="parTrans" cxnId="{1EC289B3-DFF0-4BB5-B346-A231F220BB9E}">
      <dgm:prSet/>
      <dgm:spPr/>
      <dgm:t>
        <a:bodyPr/>
        <a:lstStyle/>
        <a:p>
          <a:endParaRPr lang="en-US" sz="2200"/>
        </a:p>
      </dgm:t>
    </dgm:pt>
    <dgm:pt modelId="{99219AFC-54C2-4724-AD82-C107ED5DAFA3}" type="sibTrans" cxnId="{1EC289B3-DFF0-4BB5-B346-A231F220BB9E}">
      <dgm:prSet/>
      <dgm:spPr/>
      <dgm:t>
        <a:bodyPr/>
        <a:lstStyle/>
        <a:p>
          <a:endParaRPr lang="en-US" sz="2200"/>
        </a:p>
      </dgm:t>
    </dgm:pt>
    <dgm:pt modelId="{62E38A14-06C0-4D49-B73F-481E8BBC86A6}" type="pres">
      <dgm:prSet presAssocID="{C59DFDD9-087D-47C3-A59F-DC41C54C1437}" presName="linearFlow" presStyleCnt="0">
        <dgm:presLayoutVars>
          <dgm:dir/>
          <dgm:animLvl val="lvl"/>
          <dgm:resizeHandles val="exact"/>
        </dgm:presLayoutVars>
      </dgm:prSet>
      <dgm:spPr/>
      <dgm:t>
        <a:bodyPr/>
        <a:lstStyle/>
        <a:p>
          <a:endParaRPr lang="es-ES"/>
        </a:p>
      </dgm:t>
    </dgm:pt>
    <dgm:pt modelId="{B6A8C3DF-AF59-49A2-87B8-0112C992E33A}" type="pres">
      <dgm:prSet presAssocID="{8FDBC7EB-B66A-4394-9308-32D759684968}" presName="composite" presStyleCnt="0"/>
      <dgm:spPr/>
    </dgm:pt>
    <dgm:pt modelId="{94B54353-2EE2-4E3B-B9A9-BDD1B8CBACBD}" type="pres">
      <dgm:prSet presAssocID="{8FDBC7EB-B66A-4394-9308-32D759684968}" presName="parentText" presStyleLbl="alignNode1" presStyleIdx="0" presStyleCnt="3">
        <dgm:presLayoutVars>
          <dgm:chMax val="1"/>
          <dgm:bulletEnabled val="1"/>
        </dgm:presLayoutVars>
      </dgm:prSet>
      <dgm:spPr/>
      <dgm:t>
        <a:bodyPr/>
        <a:lstStyle/>
        <a:p>
          <a:endParaRPr lang="es-ES"/>
        </a:p>
      </dgm:t>
    </dgm:pt>
    <dgm:pt modelId="{CACFF8BA-8596-4EF1-95C7-4A4FC5B92C8B}" type="pres">
      <dgm:prSet presAssocID="{8FDBC7EB-B66A-4394-9308-32D759684968}" presName="descendantText" presStyleLbl="alignAcc1" presStyleIdx="0" presStyleCnt="3">
        <dgm:presLayoutVars>
          <dgm:bulletEnabled val="1"/>
        </dgm:presLayoutVars>
      </dgm:prSet>
      <dgm:spPr/>
      <dgm:t>
        <a:bodyPr/>
        <a:lstStyle/>
        <a:p>
          <a:endParaRPr lang="es-ES"/>
        </a:p>
      </dgm:t>
    </dgm:pt>
    <dgm:pt modelId="{C0C32910-61C7-4BA9-9563-63A48499488B}" type="pres">
      <dgm:prSet presAssocID="{C84D9D98-4935-44C3-94C6-DFB82D601925}" presName="sp" presStyleCnt="0"/>
      <dgm:spPr/>
    </dgm:pt>
    <dgm:pt modelId="{B2EEA0C9-5E11-4F6C-82A9-B6DE39ECECD3}" type="pres">
      <dgm:prSet presAssocID="{8CE072B4-826D-4558-986C-CC88635407F2}" presName="composite" presStyleCnt="0"/>
      <dgm:spPr/>
    </dgm:pt>
    <dgm:pt modelId="{ABF33559-B019-4415-BBD9-A11841A0861F}" type="pres">
      <dgm:prSet presAssocID="{8CE072B4-826D-4558-986C-CC88635407F2}" presName="parentText" presStyleLbl="alignNode1" presStyleIdx="1" presStyleCnt="3">
        <dgm:presLayoutVars>
          <dgm:chMax val="1"/>
          <dgm:bulletEnabled val="1"/>
        </dgm:presLayoutVars>
      </dgm:prSet>
      <dgm:spPr/>
      <dgm:t>
        <a:bodyPr/>
        <a:lstStyle/>
        <a:p>
          <a:endParaRPr lang="es-ES"/>
        </a:p>
      </dgm:t>
    </dgm:pt>
    <dgm:pt modelId="{C8772DDA-D6A7-4570-8706-A1FD50404567}" type="pres">
      <dgm:prSet presAssocID="{8CE072B4-826D-4558-986C-CC88635407F2}" presName="descendantText" presStyleLbl="alignAcc1" presStyleIdx="1" presStyleCnt="3">
        <dgm:presLayoutVars>
          <dgm:bulletEnabled val="1"/>
        </dgm:presLayoutVars>
      </dgm:prSet>
      <dgm:spPr/>
      <dgm:t>
        <a:bodyPr/>
        <a:lstStyle/>
        <a:p>
          <a:endParaRPr lang="es-ES"/>
        </a:p>
      </dgm:t>
    </dgm:pt>
    <dgm:pt modelId="{D6FDE8BC-BB9F-4D83-8C8D-9451287A7BF6}" type="pres">
      <dgm:prSet presAssocID="{6C3F8982-942D-4947-98DD-5600F99E49B5}" presName="sp" presStyleCnt="0"/>
      <dgm:spPr/>
    </dgm:pt>
    <dgm:pt modelId="{289B9115-224F-4267-BD74-1AAB07C114B6}" type="pres">
      <dgm:prSet presAssocID="{86112B52-260F-4B05-95A5-A51A346099F5}" presName="composite" presStyleCnt="0"/>
      <dgm:spPr/>
    </dgm:pt>
    <dgm:pt modelId="{861A85A4-B388-4EC0-BB41-933FB4E9CF2F}" type="pres">
      <dgm:prSet presAssocID="{86112B52-260F-4B05-95A5-A51A346099F5}" presName="parentText" presStyleLbl="alignNode1" presStyleIdx="2" presStyleCnt="3">
        <dgm:presLayoutVars>
          <dgm:chMax val="1"/>
          <dgm:bulletEnabled val="1"/>
        </dgm:presLayoutVars>
      </dgm:prSet>
      <dgm:spPr/>
      <dgm:t>
        <a:bodyPr/>
        <a:lstStyle/>
        <a:p>
          <a:endParaRPr lang="es-ES"/>
        </a:p>
      </dgm:t>
    </dgm:pt>
    <dgm:pt modelId="{0BB528EB-F95B-4831-B76D-0DAF1F533E2B}" type="pres">
      <dgm:prSet presAssocID="{86112B52-260F-4B05-95A5-A51A346099F5}" presName="descendantText" presStyleLbl="alignAcc1" presStyleIdx="2" presStyleCnt="3">
        <dgm:presLayoutVars>
          <dgm:bulletEnabled val="1"/>
        </dgm:presLayoutVars>
      </dgm:prSet>
      <dgm:spPr/>
      <dgm:t>
        <a:bodyPr/>
        <a:lstStyle/>
        <a:p>
          <a:endParaRPr lang="es-ES"/>
        </a:p>
      </dgm:t>
    </dgm:pt>
  </dgm:ptLst>
  <dgm:cxnLst>
    <dgm:cxn modelId="{A7FF96BC-1CC8-45B9-83DF-474361685362}" srcId="{8CE072B4-826D-4558-986C-CC88635407F2}" destId="{72E44056-1566-4390-992C-21D121E21A19}" srcOrd="0" destOrd="0" parTransId="{414E51A1-2996-4880-8B69-8201F076462D}" sibTransId="{593EB923-127B-4584-ACC5-DAF09EE61BA7}"/>
    <dgm:cxn modelId="{E62839A3-4A7F-4AE5-B070-FF2D2C07A5FE}" srcId="{C59DFDD9-087D-47C3-A59F-DC41C54C1437}" destId="{8FDBC7EB-B66A-4394-9308-32D759684968}" srcOrd="0" destOrd="0" parTransId="{ECC02CAA-007B-439C-AB09-2DAF4E39BC4F}" sibTransId="{C84D9D98-4935-44C3-94C6-DFB82D601925}"/>
    <dgm:cxn modelId="{075E8EE2-3CBE-4167-910A-4E643DA5C21F}" type="presOf" srcId="{18847BE9-204A-4053-8C3E-6F4572752CEB}" destId="{0BB528EB-F95B-4831-B76D-0DAF1F533E2B}" srcOrd="0" destOrd="0" presId="urn:microsoft.com/office/officeart/2005/8/layout/chevron2"/>
    <dgm:cxn modelId="{7E1FC2A1-B0CE-4DA3-BC37-539503489A18}" type="presOf" srcId="{86112B52-260F-4B05-95A5-A51A346099F5}" destId="{861A85A4-B388-4EC0-BB41-933FB4E9CF2F}" srcOrd="0" destOrd="0" presId="urn:microsoft.com/office/officeart/2005/8/layout/chevron2"/>
    <dgm:cxn modelId="{6E91DB3A-FD20-41B3-BED9-28A274B0BD81}" type="presOf" srcId="{C59DFDD9-087D-47C3-A59F-DC41C54C1437}" destId="{62E38A14-06C0-4D49-B73F-481E8BBC86A6}" srcOrd="0" destOrd="0" presId="urn:microsoft.com/office/officeart/2005/8/layout/chevron2"/>
    <dgm:cxn modelId="{DAC35395-520D-4B71-A49A-7965D83B814A}" srcId="{C59DFDD9-087D-47C3-A59F-DC41C54C1437}" destId="{8CE072B4-826D-4558-986C-CC88635407F2}" srcOrd="1" destOrd="0" parTransId="{0B640FF8-48CE-4D59-97C0-362BDD574635}" sibTransId="{6C3F8982-942D-4947-98DD-5600F99E49B5}"/>
    <dgm:cxn modelId="{1EC289B3-DFF0-4BB5-B346-A231F220BB9E}" srcId="{86112B52-260F-4B05-95A5-A51A346099F5}" destId="{18847BE9-204A-4053-8C3E-6F4572752CEB}" srcOrd="0" destOrd="0" parTransId="{ECEB3566-D1CC-44B3-8399-C6C30EC1787D}" sibTransId="{99219AFC-54C2-4724-AD82-C107ED5DAFA3}"/>
    <dgm:cxn modelId="{64C820F8-40A6-41E2-BBE0-88897C7BFCF8}" type="presOf" srcId="{8FDBC7EB-B66A-4394-9308-32D759684968}" destId="{94B54353-2EE2-4E3B-B9A9-BDD1B8CBACBD}" srcOrd="0" destOrd="0" presId="urn:microsoft.com/office/officeart/2005/8/layout/chevron2"/>
    <dgm:cxn modelId="{33D35505-AE00-4029-BAD8-7A136566B5DE}" srcId="{C59DFDD9-087D-47C3-A59F-DC41C54C1437}" destId="{86112B52-260F-4B05-95A5-A51A346099F5}" srcOrd="2" destOrd="0" parTransId="{54ACBC96-0561-4E17-84F2-65B42362122C}" sibTransId="{FD31CDD2-3AD2-40E7-BBEE-7A6BB016B11E}"/>
    <dgm:cxn modelId="{B2A99931-00E9-4F9E-949D-24ACC0D1494C}" srcId="{8FDBC7EB-B66A-4394-9308-32D759684968}" destId="{8389C5A6-1C79-4ED7-8F65-AF85E19223E0}" srcOrd="0" destOrd="0" parTransId="{849D23B0-87A0-4D91-B656-90F0707F301B}" sibTransId="{00D51A84-1CF6-4B31-B82E-79853B6034F7}"/>
    <dgm:cxn modelId="{7EAC2C5D-2511-47E9-B1B6-79982F28A2BC}" type="presOf" srcId="{72E44056-1566-4390-992C-21D121E21A19}" destId="{C8772DDA-D6A7-4570-8706-A1FD50404567}" srcOrd="0" destOrd="0" presId="urn:microsoft.com/office/officeart/2005/8/layout/chevron2"/>
    <dgm:cxn modelId="{073B0A8B-E60A-46ED-BB3E-63B248EB2DEA}" type="presOf" srcId="{8389C5A6-1C79-4ED7-8F65-AF85E19223E0}" destId="{CACFF8BA-8596-4EF1-95C7-4A4FC5B92C8B}" srcOrd="0" destOrd="0" presId="urn:microsoft.com/office/officeart/2005/8/layout/chevron2"/>
    <dgm:cxn modelId="{F1B1B5CD-4C6F-44D6-92E1-6C431983EB83}" type="presOf" srcId="{8CE072B4-826D-4558-986C-CC88635407F2}" destId="{ABF33559-B019-4415-BBD9-A11841A0861F}" srcOrd="0" destOrd="0" presId="urn:microsoft.com/office/officeart/2005/8/layout/chevron2"/>
    <dgm:cxn modelId="{892B405F-3749-4C9C-A50E-4759FD4B3043}" type="presParOf" srcId="{62E38A14-06C0-4D49-B73F-481E8BBC86A6}" destId="{B6A8C3DF-AF59-49A2-87B8-0112C992E33A}" srcOrd="0" destOrd="0" presId="urn:microsoft.com/office/officeart/2005/8/layout/chevron2"/>
    <dgm:cxn modelId="{6A421124-F603-4930-B40A-F81FD94052B1}" type="presParOf" srcId="{B6A8C3DF-AF59-49A2-87B8-0112C992E33A}" destId="{94B54353-2EE2-4E3B-B9A9-BDD1B8CBACBD}" srcOrd="0" destOrd="0" presId="urn:microsoft.com/office/officeart/2005/8/layout/chevron2"/>
    <dgm:cxn modelId="{D766B60C-524F-4246-9D0B-EADAD9C1C6CF}" type="presParOf" srcId="{B6A8C3DF-AF59-49A2-87B8-0112C992E33A}" destId="{CACFF8BA-8596-4EF1-95C7-4A4FC5B92C8B}" srcOrd="1" destOrd="0" presId="urn:microsoft.com/office/officeart/2005/8/layout/chevron2"/>
    <dgm:cxn modelId="{37EC6917-46A0-4F3D-BDE1-4BD13F010932}" type="presParOf" srcId="{62E38A14-06C0-4D49-B73F-481E8BBC86A6}" destId="{C0C32910-61C7-4BA9-9563-63A48499488B}" srcOrd="1" destOrd="0" presId="urn:microsoft.com/office/officeart/2005/8/layout/chevron2"/>
    <dgm:cxn modelId="{8959F034-C085-425B-AB71-3A9AA903333C}" type="presParOf" srcId="{62E38A14-06C0-4D49-B73F-481E8BBC86A6}" destId="{B2EEA0C9-5E11-4F6C-82A9-B6DE39ECECD3}" srcOrd="2" destOrd="0" presId="urn:microsoft.com/office/officeart/2005/8/layout/chevron2"/>
    <dgm:cxn modelId="{24A257F5-0ECD-486F-A14A-E2AC381C3C09}" type="presParOf" srcId="{B2EEA0C9-5E11-4F6C-82A9-B6DE39ECECD3}" destId="{ABF33559-B019-4415-BBD9-A11841A0861F}" srcOrd="0" destOrd="0" presId="urn:microsoft.com/office/officeart/2005/8/layout/chevron2"/>
    <dgm:cxn modelId="{2928AEF0-D48C-40DA-AD84-1E4A26DA1793}" type="presParOf" srcId="{B2EEA0C9-5E11-4F6C-82A9-B6DE39ECECD3}" destId="{C8772DDA-D6A7-4570-8706-A1FD50404567}" srcOrd="1" destOrd="0" presId="urn:microsoft.com/office/officeart/2005/8/layout/chevron2"/>
    <dgm:cxn modelId="{FC33A777-FC8A-4141-8C61-040A3F819F61}" type="presParOf" srcId="{62E38A14-06C0-4D49-B73F-481E8BBC86A6}" destId="{D6FDE8BC-BB9F-4D83-8C8D-9451287A7BF6}" srcOrd="3" destOrd="0" presId="urn:microsoft.com/office/officeart/2005/8/layout/chevron2"/>
    <dgm:cxn modelId="{BDBD9654-4C5C-49EF-8F1F-712F65E9F9B9}" type="presParOf" srcId="{62E38A14-06C0-4D49-B73F-481E8BBC86A6}" destId="{289B9115-224F-4267-BD74-1AAB07C114B6}" srcOrd="4" destOrd="0" presId="urn:microsoft.com/office/officeart/2005/8/layout/chevron2"/>
    <dgm:cxn modelId="{C9348289-869D-4435-9F95-63CCB930FA9F}" type="presParOf" srcId="{289B9115-224F-4267-BD74-1AAB07C114B6}" destId="{861A85A4-B388-4EC0-BB41-933FB4E9CF2F}" srcOrd="0" destOrd="0" presId="urn:microsoft.com/office/officeart/2005/8/layout/chevron2"/>
    <dgm:cxn modelId="{20C7096C-A9C9-4E1B-8276-2581E6D0F49E}" type="presParOf" srcId="{289B9115-224F-4267-BD74-1AAB07C114B6}" destId="{0BB528EB-F95B-4831-B76D-0DAF1F533E2B}" srcOrd="1" destOrd="0" presId="urn:microsoft.com/office/officeart/2005/8/layout/chevron2"/>
  </dgm:cxnLst>
  <dgm:bg/>
  <dgm:whole>
    <a:ln>
      <a:prstDash val="solid"/>
    </a:ln>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B54353-2EE2-4E3B-B9A9-BDD1B8CBACBD}">
      <dsp:nvSpPr>
        <dsp:cNvPr id="0" name=""/>
        <dsp:cNvSpPr/>
      </dsp:nvSpPr>
      <dsp:spPr>
        <a:xfrm rot="5400000">
          <a:off x="-251721" y="253131"/>
          <a:ext cx="1678142" cy="1174699"/>
        </a:xfrm>
        <a:prstGeom prst="chevron">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endParaRPr lang="en-US" sz="2200" kern="1200" dirty="0"/>
        </a:p>
      </dsp:txBody>
      <dsp:txXfrm rot="-5400000">
        <a:off x="1" y="588760"/>
        <a:ext cx="1174699" cy="503443"/>
      </dsp:txXfrm>
    </dsp:sp>
    <dsp:sp modelId="{CACFF8BA-8596-4EF1-95C7-4A4FC5B92C8B}">
      <dsp:nvSpPr>
        <dsp:cNvPr id="0" name=""/>
        <dsp:cNvSpPr/>
      </dsp:nvSpPr>
      <dsp:spPr>
        <a:xfrm rot="5400000">
          <a:off x="5299753" y="-4123644"/>
          <a:ext cx="1090792" cy="9340900"/>
        </a:xfrm>
        <a:prstGeom prst="round2Same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t>Characterize the mobile student and scholars population, international fluxes, as</a:t>
          </a:r>
          <a:r>
            <a:rPr lang="es-MX" sz="2200" kern="1200" dirty="0"/>
            <a:t> </a:t>
          </a:r>
          <a:r>
            <a:rPr lang="en-US" sz="2200" kern="1200" dirty="0"/>
            <a:t>well as the social, political and economic conditions of the mobility.</a:t>
          </a:r>
        </a:p>
      </dsp:txBody>
      <dsp:txXfrm rot="-5400000">
        <a:off x="1174699" y="54658"/>
        <a:ext cx="9287652" cy="984296"/>
      </dsp:txXfrm>
    </dsp:sp>
    <dsp:sp modelId="{ABF33559-B019-4415-BBD9-A11841A0861F}">
      <dsp:nvSpPr>
        <dsp:cNvPr id="0" name=""/>
        <dsp:cNvSpPr/>
      </dsp:nvSpPr>
      <dsp:spPr>
        <a:xfrm rot="5400000">
          <a:off x="-251721" y="1737979"/>
          <a:ext cx="1678142" cy="1174699"/>
        </a:xfrm>
        <a:prstGeom prst="chevron">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endParaRPr lang="en-US" sz="2200" kern="1200" dirty="0"/>
        </a:p>
      </dsp:txBody>
      <dsp:txXfrm rot="-5400000">
        <a:off x="1" y="2073608"/>
        <a:ext cx="1174699" cy="503443"/>
      </dsp:txXfrm>
    </dsp:sp>
    <dsp:sp modelId="{C8772DDA-D6A7-4570-8706-A1FD50404567}">
      <dsp:nvSpPr>
        <dsp:cNvPr id="0" name=""/>
        <dsp:cNvSpPr/>
      </dsp:nvSpPr>
      <dsp:spPr>
        <a:xfrm rot="5400000">
          <a:off x="5299753" y="-2638796"/>
          <a:ext cx="1090792" cy="9340900"/>
        </a:xfrm>
        <a:prstGeom prst="round2Same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t>Characterize the mobility and schooling trajectories abroad and its relation</a:t>
          </a:r>
          <a:r>
            <a:rPr lang="es-MX" sz="2200" kern="1200" dirty="0"/>
            <a:t> </a:t>
          </a:r>
          <a:r>
            <a:rPr lang="en-US" sz="2200" kern="1200" dirty="0"/>
            <a:t>with the international higher education market dynamic and routes.</a:t>
          </a:r>
        </a:p>
      </dsp:txBody>
      <dsp:txXfrm rot="-5400000">
        <a:off x="1174699" y="1539506"/>
        <a:ext cx="9287652" cy="984296"/>
      </dsp:txXfrm>
    </dsp:sp>
    <dsp:sp modelId="{861A85A4-B388-4EC0-BB41-933FB4E9CF2F}">
      <dsp:nvSpPr>
        <dsp:cNvPr id="0" name=""/>
        <dsp:cNvSpPr/>
      </dsp:nvSpPr>
      <dsp:spPr>
        <a:xfrm rot="5400000">
          <a:off x="-251721" y="3222827"/>
          <a:ext cx="1678142" cy="1174699"/>
        </a:xfrm>
        <a:prstGeom prst="chevron">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endParaRPr lang="en-US" sz="2200" kern="1200" dirty="0"/>
        </a:p>
      </dsp:txBody>
      <dsp:txXfrm rot="-5400000">
        <a:off x="1" y="3558456"/>
        <a:ext cx="1174699" cy="503443"/>
      </dsp:txXfrm>
    </dsp:sp>
    <dsp:sp modelId="{0BB528EB-F95B-4831-B76D-0DAF1F533E2B}">
      <dsp:nvSpPr>
        <dsp:cNvPr id="0" name=""/>
        <dsp:cNvSpPr/>
      </dsp:nvSpPr>
      <dsp:spPr>
        <a:xfrm rot="5400000">
          <a:off x="5299753" y="-1153948"/>
          <a:ext cx="1090792" cy="9340900"/>
        </a:xfrm>
        <a:prstGeom prst="round2Same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err="1" smtClean="0"/>
            <a:t>Analize</a:t>
          </a:r>
          <a:r>
            <a:rPr lang="en-US" sz="2200" kern="1200" dirty="0" smtClean="0"/>
            <a:t> the </a:t>
          </a:r>
          <a:r>
            <a:rPr lang="en-US" sz="2200" kern="1200" dirty="0"/>
            <a:t>role of </a:t>
          </a:r>
          <a:r>
            <a:rPr lang="en-US" sz="2200" kern="1200" dirty="0" smtClean="0"/>
            <a:t>international mobility </a:t>
          </a:r>
          <a:r>
            <a:rPr lang="en-US" sz="2200" kern="1200" dirty="0"/>
            <a:t>in the constitution of Mexican scientific, political, and economic elites and their international  networks.</a:t>
          </a:r>
        </a:p>
      </dsp:txBody>
      <dsp:txXfrm rot="-5400000">
        <a:off x="1174699" y="3024354"/>
        <a:ext cx="9287652" cy="984296"/>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4C6731-FD63-46E2-BAB5-A30C2975393C}" type="datetimeFigureOut">
              <a:rPr lang="es-MX" smtClean="0"/>
              <a:t>05/11/2018</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007A03-0B98-49E8-886C-9E15E1129713}" type="slidenum">
              <a:rPr lang="es-MX" smtClean="0"/>
              <a:t>‹Nº›</a:t>
            </a:fld>
            <a:endParaRPr lang="es-MX"/>
          </a:p>
        </p:txBody>
      </p:sp>
    </p:spTree>
    <p:extLst>
      <p:ext uri="{BB962C8B-B14F-4D97-AF65-F5344CB8AC3E}">
        <p14:creationId xmlns:p14="http://schemas.microsoft.com/office/powerpoint/2010/main" val="1405981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MX" dirty="0"/>
          </a:p>
        </p:txBody>
      </p:sp>
      <p:sp>
        <p:nvSpPr>
          <p:cNvPr id="4" name="Slide Number Placeholder 3"/>
          <p:cNvSpPr>
            <a:spLocks noGrp="1"/>
          </p:cNvSpPr>
          <p:nvPr>
            <p:ph type="sldNum" sz="quarter" idx="10"/>
          </p:nvPr>
        </p:nvSpPr>
        <p:spPr/>
        <p:txBody>
          <a:bodyPr/>
          <a:lstStyle/>
          <a:p>
            <a:fld id="{9B29DF3F-D6EC-4CB0-96F1-7FF11CB08255}" type="slidenum">
              <a:rPr lang="es-MX" smtClean="0"/>
              <a:t>15</a:t>
            </a:fld>
            <a:endParaRPr lang="es-MX"/>
          </a:p>
        </p:txBody>
      </p:sp>
    </p:spTree>
    <p:extLst>
      <p:ext uri="{BB962C8B-B14F-4D97-AF65-F5344CB8AC3E}">
        <p14:creationId xmlns:p14="http://schemas.microsoft.com/office/powerpoint/2010/main" val="20708264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23C2B-0002-4D12-BC71-90428DE4736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r-FR"/>
          </a:p>
        </p:txBody>
      </p:sp>
      <p:sp>
        <p:nvSpPr>
          <p:cNvPr id="3" name="Subtitle 2">
            <a:extLst>
              <a:ext uri="{FF2B5EF4-FFF2-40B4-BE49-F238E27FC236}">
                <a16:creationId xmlns:a16="http://schemas.microsoft.com/office/drawing/2014/main" id="{438D6B81-D0C8-46D2-9E88-D190BD4047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r-FR"/>
          </a:p>
        </p:txBody>
      </p:sp>
      <p:sp>
        <p:nvSpPr>
          <p:cNvPr id="4" name="Date Placeholder 3">
            <a:extLst>
              <a:ext uri="{FF2B5EF4-FFF2-40B4-BE49-F238E27FC236}">
                <a16:creationId xmlns:a16="http://schemas.microsoft.com/office/drawing/2014/main" id="{9915017A-8691-4FBC-A4CF-B295558A73C0}"/>
              </a:ext>
            </a:extLst>
          </p:cNvPr>
          <p:cNvSpPr>
            <a:spLocks noGrp="1"/>
          </p:cNvSpPr>
          <p:nvPr>
            <p:ph type="dt" sz="half" idx="10"/>
          </p:nvPr>
        </p:nvSpPr>
        <p:spPr/>
        <p:txBody>
          <a:bodyPr/>
          <a:lstStyle/>
          <a:p>
            <a:fld id="{030CB09D-791D-4ED3-AA00-D4EFAF7F1EA9}" type="datetimeFigureOut">
              <a:rPr lang="fr-FR" smtClean="0"/>
              <a:t>05/11/2018</a:t>
            </a:fld>
            <a:endParaRPr lang="fr-FR"/>
          </a:p>
        </p:txBody>
      </p:sp>
      <p:sp>
        <p:nvSpPr>
          <p:cNvPr id="5" name="Footer Placeholder 4">
            <a:extLst>
              <a:ext uri="{FF2B5EF4-FFF2-40B4-BE49-F238E27FC236}">
                <a16:creationId xmlns:a16="http://schemas.microsoft.com/office/drawing/2014/main" id="{750C3DED-4ADB-4F97-B34F-62C553767471}"/>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946BF2D5-8109-4091-851C-766D32F3B065}"/>
              </a:ext>
            </a:extLst>
          </p:cNvPr>
          <p:cNvSpPr>
            <a:spLocks noGrp="1"/>
          </p:cNvSpPr>
          <p:nvPr>
            <p:ph type="sldNum" sz="quarter" idx="12"/>
          </p:nvPr>
        </p:nvSpPr>
        <p:spPr/>
        <p:txBody>
          <a:bodyPr/>
          <a:lstStyle/>
          <a:p>
            <a:fld id="{D3F0AE8C-25DC-4199-AE2F-646D5805D267}" type="slidenum">
              <a:rPr lang="fr-FR" smtClean="0"/>
              <a:t>‹Nº›</a:t>
            </a:fld>
            <a:endParaRPr lang="fr-FR"/>
          </a:p>
        </p:txBody>
      </p:sp>
    </p:spTree>
    <p:extLst>
      <p:ext uri="{BB962C8B-B14F-4D97-AF65-F5344CB8AC3E}">
        <p14:creationId xmlns:p14="http://schemas.microsoft.com/office/powerpoint/2010/main" val="1786946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6460B-7ABE-42B1-94E9-7F89D205AE95}"/>
              </a:ext>
            </a:extLst>
          </p:cNvPr>
          <p:cNvSpPr>
            <a:spLocks noGrp="1"/>
          </p:cNvSpPr>
          <p:nvPr>
            <p:ph type="title"/>
          </p:nvPr>
        </p:nvSpPr>
        <p:spPr/>
        <p:txBody>
          <a:bodyPr/>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5544C2E7-2105-4272-8CF7-ADD83621D60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51BB07C9-ADA0-4FEB-A9DE-DFB5E129111A}"/>
              </a:ext>
            </a:extLst>
          </p:cNvPr>
          <p:cNvSpPr>
            <a:spLocks noGrp="1"/>
          </p:cNvSpPr>
          <p:nvPr>
            <p:ph type="dt" sz="half" idx="10"/>
          </p:nvPr>
        </p:nvSpPr>
        <p:spPr/>
        <p:txBody>
          <a:bodyPr/>
          <a:lstStyle/>
          <a:p>
            <a:fld id="{030CB09D-791D-4ED3-AA00-D4EFAF7F1EA9}" type="datetimeFigureOut">
              <a:rPr lang="fr-FR" smtClean="0"/>
              <a:t>05/11/2018</a:t>
            </a:fld>
            <a:endParaRPr lang="fr-FR"/>
          </a:p>
        </p:txBody>
      </p:sp>
      <p:sp>
        <p:nvSpPr>
          <p:cNvPr id="5" name="Footer Placeholder 4">
            <a:extLst>
              <a:ext uri="{FF2B5EF4-FFF2-40B4-BE49-F238E27FC236}">
                <a16:creationId xmlns:a16="http://schemas.microsoft.com/office/drawing/2014/main" id="{1A3065E3-3814-44AB-9279-30A951D2CD32}"/>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E0C8C2B0-FCBE-4F97-BD83-EE943C65271E}"/>
              </a:ext>
            </a:extLst>
          </p:cNvPr>
          <p:cNvSpPr>
            <a:spLocks noGrp="1"/>
          </p:cNvSpPr>
          <p:nvPr>
            <p:ph type="sldNum" sz="quarter" idx="12"/>
          </p:nvPr>
        </p:nvSpPr>
        <p:spPr/>
        <p:txBody>
          <a:bodyPr/>
          <a:lstStyle/>
          <a:p>
            <a:fld id="{D3F0AE8C-25DC-4199-AE2F-646D5805D267}" type="slidenum">
              <a:rPr lang="fr-FR" smtClean="0"/>
              <a:t>‹Nº›</a:t>
            </a:fld>
            <a:endParaRPr lang="fr-FR"/>
          </a:p>
        </p:txBody>
      </p:sp>
    </p:spTree>
    <p:extLst>
      <p:ext uri="{BB962C8B-B14F-4D97-AF65-F5344CB8AC3E}">
        <p14:creationId xmlns:p14="http://schemas.microsoft.com/office/powerpoint/2010/main" val="744799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C19B462-57F1-4E05-A196-EECA0D59F7E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00E9E06D-4956-4EC4-825A-6E4B71D70F8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7E0813A0-3CE2-4864-BECF-08D2C3860C27}"/>
              </a:ext>
            </a:extLst>
          </p:cNvPr>
          <p:cNvSpPr>
            <a:spLocks noGrp="1"/>
          </p:cNvSpPr>
          <p:nvPr>
            <p:ph type="dt" sz="half" idx="10"/>
          </p:nvPr>
        </p:nvSpPr>
        <p:spPr/>
        <p:txBody>
          <a:bodyPr/>
          <a:lstStyle/>
          <a:p>
            <a:fld id="{030CB09D-791D-4ED3-AA00-D4EFAF7F1EA9}" type="datetimeFigureOut">
              <a:rPr lang="fr-FR" smtClean="0"/>
              <a:t>05/11/2018</a:t>
            </a:fld>
            <a:endParaRPr lang="fr-FR"/>
          </a:p>
        </p:txBody>
      </p:sp>
      <p:sp>
        <p:nvSpPr>
          <p:cNvPr id="5" name="Footer Placeholder 4">
            <a:extLst>
              <a:ext uri="{FF2B5EF4-FFF2-40B4-BE49-F238E27FC236}">
                <a16:creationId xmlns:a16="http://schemas.microsoft.com/office/drawing/2014/main" id="{C341669E-83C9-44EE-96B2-D3EFA5E4613A}"/>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9C1291B8-CF56-4058-BA37-55D8EF66A2C2}"/>
              </a:ext>
            </a:extLst>
          </p:cNvPr>
          <p:cNvSpPr>
            <a:spLocks noGrp="1"/>
          </p:cNvSpPr>
          <p:nvPr>
            <p:ph type="sldNum" sz="quarter" idx="12"/>
          </p:nvPr>
        </p:nvSpPr>
        <p:spPr/>
        <p:txBody>
          <a:bodyPr/>
          <a:lstStyle/>
          <a:p>
            <a:fld id="{D3F0AE8C-25DC-4199-AE2F-646D5805D267}" type="slidenum">
              <a:rPr lang="fr-FR" smtClean="0"/>
              <a:t>‹Nº›</a:t>
            </a:fld>
            <a:endParaRPr lang="fr-FR"/>
          </a:p>
        </p:txBody>
      </p:sp>
    </p:spTree>
    <p:extLst>
      <p:ext uri="{BB962C8B-B14F-4D97-AF65-F5344CB8AC3E}">
        <p14:creationId xmlns:p14="http://schemas.microsoft.com/office/powerpoint/2010/main" val="3528266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CC030-DD58-4E77-A7BD-2B11F72B0B70}"/>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C0AD1A85-4112-4471-B539-D1C70353B4D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015FC585-88AE-437F-B08C-030AE7304220}"/>
              </a:ext>
            </a:extLst>
          </p:cNvPr>
          <p:cNvSpPr>
            <a:spLocks noGrp="1"/>
          </p:cNvSpPr>
          <p:nvPr>
            <p:ph type="dt" sz="half" idx="10"/>
          </p:nvPr>
        </p:nvSpPr>
        <p:spPr/>
        <p:txBody>
          <a:bodyPr/>
          <a:lstStyle/>
          <a:p>
            <a:fld id="{030CB09D-791D-4ED3-AA00-D4EFAF7F1EA9}" type="datetimeFigureOut">
              <a:rPr lang="fr-FR" smtClean="0"/>
              <a:t>05/11/2018</a:t>
            </a:fld>
            <a:endParaRPr lang="fr-FR"/>
          </a:p>
        </p:txBody>
      </p:sp>
      <p:sp>
        <p:nvSpPr>
          <p:cNvPr id="5" name="Footer Placeholder 4">
            <a:extLst>
              <a:ext uri="{FF2B5EF4-FFF2-40B4-BE49-F238E27FC236}">
                <a16:creationId xmlns:a16="http://schemas.microsoft.com/office/drawing/2014/main" id="{13986388-1EC9-4765-85CC-A56CA058CF31}"/>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DCB219CA-B8BD-4B92-9F02-D775494431E6}"/>
              </a:ext>
            </a:extLst>
          </p:cNvPr>
          <p:cNvSpPr>
            <a:spLocks noGrp="1"/>
          </p:cNvSpPr>
          <p:nvPr>
            <p:ph type="sldNum" sz="quarter" idx="12"/>
          </p:nvPr>
        </p:nvSpPr>
        <p:spPr/>
        <p:txBody>
          <a:bodyPr/>
          <a:lstStyle/>
          <a:p>
            <a:fld id="{D3F0AE8C-25DC-4199-AE2F-646D5805D267}" type="slidenum">
              <a:rPr lang="fr-FR" smtClean="0"/>
              <a:t>‹Nº›</a:t>
            </a:fld>
            <a:endParaRPr lang="fr-FR"/>
          </a:p>
        </p:txBody>
      </p:sp>
    </p:spTree>
    <p:extLst>
      <p:ext uri="{BB962C8B-B14F-4D97-AF65-F5344CB8AC3E}">
        <p14:creationId xmlns:p14="http://schemas.microsoft.com/office/powerpoint/2010/main" val="799509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8BC95-A065-4243-8E43-B9CF714D981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r-FR"/>
          </a:p>
        </p:txBody>
      </p:sp>
      <p:sp>
        <p:nvSpPr>
          <p:cNvPr id="3" name="Text Placeholder 2">
            <a:extLst>
              <a:ext uri="{FF2B5EF4-FFF2-40B4-BE49-F238E27FC236}">
                <a16:creationId xmlns:a16="http://schemas.microsoft.com/office/drawing/2014/main" id="{87A55DF8-F073-4AA7-AFD7-3C09DF55CB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062B2B3-5457-4E06-83DA-4B53EF860202}"/>
              </a:ext>
            </a:extLst>
          </p:cNvPr>
          <p:cNvSpPr>
            <a:spLocks noGrp="1"/>
          </p:cNvSpPr>
          <p:nvPr>
            <p:ph type="dt" sz="half" idx="10"/>
          </p:nvPr>
        </p:nvSpPr>
        <p:spPr/>
        <p:txBody>
          <a:bodyPr/>
          <a:lstStyle/>
          <a:p>
            <a:fld id="{030CB09D-791D-4ED3-AA00-D4EFAF7F1EA9}" type="datetimeFigureOut">
              <a:rPr lang="fr-FR" smtClean="0"/>
              <a:t>05/11/2018</a:t>
            </a:fld>
            <a:endParaRPr lang="fr-FR"/>
          </a:p>
        </p:txBody>
      </p:sp>
      <p:sp>
        <p:nvSpPr>
          <p:cNvPr id="5" name="Footer Placeholder 4">
            <a:extLst>
              <a:ext uri="{FF2B5EF4-FFF2-40B4-BE49-F238E27FC236}">
                <a16:creationId xmlns:a16="http://schemas.microsoft.com/office/drawing/2014/main" id="{A8A42C6E-FEAC-456E-9604-C9C44622279F}"/>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13011A50-C9C9-492B-83E6-FE558BB94E0B}"/>
              </a:ext>
            </a:extLst>
          </p:cNvPr>
          <p:cNvSpPr>
            <a:spLocks noGrp="1"/>
          </p:cNvSpPr>
          <p:nvPr>
            <p:ph type="sldNum" sz="quarter" idx="12"/>
          </p:nvPr>
        </p:nvSpPr>
        <p:spPr/>
        <p:txBody>
          <a:bodyPr/>
          <a:lstStyle/>
          <a:p>
            <a:fld id="{D3F0AE8C-25DC-4199-AE2F-646D5805D267}" type="slidenum">
              <a:rPr lang="fr-FR" smtClean="0"/>
              <a:t>‹Nº›</a:t>
            </a:fld>
            <a:endParaRPr lang="fr-FR"/>
          </a:p>
        </p:txBody>
      </p:sp>
    </p:spTree>
    <p:extLst>
      <p:ext uri="{BB962C8B-B14F-4D97-AF65-F5344CB8AC3E}">
        <p14:creationId xmlns:p14="http://schemas.microsoft.com/office/powerpoint/2010/main" val="3391860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C8074-AF83-4D1B-B276-C22DB33D6FB6}"/>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FAA7D8AB-B25B-4FE5-893A-7FCA93F82ED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a:extLst>
              <a:ext uri="{FF2B5EF4-FFF2-40B4-BE49-F238E27FC236}">
                <a16:creationId xmlns:a16="http://schemas.microsoft.com/office/drawing/2014/main" id="{C6F0C587-5EEE-4913-8A06-2D9E8E35365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Date Placeholder 4">
            <a:extLst>
              <a:ext uri="{FF2B5EF4-FFF2-40B4-BE49-F238E27FC236}">
                <a16:creationId xmlns:a16="http://schemas.microsoft.com/office/drawing/2014/main" id="{89C876BD-A2B8-46FC-BD77-2FDEFFF6473E}"/>
              </a:ext>
            </a:extLst>
          </p:cNvPr>
          <p:cNvSpPr>
            <a:spLocks noGrp="1"/>
          </p:cNvSpPr>
          <p:nvPr>
            <p:ph type="dt" sz="half" idx="10"/>
          </p:nvPr>
        </p:nvSpPr>
        <p:spPr/>
        <p:txBody>
          <a:bodyPr/>
          <a:lstStyle/>
          <a:p>
            <a:fld id="{030CB09D-791D-4ED3-AA00-D4EFAF7F1EA9}" type="datetimeFigureOut">
              <a:rPr lang="fr-FR" smtClean="0"/>
              <a:t>05/11/2018</a:t>
            </a:fld>
            <a:endParaRPr lang="fr-FR"/>
          </a:p>
        </p:txBody>
      </p:sp>
      <p:sp>
        <p:nvSpPr>
          <p:cNvPr id="6" name="Footer Placeholder 5">
            <a:extLst>
              <a:ext uri="{FF2B5EF4-FFF2-40B4-BE49-F238E27FC236}">
                <a16:creationId xmlns:a16="http://schemas.microsoft.com/office/drawing/2014/main" id="{4DFA0F15-B0C1-45C3-8BDF-1523B2F9CC7C}"/>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74B7F9A2-D90D-4A0B-BC92-79ABA7D8A08B}"/>
              </a:ext>
            </a:extLst>
          </p:cNvPr>
          <p:cNvSpPr>
            <a:spLocks noGrp="1"/>
          </p:cNvSpPr>
          <p:nvPr>
            <p:ph type="sldNum" sz="quarter" idx="12"/>
          </p:nvPr>
        </p:nvSpPr>
        <p:spPr/>
        <p:txBody>
          <a:bodyPr/>
          <a:lstStyle/>
          <a:p>
            <a:fld id="{D3F0AE8C-25DC-4199-AE2F-646D5805D267}" type="slidenum">
              <a:rPr lang="fr-FR" smtClean="0"/>
              <a:t>‹Nº›</a:t>
            </a:fld>
            <a:endParaRPr lang="fr-FR"/>
          </a:p>
        </p:txBody>
      </p:sp>
    </p:spTree>
    <p:extLst>
      <p:ext uri="{BB962C8B-B14F-4D97-AF65-F5344CB8AC3E}">
        <p14:creationId xmlns:p14="http://schemas.microsoft.com/office/powerpoint/2010/main" val="15243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5DF1-B505-439F-B045-E43D2CBD3107}"/>
              </a:ext>
            </a:extLst>
          </p:cNvPr>
          <p:cNvSpPr>
            <a:spLocks noGrp="1"/>
          </p:cNvSpPr>
          <p:nvPr>
            <p:ph type="title"/>
          </p:nvPr>
        </p:nvSpPr>
        <p:spPr>
          <a:xfrm>
            <a:off x="839788" y="365125"/>
            <a:ext cx="10515600" cy="1325563"/>
          </a:xfrm>
        </p:spPr>
        <p:txBody>
          <a:bodyPr/>
          <a:lstStyle/>
          <a:p>
            <a:r>
              <a:rPr lang="en-US"/>
              <a:t>Click to edit Master title style</a:t>
            </a:r>
            <a:endParaRPr lang="fr-FR"/>
          </a:p>
        </p:txBody>
      </p:sp>
      <p:sp>
        <p:nvSpPr>
          <p:cNvPr id="3" name="Text Placeholder 2">
            <a:extLst>
              <a:ext uri="{FF2B5EF4-FFF2-40B4-BE49-F238E27FC236}">
                <a16:creationId xmlns:a16="http://schemas.microsoft.com/office/drawing/2014/main" id="{94E575E4-26FA-44B6-BFC0-794DF66A37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D0C689C-B8D6-4A30-8961-6FB01F6AD10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a:extLst>
              <a:ext uri="{FF2B5EF4-FFF2-40B4-BE49-F238E27FC236}">
                <a16:creationId xmlns:a16="http://schemas.microsoft.com/office/drawing/2014/main" id="{00A4DED2-6397-4214-BB37-C98FBC2225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3B6AE25-6434-425C-AF30-899BA490E14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Date Placeholder 6">
            <a:extLst>
              <a:ext uri="{FF2B5EF4-FFF2-40B4-BE49-F238E27FC236}">
                <a16:creationId xmlns:a16="http://schemas.microsoft.com/office/drawing/2014/main" id="{B92C2E7A-5B92-4735-A064-8D88AC9471E5}"/>
              </a:ext>
            </a:extLst>
          </p:cNvPr>
          <p:cNvSpPr>
            <a:spLocks noGrp="1"/>
          </p:cNvSpPr>
          <p:nvPr>
            <p:ph type="dt" sz="half" idx="10"/>
          </p:nvPr>
        </p:nvSpPr>
        <p:spPr/>
        <p:txBody>
          <a:bodyPr/>
          <a:lstStyle/>
          <a:p>
            <a:fld id="{030CB09D-791D-4ED3-AA00-D4EFAF7F1EA9}" type="datetimeFigureOut">
              <a:rPr lang="fr-FR" smtClean="0"/>
              <a:t>05/11/2018</a:t>
            </a:fld>
            <a:endParaRPr lang="fr-FR"/>
          </a:p>
        </p:txBody>
      </p:sp>
      <p:sp>
        <p:nvSpPr>
          <p:cNvPr id="8" name="Footer Placeholder 7">
            <a:extLst>
              <a:ext uri="{FF2B5EF4-FFF2-40B4-BE49-F238E27FC236}">
                <a16:creationId xmlns:a16="http://schemas.microsoft.com/office/drawing/2014/main" id="{E66DC67E-8C3F-4E35-A86F-2204FC0432FF}"/>
              </a:ext>
            </a:extLst>
          </p:cNvPr>
          <p:cNvSpPr>
            <a:spLocks noGrp="1"/>
          </p:cNvSpPr>
          <p:nvPr>
            <p:ph type="ftr" sz="quarter" idx="11"/>
          </p:nvPr>
        </p:nvSpPr>
        <p:spPr/>
        <p:txBody>
          <a:bodyPr/>
          <a:lstStyle/>
          <a:p>
            <a:endParaRPr lang="fr-FR"/>
          </a:p>
        </p:txBody>
      </p:sp>
      <p:sp>
        <p:nvSpPr>
          <p:cNvPr id="9" name="Slide Number Placeholder 8">
            <a:extLst>
              <a:ext uri="{FF2B5EF4-FFF2-40B4-BE49-F238E27FC236}">
                <a16:creationId xmlns:a16="http://schemas.microsoft.com/office/drawing/2014/main" id="{4EA1761A-DDB8-4E21-A2D5-45245FF3D166}"/>
              </a:ext>
            </a:extLst>
          </p:cNvPr>
          <p:cNvSpPr>
            <a:spLocks noGrp="1"/>
          </p:cNvSpPr>
          <p:nvPr>
            <p:ph type="sldNum" sz="quarter" idx="12"/>
          </p:nvPr>
        </p:nvSpPr>
        <p:spPr/>
        <p:txBody>
          <a:bodyPr/>
          <a:lstStyle/>
          <a:p>
            <a:fld id="{D3F0AE8C-25DC-4199-AE2F-646D5805D267}" type="slidenum">
              <a:rPr lang="fr-FR" smtClean="0"/>
              <a:t>‹Nº›</a:t>
            </a:fld>
            <a:endParaRPr lang="fr-FR"/>
          </a:p>
        </p:txBody>
      </p:sp>
    </p:spTree>
    <p:extLst>
      <p:ext uri="{BB962C8B-B14F-4D97-AF65-F5344CB8AC3E}">
        <p14:creationId xmlns:p14="http://schemas.microsoft.com/office/powerpoint/2010/main" val="3213754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D0583-3FDA-4854-B2A0-EFC38AA0AC08}"/>
              </a:ext>
            </a:extLst>
          </p:cNvPr>
          <p:cNvSpPr>
            <a:spLocks noGrp="1"/>
          </p:cNvSpPr>
          <p:nvPr>
            <p:ph type="title"/>
          </p:nvPr>
        </p:nvSpPr>
        <p:spPr/>
        <p:txBody>
          <a:bodyPr/>
          <a:lstStyle/>
          <a:p>
            <a:r>
              <a:rPr lang="en-US"/>
              <a:t>Click to edit Master title style</a:t>
            </a:r>
            <a:endParaRPr lang="fr-FR"/>
          </a:p>
        </p:txBody>
      </p:sp>
      <p:sp>
        <p:nvSpPr>
          <p:cNvPr id="3" name="Date Placeholder 2">
            <a:extLst>
              <a:ext uri="{FF2B5EF4-FFF2-40B4-BE49-F238E27FC236}">
                <a16:creationId xmlns:a16="http://schemas.microsoft.com/office/drawing/2014/main" id="{2E5474B3-2D88-42BE-9E85-4CD365B78E1A}"/>
              </a:ext>
            </a:extLst>
          </p:cNvPr>
          <p:cNvSpPr>
            <a:spLocks noGrp="1"/>
          </p:cNvSpPr>
          <p:nvPr>
            <p:ph type="dt" sz="half" idx="10"/>
          </p:nvPr>
        </p:nvSpPr>
        <p:spPr/>
        <p:txBody>
          <a:bodyPr/>
          <a:lstStyle/>
          <a:p>
            <a:fld id="{030CB09D-791D-4ED3-AA00-D4EFAF7F1EA9}" type="datetimeFigureOut">
              <a:rPr lang="fr-FR" smtClean="0"/>
              <a:t>05/11/2018</a:t>
            </a:fld>
            <a:endParaRPr lang="fr-FR"/>
          </a:p>
        </p:txBody>
      </p:sp>
      <p:sp>
        <p:nvSpPr>
          <p:cNvPr id="4" name="Footer Placeholder 3">
            <a:extLst>
              <a:ext uri="{FF2B5EF4-FFF2-40B4-BE49-F238E27FC236}">
                <a16:creationId xmlns:a16="http://schemas.microsoft.com/office/drawing/2014/main" id="{5AA40FBA-A259-4C7D-8BC5-705E193F0169}"/>
              </a:ext>
            </a:extLst>
          </p:cNvPr>
          <p:cNvSpPr>
            <a:spLocks noGrp="1"/>
          </p:cNvSpPr>
          <p:nvPr>
            <p:ph type="ftr" sz="quarter" idx="11"/>
          </p:nvPr>
        </p:nvSpPr>
        <p:spPr/>
        <p:txBody>
          <a:bodyPr/>
          <a:lstStyle/>
          <a:p>
            <a:endParaRPr lang="fr-FR"/>
          </a:p>
        </p:txBody>
      </p:sp>
      <p:sp>
        <p:nvSpPr>
          <p:cNvPr id="5" name="Slide Number Placeholder 4">
            <a:extLst>
              <a:ext uri="{FF2B5EF4-FFF2-40B4-BE49-F238E27FC236}">
                <a16:creationId xmlns:a16="http://schemas.microsoft.com/office/drawing/2014/main" id="{92FBAB7B-FD1F-4A47-AD63-E0E58E3F17A1}"/>
              </a:ext>
            </a:extLst>
          </p:cNvPr>
          <p:cNvSpPr>
            <a:spLocks noGrp="1"/>
          </p:cNvSpPr>
          <p:nvPr>
            <p:ph type="sldNum" sz="quarter" idx="12"/>
          </p:nvPr>
        </p:nvSpPr>
        <p:spPr/>
        <p:txBody>
          <a:bodyPr/>
          <a:lstStyle/>
          <a:p>
            <a:fld id="{D3F0AE8C-25DC-4199-AE2F-646D5805D267}" type="slidenum">
              <a:rPr lang="fr-FR" smtClean="0"/>
              <a:t>‹Nº›</a:t>
            </a:fld>
            <a:endParaRPr lang="fr-FR"/>
          </a:p>
        </p:txBody>
      </p:sp>
    </p:spTree>
    <p:extLst>
      <p:ext uri="{BB962C8B-B14F-4D97-AF65-F5344CB8AC3E}">
        <p14:creationId xmlns:p14="http://schemas.microsoft.com/office/powerpoint/2010/main" val="3536446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41549CC-2CE3-428C-B5F2-D6134F012258}"/>
              </a:ext>
            </a:extLst>
          </p:cNvPr>
          <p:cNvSpPr>
            <a:spLocks noGrp="1"/>
          </p:cNvSpPr>
          <p:nvPr>
            <p:ph type="dt" sz="half" idx="10"/>
          </p:nvPr>
        </p:nvSpPr>
        <p:spPr/>
        <p:txBody>
          <a:bodyPr/>
          <a:lstStyle/>
          <a:p>
            <a:fld id="{030CB09D-791D-4ED3-AA00-D4EFAF7F1EA9}" type="datetimeFigureOut">
              <a:rPr lang="fr-FR" smtClean="0"/>
              <a:t>05/11/2018</a:t>
            </a:fld>
            <a:endParaRPr lang="fr-FR"/>
          </a:p>
        </p:txBody>
      </p:sp>
      <p:sp>
        <p:nvSpPr>
          <p:cNvPr id="3" name="Footer Placeholder 2">
            <a:extLst>
              <a:ext uri="{FF2B5EF4-FFF2-40B4-BE49-F238E27FC236}">
                <a16:creationId xmlns:a16="http://schemas.microsoft.com/office/drawing/2014/main" id="{47D9B223-9D7E-4335-B043-DE295C1DA064}"/>
              </a:ext>
            </a:extLst>
          </p:cNvPr>
          <p:cNvSpPr>
            <a:spLocks noGrp="1"/>
          </p:cNvSpPr>
          <p:nvPr>
            <p:ph type="ftr" sz="quarter" idx="11"/>
          </p:nvPr>
        </p:nvSpPr>
        <p:spPr/>
        <p:txBody>
          <a:bodyPr/>
          <a:lstStyle/>
          <a:p>
            <a:endParaRPr lang="fr-FR"/>
          </a:p>
        </p:txBody>
      </p:sp>
      <p:sp>
        <p:nvSpPr>
          <p:cNvPr id="4" name="Slide Number Placeholder 3">
            <a:extLst>
              <a:ext uri="{FF2B5EF4-FFF2-40B4-BE49-F238E27FC236}">
                <a16:creationId xmlns:a16="http://schemas.microsoft.com/office/drawing/2014/main" id="{40074B33-09B9-4424-A891-661A49C37DB2}"/>
              </a:ext>
            </a:extLst>
          </p:cNvPr>
          <p:cNvSpPr>
            <a:spLocks noGrp="1"/>
          </p:cNvSpPr>
          <p:nvPr>
            <p:ph type="sldNum" sz="quarter" idx="12"/>
          </p:nvPr>
        </p:nvSpPr>
        <p:spPr/>
        <p:txBody>
          <a:bodyPr/>
          <a:lstStyle/>
          <a:p>
            <a:fld id="{D3F0AE8C-25DC-4199-AE2F-646D5805D267}" type="slidenum">
              <a:rPr lang="fr-FR" smtClean="0"/>
              <a:t>‹Nº›</a:t>
            </a:fld>
            <a:endParaRPr lang="fr-FR"/>
          </a:p>
        </p:txBody>
      </p:sp>
    </p:spTree>
    <p:extLst>
      <p:ext uri="{BB962C8B-B14F-4D97-AF65-F5344CB8AC3E}">
        <p14:creationId xmlns:p14="http://schemas.microsoft.com/office/powerpoint/2010/main" val="1576190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A6F4E-C827-4414-AEA2-B946851467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Content Placeholder 2">
            <a:extLst>
              <a:ext uri="{FF2B5EF4-FFF2-40B4-BE49-F238E27FC236}">
                <a16:creationId xmlns:a16="http://schemas.microsoft.com/office/drawing/2014/main" id="{6FD73439-8582-4B9B-BD17-C73B1ABB2F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a:extLst>
              <a:ext uri="{FF2B5EF4-FFF2-40B4-BE49-F238E27FC236}">
                <a16:creationId xmlns:a16="http://schemas.microsoft.com/office/drawing/2014/main" id="{F70606E0-8277-4D3C-859C-7987B4577F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A787525-8EBE-4D24-96B8-0C1D25CAA1BB}"/>
              </a:ext>
            </a:extLst>
          </p:cNvPr>
          <p:cNvSpPr>
            <a:spLocks noGrp="1"/>
          </p:cNvSpPr>
          <p:nvPr>
            <p:ph type="dt" sz="half" idx="10"/>
          </p:nvPr>
        </p:nvSpPr>
        <p:spPr/>
        <p:txBody>
          <a:bodyPr/>
          <a:lstStyle/>
          <a:p>
            <a:fld id="{030CB09D-791D-4ED3-AA00-D4EFAF7F1EA9}" type="datetimeFigureOut">
              <a:rPr lang="fr-FR" smtClean="0"/>
              <a:t>05/11/2018</a:t>
            </a:fld>
            <a:endParaRPr lang="fr-FR"/>
          </a:p>
        </p:txBody>
      </p:sp>
      <p:sp>
        <p:nvSpPr>
          <p:cNvPr id="6" name="Footer Placeholder 5">
            <a:extLst>
              <a:ext uri="{FF2B5EF4-FFF2-40B4-BE49-F238E27FC236}">
                <a16:creationId xmlns:a16="http://schemas.microsoft.com/office/drawing/2014/main" id="{CA7C324A-01EF-4024-A955-FB2A2C1DD04B}"/>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3674D732-5966-4A55-B5EF-311CFC8D26F3}"/>
              </a:ext>
            </a:extLst>
          </p:cNvPr>
          <p:cNvSpPr>
            <a:spLocks noGrp="1"/>
          </p:cNvSpPr>
          <p:nvPr>
            <p:ph type="sldNum" sz="quarter" idx="12"/>
          </p:nvPr>
        </p:nvSpPr>
        <p:spPr/>
        <p:txBody>
          <a:bodyPr/>
          <a:lstStyle/>
          <a:p>
            <a:fld id="{D3F0AE8C-25DC-4199-AE2F-646D5805D267}" type="slidenum">
              <a:rPr lang="fr-FR" smtClean="0"/>
              <a:t>‹Nº›</a:t>
            </a:fld>
            <a:endParaRPr lang="fr-FR"/>
          </a:p>
        </p:txBody>
      </p:sp>
    </p:spTree>
    <p:extLst>
      <p:ext uri="{BB962C8B-B14F-4D97-AF65-F5344CB8AC3E}">
        <p14:creationId xmlns:p14="http://schemas.microsoft.com/office/powerpoint/2010/main" val="1892141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4F0A7-C4F4-4D0C-B542-EDBBB53EAF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Picture Placeholder 2">
            <a:extLst>
              <a:ext uri="{FF2B5EF4-FFF2-40B4-BE49-F238E27FC236}">
                <a16:creationId xmlns:a16="http://schemas.microsoft.com/office/drawing/2014/main" id="{0B4EAFBA-C0D8-4A7A-BA5A-6A33E9ED16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a:extLst>
              <a:ext uri="{FF2B5EF4-FFF2-40B4-BE49-F238E27FC236}">
                <a16:creationId xmlns:a16="http://schemas.microsoft.com/office/drawing/2014/main" id="{0B97B427-ABBA-40EC-B1B5-CC446CC837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C2E5CF3-2E18-48F3-8745-A3C7E8077498}"/>
              </a:ext>
            </a:extLst>
          </p:cNvPr>
          <p:cNvSpPr>
            <a:spLocks noGrp="1"/>
          </p:cNvSpPr>
          <p:nvPr>
            <p:ph type="dt" sz="half" idx="10"/>
          </p:nvPr>
        </p:nvSpPr>
        <p:spPr/>
        <p:txBody>
          <a:bodyPr/>
          <a:lstStyle/>
          <a:p>
            <a:fld id="{030CB09D-791D-4ED3-AA00-D4EFAF7F1EA9}" type="datetimeFigureOut">
              <a:rPr lang="fr-FR" smtClean="0"/>
              <a:t>05/11/2018</a:t>
            </a:fld>
            <a:endParaRPr lang="fr-FR"/>
          </a:p>
        </p:txBody>
      </p:sp>
      <p:sp>
        <p:nvSpPr>
          <p:cNvPr id="6" name="Footer Placeholder 5">
            <a:extLst>
              <a:ext uri="{FF2B5EF4-FFF2-40B4-BE49-F238E27FC236}">
                <a16:creationId xmlns:a16="http://schemas.microsoft.com/office/drawing/2014/main" id="{7E19E29B-C7A0-4A50-8EF0-574A3C5D57F1}"/>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8134C0F6-DD61-482C-9D6C-962A85FC2AF2}"/>
              </a:ext>
            </a:extLst>
          </p:cNvPr>
          <p:cNvSpPr>
            <a:spLocks noGrp="1"/>
          </p:cNvSpPr>
          <p:nvPr>
            <p:ph type="sldNum" sz="quarter" idx="12"/>
          </p:nvPr>
        </p:nvSpPr>
        <p:spPr/>
        <p:txBody>
          <a:bodyPr/>
          <a:lstStyle/>
          <a:p>
            <a:fld id="{D3F0AE8C-25DC-4199-AE2F-646D5805D267}" type="slidenum">
              <a:rPr lang="fr-FR" smtClean="0"/>
              <a:t>‹Nº›</a:t>
            </a:fld>
            <a:endParaRPr lang="fr-FR"/>
          </a:p>
        </p:txBody>
      </p:sp>
    </p:spTree>
    <p:extLst>
      <p:ext uri="{BB962C8B-B14F-4D97-AF65-F5344CB8AC3E}">
        <p14:creationId xmlns:p14="http://schemas.microsoft.com/office/powerpoint/2010/main" val="2977132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E93D849-172D-4A97-A76E-8E92A6CAB3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r-FR"/>
          </a:p>
        </p:txBody>
      </p:sp>
      <p:sp>
        <p:nvSpPr>
          <p:cNvPr id="3" name="Text Placeholder 2">
            <a:extLst>
              <a:ext uri="{FF2B5EF4-FFF2-40B4-BE49-F238E27FC236}">
                <a16:creationId xmlns:a16="http://schemas.microsoft.com/office/drawing/2014/main" id="{83F60CB7-FC87-432D-B9F1-400160F491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9B75748A-EA22-4D4A-B1F6-B77E5293FF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0CB09D-791D-4ED3-AA00-D4EFAF7F1EA9}" type="datetimeFigureOut">
              <a:rPr lang="fr-FR" smtClean="0"/>
              <a:t>05/11/2018</a:t>
            </a:fld>
            <a:endParaRPr lang="fr-FR"/>
          </a:p>
        </p:txBody>
      </p:sp>
      <p:sp>
        <p:nvSpPr>
          <p:cNvPr id="5" name="Footer Placeholder 4">
            <a:extLst>
              <a:ext uri="{FF2B5EF4-FFF2-40B4-BE49-F238E27FC236}">
                <a16:creationId xmlns:a16="http://schemas.microsoft.com/office/drawing/2014/main" id="{5001CDC9-218B-4F52-83BE-3095C48E75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a:extLst>
              <a:ext uri="{FF2B5EF4-FFF2-40B4-BE49-F238E27FC236}">
                <a16:creationId xmlns:a16="http://schemas.microsoft.com/office/drawing/2014/main" id="{08329898-5802-4DCE-80BD-E375EBF5E7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0AE8C-25DC-4199-AE2F-646D5805D267}" type="slidenum">
              <a:rPr lang="fr-FR" smtClean="0"/>
              <a:t>‹Nº›</a:t>
            </a:fld>
            <a:endParaRPr lang="fr-FR"/>
          </a:p>
        </p:txBody>
      </p:sp>
    </p:spTree>
    <p:extLst>
      <p:ext uri="{BB962C8B-B14F-4D97-AF65-F5344CB8AC3E}">
        <p14:creationId xmlns:p14="http://schemas.microsoft.com/office/powerpoint/2010/main" val="31838751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romacm.azc.uam.m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chart" Target="../charts/chart4.xml"/></Relationships>
</file>

<file path=ppt/slides/_rels/slide16.xml.rels><?xml version="1.0" encoding="UTF-8" standalone="yes"?>
<Relationships xmlns="http://schemas.openxmlformats.org/package/2006/relationships"><Relationship Id="rId26" Type="http://schemas.openxmlformats.org/officeDocument/2006/relationships/tags" Target="../tags/tag26.xml"/><Relationship Id="rId21" Type="http://schemas.openxmlformats.org/officeDocument/2006/relationships/tags" Target="../tags/tag21.xml"/><Relationship Id="rId42" Type="http://schemas.openxmlformats.org/officeDocument/2006/relationships/tags" Target="../tags/tag42.xml"/><Relationship Id="rId47" Type="http://schemas.openxmlformats.org/officeDocument/2006/relationships/tags" Target="../tags/tag47.xml"/><Relationship Id="rId63" Type="http://schemas.openxmlformats.org/officeDocument/2006/relationships/tags" Target="../tags/tag63.xml"/><Relationship Id="rId68" Type="http://schemas.openxmlformats.org/officeDocument/2006/relationships/tags" Target="../tags/tag68.xml"/><Relationship Id="rId84" Type="http://schemas.openxmlformats.org/officeDocument/2006/relationships/tags" Target="../tags/tag84.xml"/><Relationship Id="rId89" Type="http://schemas.openxmlformats.org/officeDocument/2006/relationships/tags" Target="../tags/tag89.xml"/><Relationship Id="rId16" Type="http://schemas.openxmlformats.org/officeDocument/2006/relationships/tags" Target="../tags/tag16.xml"/><Relationship Id="rId11" Type="http://schemas.openxmlformats.org/officeDocument/2006/relationships/tags" Target="../tags/tag11.xml"/><Relationship Id="rId32" Type="http://schemas.openxmlformats.org/officeDocument/2006/relationships/tags" Target="../tags/tag32.xml"/><Relationship Id="rId37" Type="http://schemas.openxmlformats.org/officeDocument/2006/relationships/tags" Target="../tags/tag37.xml"/><Relationship Id="rId53" Type="http://schemas.openxmlformats.org/officeDocument/2006/relationships/tags" Target="../tags/tag53.xml"/><Relationship Id="rId58" Type="http://schemas.openxmlformats.org/officeDocument/2006/relationships/tags" Target="../tags/tag58.xml"/><Relationship Id="rId74" Type="http://schemas.openxmlformats.org/officeDocument/2006/relationships/tags" Target="../tags/tag74.xml"/><Relationship Id="rId79" Type="http://schemas.openxmlformats.org/officeDocument/2006/relationships/tags" Target="../tags/tag79.xml"/><Relationship Id="rId102" Type="http://schemas.openxmlformats.org/officeDocument/2006/relationships/slideLayout" Target="../slideLayouts/slideLayout2.xml"/><Relationship Id="rId5" Type="http://schemas.openxmlformats.org/officeDocument/2006/relationships/tags" Target="../tags/tag5.xml"/><Relationship Id="rId90" Type="http://schemas.openxmlformats.org/officeDocument/2006/relationships/tags" Target="../tags/tag90.xml"/><Relationship Id="rId95" Type="http://schemas.openxmlformats.org/officeDocument/2006/relationships/tags" Target="../tags/tag95.xml"/><Relationship Id="rId22" Type="http://schemas.openxmlformats.org/officeDocument/2006/relationships/tags" Target="../tags/tag22.xml"/><Relationship Id="rId27" Type="http://schemas.openxmlformats.org/officeDocument/2006/relationships/tags" Target="../tags/tag27.xml"/><Relationship Id="rId43" Type="http://schemas.openxmlformats.org/officeDocument/2006/relationships/tags" Target="../tags/tag43.xml"/><Relationship Id="rId48" Type="http://schemas.openxmlformats.org/officeDocument/2006/relationships/tags" Target="../tags/tag48.xml"/><Relationship Id="rId64" Type="http://schemas.openxmlformats.org/officeDocument/2006/relationships/tags" Target="../tags/tag64.xml"/><Relationship Id="rId69" Type="http://schemas.openxmlformats.org/officeDocument/2006/relationships/tags" Target="../tags/tag69.xml"/><Relationship Id="rId80" Type="http://schemas.openxmlformats.org/officeDocument/2006/relationships/tags" Target="../tags/tag80.xml"/><Relationship Id="rId85" Type="http://schemas.openxmlformats.org/officeDocument/2006/relationships/tags" Target="../tags/tag85.xml"/><Relationship Id="rId12" Type="http://schemas.openxmlformats.org/officeDocument/2006/relationships/tags" Target="../tags/tag12.xml"/><Relationship Id="rId17" Type="http://schemas.openxmlformats.org/officeDocument/2006/relationships/tags" Target="../tags/tag17.xml"/><Relationship Id="rId25" Type="http://schemas.openxmlformats.org/officeDocument/2006/relationships/tags" Target="../tags/tag25.xml"/><Relationship Id="rId33" Type="http://schemas.openxmlformats.org/officeDocument/2006/relationships/tags" Target="../tags/tag33.xml"/><Relationship Id="rId38" Type="http://schemas.openxmlformats.org/officeDocument/2006/relationships/tags" Target="../tags/tag38.xml"/><Relationship Id="rId46" Type="http://schemas.openxmlformats.org/officeDocument/2006/relationships/tags" Target="../tags/tag46.xml"/><Relationship Id="rId59" Type="http://schemas.openxmlformats.org/officeDocument/2006/relationships/tags" Target="../tags/tag59.xml"/><Relationship Id="rId67" Type="http://schemas.openxmlformats.org/officeDocument/2006/relationships/tags" Target="../tags/tag67.xml"/><Relationship Id="rId20" Type="http://schemas.openxmlformats.org/officeDocument/2006/relationships/tags" Target="../tags/tag20.xml"/><Relationship Id="rId41" Type="http://schemas.openxmlformats.org/officeDocument/2006/relationships/tags" Target="../tags/tag41.xml"/><Relationship Id="rId54" Type="http://schemas.openxmlformats.org/officeDocument/2006/relationships/tags" Target="../tags/tag54.xml"/><Relationship Id="rId62" Type="http://schemas.openxmlformats.org/officeDocument/2006/relationships/tags" Target="../tags/tag62.xml"/><Relationship Id="rId70" Type="http://schemas.openxmlformats.org/officeDocument/2006/relationships/tags" Target="../tags/tag70.xml"/><Relationship Id="rId75" Type="http://schemas.openxmlformats.org/officeDocument/2006/relationships/tags" Target="../tags/tag75.xml"/><Relationship Id="rId83" Type="http://schemas.openxmlformats.org/officeDocument/2006/relationships/tags" Target="../tags/tag83.xml"/><Relationship Id="rId88" Type="http://schemas.openxmlformats.org/officeDocument/2006/relationships/tags" Target="../tags/tag88.xml"/><Relationship Id="rId91" Type="http://schemas.openxmlformats.org/officeDocument/2006/relationships/tags" Target="../tags/tag91.xml"/><Relationship Id="rId96" Type="http://schemas.openxmlformats.org/officeDocument/2006/relationships/tags" Target="../tags/tag96.xml"/><Relationship Id="rId1" Type="http://schemas.openxmlformats.org/officeDocument/2006/relationships/tags" Target="../tags/tag1.xml"/><Relationship Id="rId6" Type="http://schemas.openxmlformats.org/officeDocument/2006/relationships/tags" Target="../tags/tag6.xml"/><Relationship Id="rId15" Type="http://schemas.openxmlformats.org/officeDocument/2006/relationships/tags" Target="../tags/tag15.xml"/><Relationship Id="rId23" Type="http://schemas.openxmlformats.org/officeDocument/2006/relationships/tags" Target="../tags/tag23.xml"/><Relationship Id="rId28" Type="http://schemas.openxmlformats.org/officeDocument/2006/relationships/tags" Target="../tags/tag28.xml"/><Relationship Id="rId36" Type="http://schemas.openxmlformats.org/officeDocument/2006/relationships/tags" Target="../tags/tag36.xml"/><Relationship Id="rId49" Type="http://schemas.openxmlformats.org/officeDocument/2006/relationships/tags" Target="../tags/tag49.xml"/><Relationship Id="rId57" Type="http://schemas.openxmlformats.org/officeDocument/2006/relationships/tags" Target="../tags/tag57.xml"/><Relationship Id="rId10" Type="http://schemas.openxmlformats.org/officeDocument/2006/relationships/tags" Target="../tags/tag10.xml"/><Relationship Id="rId31" Type="http://schemas.openxmlformats.org/officeDocument/2006/relationships/tags" Target="../tags/tag31.xml"/><Relationship Id="rId44" Type="http://schemas.openxmlformats.org/officeDocument/2006/relationships/tags" Target="../tags/tag44.xml"/><Relationship Id="rId52" Type="http://schemas.openxmlformats.org/officeDocument/2006/relationships/tags" Target="../tags/tag52.xml"/><Relationship Id="rId60" Type="http://schemas.openxmlformats.org/officeDocument/2006/relationships/tags" Target="../tags/tag60.xml"/><Relationship Id="rId65" Type="http://schemas.openxmlformats.org/officeDocument/2006/relationships/tags" Target="../tags/tag65.xml"/><Relationship Id="rId73" Type="http://schemas.openxmlformats.org/officeDocument/2006/relationships/tags" Target="../tags/tag73.xml"/><Relationship Id="rId78" Type="http://schemas.openxmlformats.org/officeDocument/2006/relationships/tags" Target="../tags/tag78.xml"/><Relationship Id="rId81" Type="http://schemas.openxmlformats.org/officeDocument/2006/relationships/tags" Target="../tags/tag81.xml"/><Relationship Id="rId86" Type="http://schemas.openxmlformats.org/officeDocument/2006/relationships/tags" Target="../tags/tag86.xml"/><Relationship Id="rId94" Type="http://schemas.openxmlformats.org/officeDocument/2006/relationships/tags" Target="../tags/tag94.xml"/><Relationship Id="rId99" Type="http://schemas.openxmlformats.org/officeDocument/2006/relationships/tags" Target="../tags/tag99.xml"/><Relationship Id="rId101" Type="http://schemas.openxmlformats.org/officeDocument/2006/relationships/tags" Target="../tags/tag101.xml"/><Relationship Id="rId4" Type="http://schemas.openxmlformats.org/officeDocument/2006/relationships/tags" Target="../tags/tag4.xml"/><Relationship Id="rId9" Type="http://schemas.openxmlformats.org/officeDocument/2006/relationships/tags" Target="../tags/tag9.xml"/><Relationship Id="rId13" Type="http://schemas.openxmlformats.org/officeDocument/2006/relationships/tags" Target="../tags/tag13.xml"/><Relationship Id="rId18" Type="http://schemas.openxmlformats.org/officeDocument/2006/relationships/tags" Target="../tags/tag18.xml"/><Relationship Id="rId39" Type="http://schemas.openxmlformats.org/officeDocument/2006/relationships/tags" Target="../tags/tag39.xml"/><Relationship Id="rId34" Type="http://schemas.openxmlformats.org/officeDocument/2006/relationships/tags" Target="../tags/tag34.xml"/><Relationship Id="rId50" Type="http://schemas.openxmlformats.org/officeDocument/2006/relationships/tags" Target="../tags/tag50.xml"/><Relationship Id="rId55" Type="http://schemas.openxmlformats.org/officeDocument/2006/relationships/tags" Target="../tags/tag55.xml"/><Relationship Id="rId76" Type="http://schemas.openxmlformats.org/officeDocument/2006/relationships/tags" Target="../tags/tag76.xml"/><Relationship Id="rId97" Type="http://schemas.openxmlformats.org/officeDocument/2006/relationships/tags" Target="../tags/tag97.xml"/><Relationship Id="rId7" Type="http://schemas.openxmlformats.org/officeDocument/2006/relationships/tags" Target="../tags/tag7.xml"/><Relationship Id="rId71" Type="http://schemas.openxmlformats.org/officeDocument/2006/relationships/tags" Target="../tags/tag71.xml"/><Relationship Id="rId92" Type="http://schemas.openxmlformats.org/officeDocument/2006/relationships/tags" Target="../tags/tag92.xml"/><Relationship Id="rId2" Type="http://schemas.openxmlformats.org/officeDocument/2006/relationships/tags" Target="../tags/tag2.xml"/><Relationship Id="rId29" Type="http://schemas.openxmlformats.org/officeDocument/2006/relationships/tags" Target="../tags/tag29.xml"/><Relationship Id="rId24" Type="http://schemas.openxmlformats.org/officeDocument/2006/relationships/tags" Target="../tags/tag24.xml"/><Relationship Id="rId40" Type="http://schemas.openxmlformats.org/officeDocument/2006/relationships/tags" Target="../tags/tag40.xml"/><Relationship Id="rId45" Type="http://schemas.openxmlformats.org/officeDocument/2006/relationships/tags" Target="../tags/tag45.xml"/><Relationship Id="rId66" Type="http://schemas.openxmlformats.org/officeDocument/2006/relationships/tags" Target="../tags/tag66.xml"/><Relationship Id="rId87" Type="http://schemas.openxmlformats.org/officeDocument/2006/relationships/tags" Target="../tags/tag87.xml"/><Relationship Id="rId61" Type="http://schemas.openxmlformats.org/officeDocument/2006/relationships/tags" Target="../tags/tag61.xml"/><Relationship Id="rId82" Type="http://schemas.openxmlformats.org/officeDocument/2006/relationships/tags" Target="../tags/tag82.xml"/><Relationship Id="rId19" Type="http://schemas.openxmlformats.org/officeDocument/2006/relationships/tags" Target="../tags/tag19.xml"/><Relationship Id="rId14" Type="http://schemas.openxmlformats.org/officeDocument/2006/relationships/tags" Target="../tags/tag14.xml"/><Relationship Id="rId30" Type="http://schemas.openxmlformats.org/officeDocument/2006/relationships/tags" Target="../tags/tag30.xml"/><Relationship Id="rId35" Type="http://schemas.openxmlformats.org/officeDocument/2006/relationships/tags" Target="../tags/tag35.xml"/><Relationship Id="rId56" Type="http://schemas.openxmlformats.org/officeDocument/2006/relationships/tags" Target="../tags/tag56.xml"/><Relationship Id="rId77" Type="http://schemas.openxmlformats.org/officeDocument/2006/relationships/tags" Target="../tags/tag77.xml"/><Relationship Id="rId100" Type="http://schemas.openxmlformats.org/officeDocument/2006/relationships/tags" Target="../tags/tag100.xml"/><Relationship Id="rId8" Type="http://schemas.openxmlformats.org/officeDocument/2006/relationships/tags" Target="../tags/tag8.xml"/><Relationship Id="rId51" Type="http://schemas.openxmlformats.org/officeDocument/2006/relationships/tags" Target="../tags/tag51.xml"/><Relationship Id="rId72" Type="http://schemas.openxmlformats.org/officeDocument/2006/relationships/tags" Target="../tags/tag72.xml"/><Relationship Id="rId93" Type="http://schemas.openxmlformats.org/officeDocument/2006/relationships/tags" Target="../tags/tag93.xml"/><Relationship Id="rId98" Type="http://schemas.openxmlformats.org/officeDocument/2006/relationships/tags" Target="../tags/tag98.xml"/><Relationship Id="rId3" Type="http://schemas.openxmlformats.org/officeDocument/2006/relationships/tags" Target="../tags/tag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observatoriolaboral.gob.mx/static/estudios-publicaciones/Tendencias_empleo.htm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AC86B-A82A-44A8-B1B7-4664D5084EF0}"/>
              </a:ext>
            </a:extLst>
          </p:cNvPr>
          <p:cNvSpPr>
            <a:spLocks noGrp="1"/>
          </p:cNvSpPr>
          <p:nvPr>
            <p:ph type="ctrTitle"/>
          </p:nvPr>
        </p:nvSpPr>
        <p:spPr>
          <a:xfrm>
            <a:off x="1524000" y="973393"/>
            <a:ext cx="9704832" cy="2017193"/>
          </a:xfrm>
        </p:spPr>
        <p:txBody>
          <a:bodyPr>
            <a:normAutofit fontScale="90000"/>
          </a:bodyPr>
          <a:lstStyle/>
          <a:p>
            <a:pPr algn="just"/>
            <a:r>
              <a:rPr lang="en-US" sz="4400" b="1" dirty="0"/>
              <a:t>A methodological proposal to analyze the impact on changing educational opportunities</a:t>
            </a:r>
            <a:r>
              <a:rPr lang="en-US" sz="4400" b="1" dirty="0" smtClean="0"/>
              <a:t>.</a:t>
            </a:r>
            <a:br>
              <a:rPr lang="en-US" sz="4400" b="1" dirty="0" smtClean="0"/>
            </a:br>
            <a:r>
              <a:rPr lang="en-US" sz="2200" b="1" dirty="0" smtClean="0"/>
              <a:t> </a:t>
            </a:r>
            <a:r>
              <a:rPr lang="en-US" sz="4400" b="1" dirty="0" smtClean="0"/>
              <a:t/>
            </a:r>
            <a:br>
              <a:rPr lang="en-US" sz="4400" b="1" dirty="0" smtClean="0"/>
            </a:br>
            <a:r>
              <a:rPr lang="en-US" sz="4400" b="1" dirty="0" smtClean="0"/>
              <a:t>R</a:t>
            </a:r>
            <a:r>
              <a:rPr lang="en-US" sz="4400" dirty="0" smtClean="0"/>
              <a:t>OMAC</a:t>
            </a:r>
            <a:r>
              <a:rPr lang="en-US" sz="4400" dirty="0"/>
              <a:t>, an </a:t>
            </a:r>
            <a:r>
              <a:rPr lang="en-US" sz="4400" dirty="0" smtClean="0"/>
              <a:t>application example.</a:t>
            </a:r>
            <a:endParaRPr lang="fr-FR" sz="4400" b="1" dirty="0"/>
          </a:p>
        </p:txBody>
      </p:sp>
      <p:sp>
        <p:nvSpPr>
          <p:cNvPr id="3" name="Subtitle 2">
            <a:extLst>
              <a:ext uri="{FF2B5EF4-FFF2-40B4-BE49-F238E27FC236}">
                <a16:creationId xmlns:a16="http://schemas.microsoft.com/office/drawing/2014/main" id="{B93E3FD8-69AA-4072-8DB6-14A47A305B07}"/>
              </a:ext>
            </a:extLst>
          </p:cNvPr>
          <p:cNvSpPr>
            <a:spLocks noGrp="1"/>
          </p:cNvSpPr>
          <p:nvPr>
            <p:ph type="subTitle" idx="1"/>
          </p:nvPr>
        </p:nvSpPr>
        <p:spPr>
          <a:xfrm>
            <a:off x="920496" y="3948832"/>
            <a:ext cx="10351008" cy="1078456"/>
          </a:xfrm>
        </p:spPr>
        <p:txBody>
          <a:bodyPr>
            <a:normAutofit fontScale="85000" lnSpcReduction="10000"/>
          </a:bodyPr>
          <a:lstStyle/>
          <a:p>
            <a:pPr algn="just"/>
            <a:r>
              <a:rPr lang="en-US" sz="3600" b="1" dirty="0" smtClean="0"/>
              <a:t>International </a:t>
            </a:r>
            <a:r>
              <a:rPr lang="en-US" sz="3600" b="1" dirty="0"/>
              <a:t>Seminar : Transition between </a:t>
            </a:r>
            <a:r>
              <a:rPr lang="en-US" sz="3600" b="1" dirty="0" smtClean="0"/>
              <a:t>High-School and </a:t>
            </a:r>
            <a:r>
              <a:rPr lang="en-US" sz="3600" b="1" dirty="0"/>
              <a:t>University. Comparative studies </a:t>
            </a:r>
            <a:r>
              <a:rPr lang="en-US" sz="3600" b="1" dirty="0" smtClean="0"/>
              <a:t>between Mexico </a:t>
            </a:r>
            <a:r>
              <a:rPr lang="en-US" sz="3600" b="1" dirty="0"/>
              <a:t>and France » </a:t>
            </a:r>
          </a:p>
          <a:p>
            <a:pPr algn="r"/>
            <a:endParaRPr lang="fr-FR" sz="3600" dirty="0"/>
          </a:p>
        </p:txBody>
      </p:sp>
      <p:sp>
        <p:nvSpPr>
          <p:cNvPr id="6" name="Subtitle 2">
            <a:extLst>
              <a:ext uri="{FF2B5EF4-FFF2-40B4-BE49-F238E27FC236}">
                <a16:creationId xmlns:a16="http://schemas.microsoft.com/office/drawing/2014/main" id="{5537B67B-B63F-4A0A-AE43-0DB83FD957C9}"/>
              </a:ext>
            </a:extLst>
          </p:cNvPr>
          <p:cNvSpPr txBox="1">
            <a:spLocks/>
          </p:cNvSpPr>
          <p:nvPr/>
        </p:nvSpPr>
        <p:spPr>
          <a:xfrm>
            <a:off x="6308114" y="5362824"/>
            <a:ext cx="5241852" cy="111112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2000" dirty="0"/>
              <a:t>Rocío Grediaga </a:t>
            </a:r>
            <a:r>
              <a:rPr lang="es-MX" sz="2000" dirty="0" smtClean="0"/>
              <a:t>Kuri-</a:t>
            </a:r>
          </a:p>
          <a:p>
            <a:pPr algn="r"/>
            <a:r>
              <a:rPr lang="es-MX" sz="2000" dirty="0" smtClean="0"/>
              <a:t>UAM</a:t>
            </a:r>
            <a:r>
              <a:rPr lang="es-MX" sz="2000" dirty="0"/>
              <a:t>, Azcapotzalco, </a:t>
            </a:r>
            <a:r>
              <a:rPr lang="es-MX" sz="2000" dirty="0" smtClean="0"/>
              <a:t>Mexico</a:t>
            </a:r>
            <a:endParaRPr lang="es-MX" sz="2000" dirty="0"/>
          </a:p>
          <a:p>
            <a:pPr algn="r"/>
            <a:r>
              <a:rPr lang="en-US" sz="2000" dirty="0" smtClean="0"/>
              <a:t>Visiting</a:t>
            </a:r>
            <a:r>
              <a:rPr lang="es-MX" sz="2000" dirty="0" smtClean="0"/>
              <a:t> </a:t>
            </a:r>
            <a:r>
              <a:rPr lang="en-US" sz="2000" dirty="0" smtClean="0"/>
              <a:t>Researcher</a:t>
            </a:r>
            <a:r>
              <a:rPr lang="es-MX" sz="2000" dirty="0" smtClean="0"/>
              <a:t> at CEPED-IRD-Paris V</a:t>
            </a:r>
            <a:endParaRPr lang="es-MX" sz="2000" dirty="0"/>
          </a:p>
        </p:txBody>
      </p:sp>
      <p:sp>
        <p:nvSpPr>
          <p:cNvPr id="5" name="Subtitle 2">
            <a:extLst>
              <a:ext uri="{FF2B5EF4-FFF2-40B4-BE49-F238E27FC236}">
                <a16:creationId xmlns:a16="http://schemas.microsoft.com/office/drawing/2014/main" id="{B93E3FD8-69AA-4072-8DB6-14A47A305B07}"/>
              </a:ext>
            </a:extLst>
          </p:cNvPr>
          <p:cNvSpPr txBox="1">
            <a:spLocks/>
          </p:cNvSpPr>
          <p:nvPr/>
        </p:nvSpPr>
        <p:spPr>
          <a:xfrm>
            <a:off x="274320" y="4686320"/>
            <a:ext cx="10954512" cy="411519"/>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dirty="0" smtClean="0"/>
              <a:t>November </a:t>
            </a:r>
            <a:r>
              <a:rPr lang="en-US" dirty="0" smtClean="0"/>
              <a:t>6th, </a:t>
            </a:r>
            <a:r>
              <a:rPr lang="en-US" dirty="0" smtClean="0"/>
              <a:t>2018</a:t>
            </a:r>
            <a:endParaRPr lang="fr-FR" sz="3600" dirty="0"/>
          </a:p>
        </p:txBody>
      </p:sp>
    </p:spTree>
    <p:extLst>
      <p:ext uri="{BB962C8B-B14F-4D97-AF65-F5344CB8AC3E}">
        <p14:creationId xmlns:p14="http://schemas.microsoft.com/office/powerpoint/2010/main" val="1712257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36915" y="274638"/>
            <a:ext cx="10394014" cy="634082"/>
          </a:xfrm>
        </p:spPr>
        <p:txBody>
          <a:bodyPr>
            <a:normAutofit fontScale="90000"/>
          </a:bodyPr>
          <a:lstStyle/>
          <a:p>
            <a:r>
              <a:rPr lang="es-MX" b="1" dirty="0" err="1" smtClean="0"/>
              <a:t>Methodology</a:t>
            </a:r>
            <a:r>
              <a:rPr lang="es-MX" b="1" dirty="0" smtClean="0"/>
              <a:t>: a triple </a:t>
            </a:r>
            <a:r>
              <a:rPr lang="es-MX" b="1" dirty="0" err="1" smtClean="0"/>
              <a:t>side</a:t>
            </a:r>
            <a:r>
              <a:rPr lang="es-MX" b="1" dirty="0" smtClean="0"/>
              <a:t> </a:t>
            </a:r>
            <a:r>
              <a:rPr lang="es-MX" b="1" dirty="0" err="1" smtClean="0"/>
              <a:t>aproach</a:t>
            </a:r>
            <a:r>
              <a:rPr lang="es-MX" b="1" dirty="0" smtClean="0"/>
              <a:t> to a </a:t>
            </a:r>
            <a:r>
              <a:rPr lang="es-MX" b="1" dirty="0" err="1" smtClean="0"/>
              <a:t>national</a:t>
            </a:r>
            <a:r>
              <a:rPr lang="es-MX" b="1" dirty="0" smtClean="0"/>
              <a:t> case of </a:t>
            </a:r>
            <a:r>
              <a:rPr lang="es-MX" b="1" dirty="0" err="1" smtClean="0"/>
              <a:t>study</a:t>
            </a:r>
            <a:endParaRPr lang="es-MX" b="1" dirty="0"/>
          </a:p>
        </p:txBody>
      </p:sp>
      <p:sp>
        <p:nvSpPr>
          <p:cNvPr id="3" name="Marcador de contenido 2"/>
          <p:cNvSpPr>
            <a:spLocks noGrp="1"/>
          </p:cNvSpPr>
          <p:nvPr>
            <p:ph idx="1"/>
          </p:nvPr>
        </p:nvSpPr>
        <p:spPr>
          <a:xfrm>
            <a:off x="1436915" y="1241376"/>
            <a:ext cx="8985997" cy="5616624"/>
          </a:xfrm>
        </p:spPr>
        <p:txBody>
          <a:bodyPr>
            <a:normAutofit fontScale="32500" lnSpcReduction="20000"/>
          </a:bodyPr>
          <a:lstStyle/>
          <a:p>
            <a:pPr marL="0" indent="0">
              <a:buNone/>
            </a:pPr>
            <a:r>
              <a:rPr lang="en-US" sz="7200" dirty="0" smtClean="0"/>
              <a:t>1</a:t>
            </a:r>
            <a:r>
              <a:rPr lang="en-US" sz="7200" dirty="0"/>
              <a:t>) </a:t>
            </a:r>
            <a:r>
              <a:rPr lang="en-US" sz="7200" dirty="0" smtClean="0"/>
              <a:t>Revision of public </a:t>
            </a:r>
            <a:r>
              <a:rPr lang="en-US" sz="7200" dirty="0"/>
              <a:t>policy </a:t>
            </a:r>
            <a:r>
              <a:rPr lang="en-US" sz="7200" dirty="0" smtClean="0"/>
              <a:t>documents and its effects on HES, </a:t>
            </a:r>
          </a:p>
          <a:p>
            <a:pPr marL="0" indent="0">
              <a:buNone/>
            </a:pPr>
            <a:r>
              <a:rPr lang="en-US" sz="7200" dirty="0" smtClean="0"/>
              <a:t>2</a:t>
            </a:r>
            <a:r>
              <a:rPr lang="en-US" sz="7200" dirty="0"/>
              <a:t>) survey of four different populations </a:t>
            </a:r>
            <a:r>
              <a:rPr lang="en-US" sz="7200" dirty="0" smtClean="0"/>
              <a:t>trajectories surveyed </a:t>
            </a:r>
            <a:r>
              <a:rPr lang="en-US" sz="7200" dirty="0"/>
              <a:t>by an online questionnaire; </a:t>
            </a:r>
            <a:endParaRPr lang="en-US" sz="7200" dirty="0" smtClean="0"/>
          </a:p>
          <a:p>
            <a:pPr marL="0" indent="0">
              <a:buNone/>
            </a:pPr>
            <a:r>
              <a:rPr lang="en-US" sz="7200" dirty="0" smtClean="0"/>
              <a:t>3</a:t>
            </a:r>
            <a:r>
              <a:rPr lang="en-US" sz="7200" dirty="0"/>
              <a:t>) interviews to selected members of each population to go further than facts and to get motives and perceptions in the Mexicans who study or had studied in different countries as part of the study. </a:t>
            </a:r>
            <a:endParaRPr lang="en-US" sz="7200" dirty="0" smtClean="0"/>
          </a:p>
          <a:p>
            <a:r>
              <a:rPr lang="en-US" sz="7100" dirty="0"/>
              <a:t>Analysis of documents and available sources about academic mobility, migration policies and scientific cooperation between Mexico and the other participant countries on the observatories’ network.</a:t>
            </a:r>
            <a:endParaRPr lang="es-MX" sz="7100" dirty="0"/>
          </a:p>
          <a:p>
            <a:pPr lvl="0"/>
            <a:r>
              <a:rPr lang="en-US" sz="7200" dirty="0" smtClean="0"/>
              <a:t>Applying </a:t>
            </a:r>
            <a:r>
              <a:rPr lang="en-US" sz="7200" b="1" dirty="0"/>
              <a:t>online questionnaire</a:t>
            </a:r>
            <a:r>
              <a:rPr lang="en-US" sz="7200" dirty="0"/>
              <a:t> to four different populations. </a:t>
            </a:r>
            <a:r>
              <a:rPr lang="en-US" sz="7200" dirty="0">
                <a:hlinkClick r:id="rId2"/>
              </a:rPr>
              <a:t>http://romacm.azc.uam.mx/</a:t>
            </a:r>
            <a:endParaRPr lang="es-MX" sz="7200" dirty="0"/>
          </a:p>
          <a:p>
            <a:pPr marL="0" indent="0">
              <a:buNone/>
            </a:pPr>
            <a:endParaRPr lang="es-MX" sz="4000" dirty="0"/>
          </a:p>
          <a:p>
            <a:pPr lvl="0"/>
            <a:r>
              <a:rPr lang="en-US" sz="7200" b="1" dirty="0"/>
              <a:t>Interviews</a:t>
            </a:r>
            <a:r>
              <a:rPr lang="en-US" sz="7200" dirty="0"/>
              <a:t> (Qualitative analysis of trajectories) to samples of the four populations</a:t>
            </a:r>
            <a:endParaRPr lang="es-MX" sz="7200" dirty="0"/>
          </a:p>
          <a:p>
            <a:pPr marL="0" indent="0">
              <a:buNone/>
            </a:pPr>
            <a:r>
              <a:rPr lang="en-US" sz="7200" dirty="0"/>
              <a:t> </a:t>
            </a:r>
            <a:endParaRPr lang="es-MX" sz="7200" dirty="0" smtClean="0"/>
          </a:p>
          <a:p>
            <a:pPr lvl="0"/>
            <a:r>
              <a:rPr lang="en-US" sz="7200" dirty="0" smtClean="0"/>
              <a:t>Retrospective reconstruction analysis of the scientific, political and economic elites’ scholar and professional trajectories.</a:t>
            </a:r>
            <a:endParaRPr lang="es-MX" sz="9600" dirty="0" smtClean="0"/>
          </a:p>
          <a:p>
            <a:endParaRPr lang="es-MX" dirty="0"/>
          </a:p>
        </p:txBody>
      </p:sp>
    </p:spTree>
    <p:extLst>
      <p:ext uri="{BB962C8B-B14F-4D97-AF65-F5344CB8AC3E}">
        <p14:creationId xmlns:p14="http://schemas.microsoft.com/office/powerpoint/2010/main" val="26419059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774358"/>
          </a:xfrm>
        </p:spPr>
        <p:txBody>
          <a:bodyPr>
            <a:normAutofit/>
          </a:bodyPr>
          <a:lstStyle/>
          <a:p>
            <a:r>
              <a:rPr lang="es-MX" b="1" dirty="0" err="1" smtClean="0"/>
              <a:t>Which</a:t>
            </a:r>
            <a:r>
              <a:rPr lang="es-MX" b="1" dirty="0" smtClean="0"/>
              <a:t> </a:t>
            </a:r>
            <a:r>
              <a:rPr lang="es-MX" b="1" dirty="0" err="1" smtClean="0"/>
              <a:t>countries</a:t>
            </a:r>
            <a:r>
              <a:rPr lang="es-MX" b="1" dirty="0" smtClean="0"/>
              <a:t> </a:t>
            </a:r>
            <a:r>
              <a:rPr lang="es-MX" b="1" dirty="0" err="1" smtClean="0"/>
              <a:t>were</a:t>
            </a:r>
            <a:r>
              <a:rPr lang="es-MX" b="1" dirty="0" smtClean="0"/>
              <a:t> </a:t>
            </a:r>
            <a:r>
              <a:rPr lang="es-MX" b="1" dirty="0" err="1" smtClean="0"/>
              <a:t>part</a:t>
            </a:r>
            <a:r>
              <a:rPr lang="es-MX" b="1" dirty="0" smtClean="0"/>
              <a:t> of </a:t>
            </a:r>
            <a:r>
              <a:rPr lang="es-MX" b="1" dirty="0" err="1" smtClean="0"/>
              <a:t>the</a:t>
            </a:r>
            <a:r>
              <a:rPr lang="es-MX" b="1" dirty="0" smtClean="0"/>
              <a:t> </a:t>
            </a:r>
            <a:r>
              <a:rPr lang="es-MX" b="1" dirty="0" err="1" smtClean="0"/>
              <a:t>study</a:t>
            </a:r>
            <a:r>
              <a:rPr lang="es-MX" b="1" dirty="0" smtClean="0"/>
              <a:t>?</a:t>
            </a:r>
            <a:endParaRPr lang="en-US" b="1" dirty="0"/>
          </a:p>
        </p:txBody>
      </p:sp>
      <p:sp>
        <p:nvSpPr>
          <p:cNvPr id="3" name="Marcador de contenido 2"/>
          <p:cNvSpPr>
            <a:spLocks noGrp="1"/>
          </p:cNvSpPr>
          <p:nvPr>
            <p:ph idx="1"/>
          </p:nvPr>
        </p:nvSpPr>
        <p:spPr>
          <a:xfrm>
            <a:off x="838200" y="1139484"/>
            <a:ext cx="10515600" cy="5037479"/>
          </a:xfrm>
        </p:spPr>
        <p:txBody>
          <a:bodyPr/>
          <a:lstStyle/>
          <a:p>
            <a:r>
              <a:rPr lang="en-US" dirty="0" smtClean="0"/>
              <a:t>SNI </a:t>
            </a:r>
            <a:r>
              <a:rPr lang="en-US" dirty="0"/>
              <a:t>historical </a:t>
            </a:r>
            <a:r>
              <a:rPr lang="en-US" dirty="0" smtClean="0"/>
              <a:t>tendencies. </a:t>
            </a:r>
          </a:p>
          <a:p>
            <a:r>
              <a:rPr lang="en-US" dirty="0" smtClean="0"/>
              <a:t>CONACYT’s scholarships abroad: main poles </a:t>
            </a:r>
            <a:r>
              <a:rPr lang="en-US" dirty="0"/>
              <a:t>of </a:t>
            </a:r>
            <a:r>
              <a:rPr lang="en-US" dirty="0" smtClean="0"/>
              <a:t>attraction</a:t>
            </a:r>
            <a:r>
              <a:rPr lang="en-US" dirty="0"/>
              <a:t> </a:t>
            </a:r>
            <a:r>
              <a:rPr lang="en-US" dirty="0" smtClean="0"/>
              <a:t>in 2012</a:t>
            </a:r>
            <a:endParaRPr lang="en-US" dirty="0"/>
          </a:p>
        </p:txBody>
      </p:sp>
      <p:pic>
        <p:nvPicPr>
          <p:cNvPr id="4" name="Imagen 3" descr="F:\USB Mónica\la grafica.png"/>
          <p:cNvPicPr/>
          <p:nvPr/>
        </p:nvPicPr>
        <p:blipFill>
          <a:blip r:embed="rId2">
            <a:extLst>
              <a:ext uri="{28A0092B-C50C-407E-A947-70E740481C1C}">
                <a14:useLocalDpi xmlns:a14="http://schemas.microsoft.com/office/drawing/2010/main" val="0"/>
              </a:ext>
            </a:extLst>
          </a:blip>
          <a:srcRect/>
          <a:stretch>
            <a:fillRect/>
          </a:stretch>
        </p:blipFill>
        <p:spPr bwMode="auto">
          <a:xfrm>
            <a:off x="838200" y="2704420"/>
            <a:ext cx="10204269" cy="3851741"/>
          </a:xfrm>
          <a:prstGeom prst="rect">
            <a:avLst/>
          </a:prstGeom>
          <a:noFill/>
          <a:ln>
            <a:noFill/>
          </a:ln>
        </p:spPr>
      </p:pic>
    </p:spTree>
    <p:extLst>
      <p:ext uri="{BB962C8B-B14F-4D97-AF65-F5344CB8AC3E}">
        <p14:creationId xmlns:p14="http://schemas.microsoft.com/office/powerpoint/2010/main" val="336113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54267-D552-4739-A1A2-F08B87FE9C03}"/>
              </a:ext>
            </a:extLst>
          </p:cNvPr>
          <p:cNvSpPr>
            <a:spLocks noGrp="1"/>
          </p:cNvSpPr>
          <p:nvPr>
            <p:ph type="title"/>
          </p:nvPr>
        </p:nvSpPr>
        <p:spPr>
          <a:xfrm>
            <a:off x="378823" y="365125"/>
            <a:ext cx="11813177" cy="808919"/>
          </a:xfrm>
        </p:spPr>
        <p:txBody>
          <a:bodyPr>
            <a:normAutofit fontScale="90000"/>
          </a:bodyPr>
          <a:lstStyle/>
          <a:p>
            <a:r>
              <a:rPr lang="en-US" sz="4000" b="1" dirty="0"/>
              <a:t>Universe of </a:t>
            </a:r>
            <a:r>
              <a:rPr lang="en-US" sz="4000" b="1" dirty="0" smtClean="0"/>
              <a:t>reference Mexican’s academic mobility and </a:t>
            </a:r>
            <a:r>
              <a:rPr lang="en-US" sz="4000" b="1" dirty="0" smtClean="0"/>
              <a:t>survey population</a:t>
            </a:r>
            <a:endParaRPr lang="en-US" sz="4000" b="1" dirty="0"/>
          </a:p>
        </p:txBody>
      </p:sp>
      <p:sp>
        <p:nvSpPr>
          <p:cNvPr id="6" name="Rectángulo 5"/>
          <p:cNvSpPr/>
          <p:nvPr/>
        </p:nvSpPr>
        <p:spPr>
          <a:xfrm>
            <a:off x="782305" y="6066564"/>
            <a:ext cx="9562544" cy="338554"/>
          </a:xfrm>
          <a:prstGeom prst="rect">
            <a:avLst/>
          </a:prstGeom>
        </p:spPr>
        <p:txBody>
          <a:bodyPr wrap="square">
            <a:spAutoFit/>
          </a:bodyPr>
          <a:lstStyle/>
          <a:p>
            <a:pPr lvl="0" algn="just" eaLnBrk="0" fontAlgn="base" hangingPunct="0">
              <a:spcBef>
                <a:spcPct val="0"/>
              </a:spcBef>
              <a:spcAft>
                <a:spcPct val="0"/>
              </a:spcAft>
            </a:pPr>
            <a:r>
              <a:rPr lang="en-US" altLang="es-MX" sz="1600" b="1" dirty="0">
                <a:latin typeface="Calibri" panose="020F0502020204030204" pitchFamily="34" charset="0"/>
                <a:ea typeface="Calibri" panose="020F0502020204030204" pitchFamily="34" charset="0"/>
                <a:cs typeface="Times New Roman" panose="02020603050405020304" pitchFamily="18" charset="0"/>
              </a:rPr>
              <a:t>Source: </a:t>
            </a:r>
            <a:r>
              <a:rPr lang="en-US" altLang="es-MX" sz="1600" dirty="0">
                <a:latin typeface="Calibri" panose="020F0502020204030204" pitchFamily="34" charset="0"/>
                <a:ea typeface="Calibri" panose="020F0502020204030204" pitchFamily="34" charset="0"/>
                <a:cs typeface="Times New Roman" panose="02020603050405020304" pitchFamily="18" charset="0"/>
              </a:rPr>
              <a:t>IUS-UNESCO 2017 and ROMAC 2015</a:t>
            </a:r>
            <a:endParaRPr lang="en-US" altLang="es-MX" sz="1600" dirty="0"/>
          </a:p>
        </p:txBody>
      </p:sp>
      <p:graphicFrame>
        <p:nvGraphicFramePr>
          <p:cNvPr id="5" name="Marcador de contenido 4"/>
          <p:cNvGraphicFramePr>
            <a:graphicFrameLocks noGrp="1"/>
          </p:cNvGraphicFramePr>
          <p:nvPr>
            <p:ph idx="1"/>
            <p:extLst>
              <p:ext uri="{D42A27DB-BD31-4B8C-83A1-F6EECF244321}">
                <p14:modId xmlns:p14="http://schemas.microsoft.com/office/powerpoint/2010/main" val="3099474179"/>
              </p:ext>
            </p:extLst>
          </p:nvPr>
        </p:nvGraphicFramePr>
        <p:xfrm>
          <a:off x="953754" y="1282050"/>
          <a:ext cx="10187860" cy="5029943"/>
        </p:xfrm>
        <a:graphic>
          <a:graphicData uri="http://schemas.openxmlformats.org/drawingml/2006/table">
            <a:tbl>
              <a:tblPr firstRow="1" firstCol="1" bandRow="1">
                <a:tableStyleId>{5C22544A-7EE6-4342-B048-85BDC9FD1C3A}</a:tableStyleId>
              </a:tblPr>
              <a:tblGrid>
                <a:gridCol w="2480533">
                  <a:extLst>
                    <a:ext uri="{9D8B030D-6E8A-4147-A177-3AD203B41FA5}">
                      <a16:colId xmlns:a16="http://schemas.microsoft.com/office/drawing/2014/main" val="1523130011"/>
                    </a:ext>
                  </a:extLst>
                </a:gridCol>
                <a:gridCol w="691909">
                  <a:extLst>
                    <a:ext uri="{9D8B030D-6E8A-4147-A177-3AD203B41FA5}">
                      <a16:colId xmlns:a16="http://schemas.microsoft.com/office/drawing/2014/main" val="1989561265"/>
                    </a:ext>
                  </a:extLst>
                </a:gridCol>
                <a:gridCol w="830546">
                  <a:extLst>
                    <a:ext uri="{9D8B030D-6E8A-4147-A177-3AD203B41FA5}">
                      <a16:colId xmlns:a16="http://schemas.microsoft.com/office/drawing/2014/main" val="1398440714"/>
                    </a:ext>
                  </a:extLst>
                </a:gridCol>
                <a:gridCol w="1030812">
                  <a:extLst>
                    <a:ext uri="{9D8B030D-6E8A-4147-A177-3AD203B41FA5}">
                      <a16:colId xmlns:a16="http://schemas.microsoft.com/office/drawing/2014/main" val="1990194565"/>
                    </a:ext>
                  </a:extLst>
                </a:gridCol>
                <a:gridCol w="1030812">
                  <a:extLst>
                    <a:ext uri="{9D8B030D-6E8A-4147-A177-3AD203B41FA5}">
                      <a16:colId xmlns:a16="http://schemas.microsoft.com/office/drawing/2014/main" val="3879558742"/>
                    </a:ext>
                  </a:extLst>
                </a:gridCol>
                <a:gridCol w="1030812">
                  <a:extLst>
                    <a:ext uri="{9D8B030D-6E8A-4147-A177-3AD203B41FA5}">
                      <a16:colId xmlns:a16="http://schemas.microsoft.com/office/drawing/2014/main" val="3368555286"/>
                    </a:ext>
                  </a:extLst>
                </a:gridCol>
                <a:gridCol w="1030812">
                  <a:extLst>
                    <a:ext uri="{9D8B030D-6E8A-4147-A177-3AD203B41FA5}">
                      <a16:colId xmlns:a16="http://schemas.microsoft.com/office/drawing/2014/main" val="3719034540"/>
                    </a:ext>
                  </a:extLst>
                </a:gridCol>
                <a:gridCol w="1030812">
                  <a:extLst>
                    <a:ext uri="{9D8B030D-6E8A-4147-A177-3AD203B41FA5}">
                      <a16:colId xmlns:a16="http://schemas.microsoft.com/office/drawing/2014/main" val="1887285654"/>
                    </a:ext>
                  </a:extLst>
                </a:gridCol>
                <a:gridCol w="1030812">
                  <a:extLst>
                    <a:ext uri="{9D8B030D-6E8A-4147-A177-3AD203B41FA5}">
                      <a16:colId xmlns:a16="http://schemas.microsoft.com/office/drawing/2014/main" val="907675735"/>
                    </a:ext>
                  </a:extLst>
                </a:gridCol>
              </a:tblGrid>
              <a:tr h="461959">
                <a:tc>
                  <a:txBody>
                    <a:bodyPr/>
                    <a:lstStyle/>
                    <a:p>
                      <a:pPr algn="l" fontAlgn="b"/>
                      <a:r>
                        <a:rPr lang="es-MX" sz="1400" u="none" strike="noStrike" dirty="0" err="1">
                          <a:effectLst/>
                        </a:rPr>
                        <a:t>Source</a:t>
                      </a:r>
                      <a:endParaRPr lang="es-MX"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s-MX" sz="1400" u="none" strike="noStrike">
                          <a:effectLst/>
                        </a:rPr>
                        <a:t>Canada</a:t>
                      </a:r>
                      <a:endParaRPr lang="es-MX"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400" u="none" strike="noStrike">
                          <a:effectLst/>
                        </a:rPr>
                        <a:t>United States</a:t>
                      </a:r>
                      <a:endParaRPr lang="es-MX"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400" u="none" strike="noStrike">
                          <a:effectLst/>
                        </a:rPr>
                        <a:t>Germany</a:t>
                      </a:r>
                      <a:endParaRPr lang="es-MX"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400" u="none" strike="noStrike">
                          <a:effectLst/>
                        </a:rPr>
                        <a:t>Spain</a:t>
                      </a:r>
                      <a:endParaRPr lang="es-MX"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400" u="none" strike="noStrike">
                          <a:effectLst/>
                        </a:rPr>
                        <a:t>France</a:t>
                      </a:r>
                      <a:endParaRPr lang="es-MX"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400" u="none" strike="noStrike">
                          <a:effectLst/>
                        </a:rPr>
                        <a:t>United Kingdom</a:t>
                      </a:r>
                      <a:endParaRPr lang="es-MX"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400" u="none" strike="noStrike">
                          <a:effectLst/>
                        </a:rPr>
                        <a:t>Other countries</a:t>
                      </a:r>
                      <a:endParaRPr lang="es-MX"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400" u="none" strike="noStrike">
                          <a:effectLst/>
                        </a:rPr>
                        <a:t>Total</a:t>
                      </a:r>
                      <a:endParaRPr lang="es-MX"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28291793"/>
                  </a:ext>
                </a:extLst>
              </a:tr>
              <a:tr h="266059">
                <a:tc>
                  <a:txBody>
                    <a:bodyPr/>
                    <a:lstStyle/>
                    <a:p>
                      <a:pPr algn="l" fontAlgn="b"/>
                      <a:r>
                        <a:rPr lang="es-MX" sz="1400" u="none" strike="noStrike">
                          <a:effectLst/>
                        </a:rPr>
                        <a:t>UNESCO</a:t>
                      </a:r>
                      <a:endParaRPr lang="es-MX"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dirty="0">
                          <a:effectLst/>
                        </a:rPr>
                        <a:t>5.00%</a:t>
                      </a:r>
                      <a:endParaRPr lang="es-MX"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dirty="0">
                          <a:effectLst/>
                        </a:rPr>
                        <a:t>49.87%</a:t>
                      </a:r>
                      <a:endParaRPr lang="es-MX"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dirty="0">
                          <a:effectLst/>
                        </a:rPr>
                        <a:t>7.42%</a:t>
                      </a:r>
                      <a:endParaRPr lang="es-MX"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a:effectLst/>
                        </a:rPr>
                        <a:t>8.23%</a:t>
                      </a:r>
                      <a:endParaRPr lang="es-MX" sz="18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a:effectLst/>
                        </a:rPr>
                        <a:t>7.27%</a:t>
                      </a:r>
                      <a:endParaRPr lang="es-MX" sz="18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a:effectLst/>
                        </a:rPr>
                        <a:t>5.48%</a:t>
                      </a:r>
                      <a:endParaRPr lang="es-MX" sz="18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a:effectLst/>
                        </a:rPr>
                        <a:t>16.72%</a:t>
                      </a:r>
                      <a:endParaRPr lang="es-MX" sz="18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a:effectLst/>
                        </a:rPr>
                        <a:t>30000</a:t>
                      </a:r>
                      <a:endParaRPr lang="es-MX" sz="18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40209697"/>
                  </a:ext>
                </a:extLst>
              </a:tr>
              <a:tr h="461959">
                <a:tc>
                  <a:txBody>
                    <a:bodyPr/>
                    <a:lstStyle/>
                    <a:p>
                      <a:pPr algn="l" fontAlgn="b"/>
                      <a:r>
                        <a:rPr lang="en-US" sz="1400" u="none" strike="noStrike">
                          <a:effectLst/>
                        </a:rPr>
                        <a:t>Mexican students in degree programs abroad</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800" b="1" u="none" strike="noStrike" dirty="0">
                          <a:effectLst/>
                        </a:rPr>
                        <a:t> </a:t>
                      </a:r>
                      <a:endParaRPr lang="es-MX"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s-MX"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s-MX"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s-MX"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s-MX" sz="18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s-MX" sz="18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s-MX" sz="18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a:effectLst/>
                        </a:rPr>
                        <a:t>100%</a:t>
                      </a:r>
                      <a:endParaRPr lang="es-MX" sz="18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05549782"/>
                  </a:ext>
                </a:extLst>
              </a:tr>
              <a:tr h="266059">
                <a:tc>
                  <a:txBody>
                    <a:bodyPr/>
                    <a:lstStyle/>
                    <a:p>
                      <a:pPr algn="l" fontAlgn="b"/>
                      <a:r>
                        <a:rPr lang="es-MX" sz="1400" u="none" strike="noStrike" dirty="0">
                          <a:effectLst/>
                        </a:rPr>
                        <a:t>UNESCO </a:t>
                      </a:r>
                      <a:endParaRPr lang="es-MX"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a:effectLst/>
                        </a:rPr>
                        <a:t>7.39%</a:t>
                      </a:r>
                      <a:endParaRPr lang="es-MX" sz="18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dirty="0">
                          <a:effectLst/>
                        </a:rPr>
                        <a:t>13.23%</a:t>
                      </a:r>
                      <a:endParaRPr lang="es-MX"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dirty="0">
                          <a:effectLst/>
                        </a:rPr>
                        <a:t>6.07%</a:t>
                      </a:r>
                      <a:endParaRPr lang="es-MX"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dirty="0">
                          <a:effectLst/>
                        </a:rPr>
                        <a:t>23.30%</a:t>
                      </a:r>
                      <a:endParaRPr lang="es-MX"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a:effectLst/>
                        </a:rPr>
                        <a:t>11.48%</a:t>
                      </a:r>
                      <a:endParaRPr lang="es-MX" sz="18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800" b="1" u="none" strike="noStrike">
                          <a:effectLst/>
                        </a:rPr>
                        <a:t>Ns</a:t>
                      </a:r>
                      <a:endParaRPr lang="es-MX" sz="18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a:effectLst/>
                        </a:rPr>
                        <a:t>31.39%</a:t>
                      </a:r>
                      <a:endParaRPr lang="es-MX" sz="18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a:effectLst/>
                        </a:rPr>
                        <a:t>11871</a:t>
                      </a:r>
                      <a:endParaRPr lang="es-MX" sz="18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21934944"/>
                  </a:ext>
                </a:extLst>
              </a:tr>
              <a:tr h="461959">
                <a:tc>
                  <a:txBody>
                    <a:bodyPr/>
                    <a:lstStyle/>
                    <a:p>
                      <a:pPr algn="l" fontAlgn="b"/>
                      <a:r>
                        <a:rPr lang="en-US" sz="1400" u="none" strike="noStrike">
                          <a:effectLst/>
                        </a:rPr>
                        <a:t>Mexican students in credit mobility programs abroad</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800" b="1" u="none" strike="noStrike">
                          <a:effectLst/>
                        </a:rPr>
                        <a:t> </a:t>
                      </a:r>
                      <a:endParaRPr lang="es-MX" sz="18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s-MX" sz="18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s-MX"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s-MX"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s-MX"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s-MX" sz="18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s-MX" sz="18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a:effectLst/>
                        </a:rPr>
                        <a:t>100%</a:t>
                      </a:r>
                      <a:endParaRPr lang="es-MX" sz="18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44991134"/>
                  </a:ext>
                </a:extLst>
              </a:tr>
              <a:tr h="266059">
                <a:tc>
                  <a:txBody>
                    <a:bodyPr/>
                    <a:lstStyle/>
                    <a:p>
                      <a:pPr algn="l" fontAlgn="b"/>
                      <a:r>
                        <a:rPr lang="es-MX" sz="1400" u="none" strike="noStrike">
                          <a:effectLst/>
                        </a:rPr>
                        <a:t>UNESCO</a:t>
                      </a:r>
                      <a:endParaRPr lang="es-MX"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a:effectLst/>
                        </a:rPr>
                        <a:t>5.80%</a:t>
                      </a:r>
                      <a:endParaRPr lang="es-MX" sz="18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a:effectLst/>
                        </a:rPr>
                        <a:t>39.49%</a:t>
                      </a:r>
                      <a:endParaRPr lang="es-MX" sz="18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dirty="0">
                          <a:effectLst/>
                        </a:rPr>
                        <a:t>7.04%</a:t>
                      </a:r>
                      <a:endParaRPr lang="es-MX"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dirty="0">
                          <a:effectLst/>
                        </a:rPr>
                        <a:t>12.43%</a:t>
                      </a:r>
                      <a:endParaRPr lang="es-MX"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dirty="0">
                          <a:effectLst/>
                        </a:rPr>
                        <a:t>8.46%</a:t>
                      </a:r>
                      <a:endParaRPr lang="es-MX"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a:effectLst/>
                        </a:rPr>
                        <a:t>3.93%</a:t>
                      </a:r>
                      <a:endParaRPr lang="es-MX" sz="18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a:effectLst/>
                        </a:rPr>
                        <a:t>22.98%</a:t>
                      </a:r>
                      <a:endParaRPr lang="es-MX" sz="18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a:effectLst/>
                        </a:rPr>
                        <a:t>41871</a:t>
                      </a:r>
                      <a:endParaRPr lang="es-MX" sz="18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85218889"/>
                  </a:ext>
                </a:extLst>
              </a:tr>
              <a:tr h="461959">
                <a:tc>
                  <a:txBody>
                    <a:bodyPr/>
                    <a:lstStyle/>
                    <a:p>
                      <a:pPr algn="l" fontAlgn="b"/>
                      <a:r>
                        <a:rPr lang="en-US" sz="1400" u="none" strike="noStrike">
                          <a:effectLst/>
                        </a:rPr>
                        <a:t>Mexican students in degree + credit mobility programs</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MX" sz="1800" b="1" u="none" strike="noStrike">
                          <a:effectLst/>
                        </a:rPr>
                        <a:t> </a:t>
                      </a:r>
                      <a:endParaRPr lang="es-MX" sz="18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s-MX" sz="18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s-MX"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s-MX"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s-MX"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s-MX"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s-MX" sz="18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s-MX" sz="18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39651999"/>
                  </a:ext>
                </a:extLst>
              </a:tr>
              <a:tr h="266059">
                <a:tc>
                  <a:txBody>
                    <a:bodyPr/>
                    <a:lstStyle/>
                    <a:p>
                      <a:pPr algn="l" fontAlgn="b"/>
                      <a:r>
                        <a:rPr lang="es-MX" sz="1400" u="none" strike="noStrike">
                          <a:effectLst/>
                        </a:rPr>
                        <a:t>ROMAC total population</a:t>
                      </a:r>
                      <a:endParaRPr lang="es-MX"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a:effectLst/>
                        </a:rPr>
                        <a:t>6.70%</a:t>
                      </a:r>
                      <a:endParaRPr lang="es-MX" sz="18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a:effectLst/>
                        </a:rPr>
                        <a:t>22.50%</a:t>
                      </a:r>
                      <a:endParaRPr lang="es-MX" sz="18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a:effectLst/>
                        </a:rPr>
                        <a:t>4.60%</a:t>
                      </a:r>
                      <a:endParaRPr lang="es-MX" sz="18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dirty="0">
                          <a:effectLst/>
                        </a:rPr>
                        <a:t>10.90%</a:t>
                      </a:r>
                      <a:endParaRPr lang="es-MX"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dirty="0">
                          <a:effectLst/>
                        </a:rPr>
                        <a:t>34.70%</a:t>
                      </a:r>
                      <a:endParaRPr lang="es-MX"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dirty="0">
                          <a:effectLst/>
                        </a:rPr>
                        <a:t>11.90%</a:t>
                      </a:r>
                      <a:endParaRPr lang="es-MX"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dirty="0">
                          <a:effectLst/>
                        </a:rPr>
                        <a:t>7.60%</a:t>
                      </a:r>
                      <a:endParaRPr lang="es-MX"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a:effectLst/>
                        </a:rPr>
                        <a:t>2228</a:t>
                      </a:r>
                      <a:endParaRPr lang="es-MX" sz="18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20909834"/>
                  </a:ext>
                </a:extLst>
              </a:tr>
              <a:tr h="266059">
                <a:tc>
                  <a:txBody>
                    <a:bodyPr/>
                    <a:lstStyle/>
                    <a:p>
                      <a:pPr algn="l" fontAlgn="b"/>
                      <a:endParaRPr lang="es-MX"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s-MX" sz="18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s-MX" sz="18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s-MX" sz="18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s-MX"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s-MX"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s-MX"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s-MX"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a:effectLst/>
                        </a:rPr>
                        <a:t>100%</a:t>
                      </a:r>
                      <a:endParaRPr lang="es-MX" sz="18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92812225"/>
                  </a:ext>
                </a:extLst>
              </a:tr>
              <a:tr h="811820">
                <a:tc>
                  <a:txBody>
                    <a:bodyPr/>
                    <a:lstStyle/>
                    <a:p>
                      <a:pPr algn="l" fontAlgn="b"/>
                      <a:r>
                        <a:rPr lang="en-US" sz="1400" u="none" strike="noStrike">
                          <a:effectLst/>
                        </a:rPr>
                        <a:t>ROMAC population which already finished their studies abroad and are currently employed, either in their home country or abroad</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dirty="0">
                          <a:effectLst/>
                        </a:rPr>
                        <a:t> 4,4%</a:t>
                      </a:r>
                      <a:endParaRPr lang="es-MX"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dirty="0">
                          <a:effectLst/>
                        </a:rPr>
                        <a:t>24,6%</a:t>
                      </a:r>
                      <a:endParaRPr lang="es-MX"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dirty="0">
                          <a:effectLst/>
                        </a:rPr>
                        <a:t>4,5%</a:t>
                      </a:r>
                      <a:endParaRPr lang="es-MX"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dirty="0">
                          <a:effectLst/>
                        </a:rPr>
                        <a:t>11,6%</a:t>
                      </a:r>
                      <a:endParaRPr lang="es-MX"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dirty="0">
                          <a:effectLst/>
                        </a:rPr>
                        <a:t>32,5%</a:t>
                      </a:r>
                      <a:endParaRPr lang="es-MX"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dirty="0">
                          <a:effectLst/>
                        </a:rPr>
                        <a:t>10,3%</a:t>
                      </a:r>
                      <a:endParaRPr lang="es-MX"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dirty="0">
                          <a:effectLst/>
                        </a:rPr>
                        <a:t>13,0%</a:t>
                      </a:r>
                      <a:endParaRPr lang="es-MX"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dirty="0">
                          <a:effectLst/>
                        </a:rPr>
                        <a:t>1387</a:t>
                      </a:r>
                      <a:endParaRPr lang="es-MX" sz="18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56729318"/>
                  </a:ext>
                </a:extLst>
              </a:tr>
              <a:tr h="686557">
                <a:tc>
                  <a:txBody>
                    <a:bodyPr/>
                    <a:lstStyle/>
                    <a:p>
                      <a:pPr algn="l" fontAlgn="b"/>
                      <a:r>
                        <a:rPr lang="en-US" sz="1400" u="none" strike="noStrike">
                          <a:effectLst/>
                        </a:rPr>
                        <a:t>Weighting adjustment considering degree and credit movility</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a:effectLst/>
                        </a:rPr>
                        <a:t>9.40%</a:t>
                      </a:r>
                      <a:endParaRPr lang="es-MX" sz="18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a:effectLst/>
                        </a:rPr>
                        <a:t>36.90%</a:t>
                      </a:r>
                      <a:endParaRPr lang="es-MX" sz="18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a:effectLst/>
                        </a:rPr>
                        <a:t>7.60%</a:t>
                      </a:r>
                      <a:endParaRPr lang="es-MX" sz="18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a:effectLst/>
                        </a:rPr>
                        <a:t>12.10%</a:t>
                      </a:r>
                      <a:endParaRPr lang="es-MX" sz="18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dirty="0">
                          <a:effectLst/>
                        </a:rPr>
                        <a:t>12.30%</a:t>
                      </a:r>
                      <a:endParaRPr lang="es-MX"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dirty="0">
                          <a:effectLst/>
                        </a:rPr>
                        <a:t>6.50%</a:t>
                      </a:r>
                      <a:endParaRPr lang="es-MX"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dirty="0">
                          <a:effectLst/>
                        </a:rPr>
                        <a:t>15.20%</a:t>
                      </a:r>
                      <a:endParaRPr lang="es-MX"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MX" sz="1800" b="1" u="none" strike="noStrike" dirty="0">
                          <a:effectLst/>
                        </a:rPr>
                        <a:t>100%</a:t>
                      </a:r>
                      <a:endParaRPr lang="es-MX" sz="18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99226799"/>
                  </a:ext>
                </a:extLst>
              </a:tr>
            </a:tbl>
          </a:graphicData>
        </a:graphic>
      </p:graphicFrame>
    </p:spTree>
    <p:extLst>
      <p:ext uri="{BB962C8B-B14F-4D97-AF65-F5344CB8AC3E}">
        <p14:creationId xmlns:p14="http://schemas.microsoft.com/office/powerpoint/2010/main" val="27089155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198" y="111908"/>
            <a:ext cx="10515600" cy="605546"/>
          </a:xfrm>
        </p:spPr>
        <p:txBody>
          <a:bodyPr>
            <a:normAutofit/>
          </a:bodyPr>
          <a:lstStyle/>
          <a:p>
            <a:r>
              <a:rPr lang="es-MX" sz="3600" b="1" dirty="0" err="1" smtClean="0"/>
              <a:t>Mexican</a:t>
            </a:r>
            <a:r>
              <a:rPr lang="es-MX" sz="3600" b="1" dirty="0" smtClean="0"/>
              <a:t> </a:t>
            </a:r>
            <a:r>
              <a:rPr lang="es-MX" sz="3600" b="1" dirty="0" err="1" smtClean="0"/>
              <a:t>Higher</a:t>
            </a:r>
            <a:r>
              <a:rPr lang="es-MX" sz="3600" b="1" dirty="0" smtClean="0"/>
              <a:t> </a:t>
            </a:r>
            <a:r>
              <a:rPr lang="es-MX" sz="3600" b="1" dirty="0" err="1" smtClean="0"/>
              <a:t>Education</a:t>
            </a:r>
            <a:r>
              <a:rPr lang="es-MX" sz="3600" b="1" dirty="0" smtClean="0"/>
              <a:t> </a:t>
            </a:r>
            <a:r>
              <a:rPr lang="es-MX" sz="3600" b="1" dirty="0" err="1" smtClean="0"/>
              <a:t>System</a:t>
            </a:r>
            <a:r>
              <a:rPr lang="es-MX" sz="3600" b="1" dirty="0" smtClean="0"/>
              <a:t> </a:t>
            </a:r>
            <a:r>
              <a:rPr lang="es-MX" sz="3600" b="1" dirty="0" err="1" smtClean="0"/>
              <a:t>Evolution</a:t>
            </a:r>
            <a:r>
              <a:rPr lang="es-MX" sz="3600" b="1" dirty="0" smtClean="0"/>
              <a:t> 1960- 2016</a:t>
            </a:r>
            <a:endParaRPr lang="en-US" sz="3600" b="1"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585385280"/>
              </p:ext>
            </p:extLst>
          </p:nvPr>
        </p:nvGraphicFramePr>
        <p:xfrm>
          <a:off x="838196" y="618980"/>
          <a:ext cx="10515602" cy="5668882"/>
        </p:xfrm>
        <a:graphic>
          <a:graphicData uri="http://schemas.openxmlformats.org/drawingml/2006/table">
            <a:tbl>
              <a:tblPr>
                <a:tableStyleId>{5C22544A-7EE6-4342-B048-85BDC9FD1C3A}</a:tableStyleId>
              </a:tblPr>
              <a:tblGrid>
                <a:gridCol w="4834583">
                  <a:extLst>
                    <a:ext uri="{9D8B030D-6E8A-4147-A177-3AD203B41FA5}">
                      <a16:colId xmlns:a16="http://schemas.microsoft.com/office/drawing/2014/main" val="459220331"/>
                    </a:ext>
                  </a:extLst>
                </a:gridCol>
                <a:gridCol w="1002048">
                  <a:extLst>
                    <a:ext uri="{9D8B030D-6E8A-4147-A177-3AD203B41FA5}">
                      <a16:colId xmlns:a16="http://schemas.microsoft.com/office/drawing/2014/main" val="2174521013"/>
                    </a:ext>
                  </a:extLst>
                </a:gridCol>
                <a:gridCol w="1121113">
                  <a:extLst>
                    <a:ext uri="{9D8B030D-6E8A-4147-A177-3AD203B41FA5}">
                      <a16:colId xmlns:a16="http://schemas.microsoft.com/office/drawing/2014/main" val="3767540568"/>
                    </a:ext>
                  </a:extLst>
                </a:gridCol>
                <a:gridCol w="1289694">
                  <a:extLst>
                    <a:ext uri="{9D8B030D-6E8A-4147-A177-3AD203B41FA5}">
                      <a16:colId xmlns:a16="http://schemas.microsoft.com/office/drawing/2014/main" val="2636531752"/>
                    </a:ext>
                  </a:extLst>
                </a:gridCol>
                <a:gridCol w="1098716">
                  <a:extLst>
                    <a:ext uri="{9D8B030D-6E8A-4147-A177-3AD203B41FA5}">
                      <a16:colId xmlns:a16="http://schemas.microsoft.com/office/drawing/2014/main" val="1645334729"/>
                    </a:ext>
                  </a:extLst>
                </a:gridCol>
                <a:gridCol w="1169448">
                  <a:extLst>
                    <a:ext uri="{9D8B030D-6E8A-4147-A177-3AD203B41FA5}">
                      <a16:colId xmlns:a16="http://schemas.microsoft.com/office/drawing/2014/main" val="506540831"/>
                    </a:ext>
                  </a:extLst>
                </a:gridCol>
              </a:tblGrid>
              <a:tr h="326053">
                <a:tc>
                  <a:txBody>
                    <a:bodyPr/>
                    <a:lstStyle/>
                    <a:p>
                      <a:pPr>
                        <a:lnSpc>
                          <a:spcPct val="107000"/>
                        </a:lnSpc>
                      </a:pPr>
                      <a:endParaRPr lang="en-US" sz="1600" b="1" dirty="0">
                        <a:effectLst/>
                        <a:latin typeface="Calibri" panose="020F0502020204030204" pitchFamily="34" charset="0"/>
                        <a:cs typeface="Times New Roman" panose="02020603050405020304" pitchFamily="18" charset="0"/>
                      </a:endParaRPr>
                    </a:p>
                  </a:txBody>
                  <a:tcPr marL="9525" marR="9525" marT="9525" anchor="b"/>
                </a:tc>
                <a:tc>
                  <a:txBody>
                    <a:bodyPr/>
                    <a:lstStyle/>
                    <a:p>
                      <a:pPr algn="r">
                        <a:lnSpc>
                          <a:spcPct val="107000"/>
                        </a:lnSpc>
                        <a:spcAft>
                          <a:spcPts val="0"/>
                        </a:spcAft>
                      </a:pPr>
                      <a:r>
                        <a:rPr lang="es-MX" sz="1600" b="1">
                          <a:effectLst/>
                        </a:rPr>
                        <a:t>1960</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tc>
                <a:tc>
                  <a:txBody>
                    <a:bodyPr/>
                    <a:lstStyle/>
                    <a:p>
                      <a:pPr algn="r">
                        <a:lnSpc>
                          <a:spcPct val="107000"/>
                        </a:lnSpc>
                        <a:spcAft>
                          <a:spcPts val="0"/>
                        </a:spcAft>
                      </a:pPr>
                      <a:r>
                        <a:rPr lang="es-MX" sz="1600" b="1">
                          <a:effectLst/>
                        </a:rPr>
                        <a:t>1984</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tc>
                <a:tc>
                  <a:txBody>
                    <a:bodyPr/>
                    <a:lstStyle/>
                    <a:p>
                      <a:pPr algn="r">
                        <a:lnSpc>
                          <a:spcPct val="107000"/>
                        </a:lnSpc>
                        <a:spcAft>
                          <a:spcPts val="0"/>
                        </a:spcAft>
                      </a:pPr>
                      <a:r>
                        <a:rPr lang="es-MX" sz="1600" b="1">
                          <a:effectLst/>
                        </a:rPr>
                        <a:t>1990</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tc>
                <a:tc>
                  <a:txBody>
                    <a:bodyPr/>
                    <a:lstStyle/>
                    <a:p>
                      <a:pPr algn="r">
                        <a:lnSpc>
                          <a:spcPct val="107000"/>
                        </a:lnSpc>
                        <a:spcAft>
                          <a:spcPts val="0"/>
                        </a:spcAft>
                      </a:pPr>
                      <a:r>
                        <a:rPr lang="es-MX" sz="1600" b="1">
                          <a:effectLst/>
                        </a:rPr>
                        <a:t>2003</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tc>
                <a:tc>
                  <a:txBody>
                    <a:bodyPr/>
                    <a:lstStyle/>
                    <a:p>
                      <a:pPr algn="r">
                        <a:lnSpc>
                          <a:spcPct val="107000"/>
                        </a:lnSpc>
                        <a:spcAft>
                          <a:spcPts val="0"/>
                        </a:spcAft>
                      </a:pPr>
                      <a:r>
                        <a:rPr lang="es-MX" sz="1600" b="1">
                          <a:effectLst/>
                        </a:rPr>
                        <a:t>2016</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tc>
                <a:extLst>
                  <a:ext uri="{0D108BD9-81ED-4DB2-BD59-A6C34878D82A}">
                    <a16:rowId xmlns:a16="http://schemas.microsoft.com/office/drawing/2014/main" val="1723920015"/>
                  </a:ext>
                </a:extLst>
              </a:tr>
              <a:tr h="407964">
                <a:tc>
                  <a:txBody>
                    <a:bodyPr/>
                    <a:lstStyle/>
                    <a:p>
                      <a:pPr algn="just">
                        <a:lnSpc>
                          <a:spcPct val="107000"/>
                        </a:lnSpc>
                        <a:spcAft>
                          <a:spcPts val="0"/>
                        </a:spcAft>
                      </a:pPr>
                      <a:r>
                        <a:rPr lang="es-MX" sz="2000" b="1" dirty="0" err="1" smtClean="0">
                          <a:effectLst/>
                          <a:latin typeface="Calibri" panose="020F0502020204030204" pitchFamily="34" charset="0"/>
                          <a:ea typeface="Calibri" panose="020F0502020204030204" pitchFamily="34" charset="0"/>
                          <a:cs typeface="Times New Roman" panose="02020603050405020304" pitchFamily="18" charset="0"/>
                        </a:rPr>
                        <a:t>Undergraduate</a:t>
                      </a:r>
                      <a:r>
                        <a:rPr lang="es-MX" sz="2000"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s-MX" sz="2000" b="1" dirty="0" err="1" smtClean="0">
                          <a:effectLst/>
                          <a:latin typeface="Calibri" panose="020F0502020204030204" pitchFamily="34" charset="0"/>
                          <a:ea typeface="Calibri" panose="020F0502020204030204" pitchFamily="34" charset="0"/>
                          <a:cs typeface="Times New Roman" panose="02020603050405020304" pitchFamily="18" charset="0"/>
                        </a:rPr>
                        <a:t>enrollment</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solidFill>
                      <a:schemeClr val="accent1">
                        <a:lumMod val="40000"/>
                        <a:lumOff val="60000"/>
                      </a:schemeClr>
                    </a:solidFill>
                  </a:tcPr>
                </a:tc>
                <a:tc>
                  <a:txBody>
                    <a:bodyPr/>
                    <a:lstStyle/>
                    <a:p>
                      <a:pPr algn="r">
                        <a:lnSpc>
                          <a:spcPct val="107000"/>
                        </a:lnSpc>
                        <a:spcAft>
                          <a:spcPts val="0"/>
                        </a:spcAft>
                      </a:pPr>
                      <a:r>
                        <a:rPr lang="es-MX" sz="2000" b="1" dirty="0">
                          <a:effectLst/>
                        </a:rPr>
                        <a:t>78 753</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solidFill>
                      <a:schemeClr val="accent1">
                        <a:lumMod val="40000"/>
                        <a:lumOff val="60000"/>
                      </a:schemeClr>
                    </a:solidFill>
                  </a:tcPr>
                </a:tc>
                <a:tc>
                  <a:txBody>
                    <a:bodyPr/>
                    <a:lstStyle/>
                    <a:p>
                      <a:pPr algn="r">
                        <a:lnSpc>
                          <a:spcPct val="107000"/>
                        </a:lnSpc>
                        <a:spcAft>
                          <a:spcPts val="0"/>
                        </a:spcAft>
                      </a:pPr>
                      <a:r>
                        <a:rPr lang="es-MX" sz="2000" b="1" dirty="0">
                          <a:effectLst/>
                        </a:rPr>
                        <a:t>939 513</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solidFill>
                      <a:schemeClr val="accent1">
                        <a:lumMod val="40000"/>
                        <a:lumOff val="60000"/>
                      </a:schemeClr>
                    </a:solidFill>
                  </a:tcPr>
                </a:tc>
                <a:tc>
                  <a:txBody>
                    <a:bodyPr/>
                    <a:lstStyle/>
                    <a:p>
                      <a:pPr algn="r">
                        <a:lnSpc>
                          <a:spcPct val="107000"/>
                        </a:lnSpc>
                        <a:spcAft>
                          <a:spcPts val="0"/>
                        </a:spcAft>
                      </a:pPr>
                      <a:r>
                        <a:rPr lang="es-MX" sz="2000" b="1" dirty="0">
                          <a:effectLst/>
                        </a:rPr>
                        <a:t>1 078 191</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solidFill>
                      <a:schemeClr val="accent1">
                        <a:lumMod val="40000"/>
                        <a:lumOff val="60000"/>
                      </a:schemeClr>
                    </a:solidFill>
                  </a:tcPr>
                </a:tc>
                <a:tc>
                  <a:txBody>
                    <a:bodyPr/>
                    <a:lstStyle/>
                    <a:p>
                      <a:pPr algn="r">
                        <a:lnSpc>
                          <a:spcPct val="107000"/>
                        </a:lnSpc>
                        <a:spcAft>
                          <a:spcPts val="0"/>
                        </a:spcAft>
                      </a:pPr>
                      <a:r>
                        <a:rPr lang="es-MX" sz="2000" b="1" dirty="0">
                          <a:effectLst/>
                        </a:rPr>
                        <a:t>1 865 475</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solidFill>
                      <a:schemeClr val="accent1">
                        <a:lumMod val="40000"/>
                        <a:lumOff val="60000"/>
                      </a:schemeClr>
                    </a:solidFill>
                  </a:tcPr>
                </a:tc>
                <a:tc>
                  <a:txBody>
                    <a:bodyPr/>
                    <a:lstStyle/>
                    <a:p>
                      <a:pPr algn="r">
                        <a:lnSpc>
                          <a:spcPct val="107000"/>
                        </a:lnSpc>
                        <a:spcAft>
                          <a:spcPts val="0"/>
                        </a:spcAft>
                      </a:pPr>
                      <a:r>
                        <a:rPr lang="es-MX" sz="2000" b="1" dirty="0">
                          <a:effectLst/>
                        </a:rPr>
                        <a:t>3 655 134</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solidFill>
                      <a:schemeClr val="accent1">
                        <a:lumMod val="40000"/>
                        <a:lumOff val="60000"/>
                      </a:schemeClr>
                    </a:solidFill>
                  </a:tcPr>
                </a:tc>
                <a:extLst>
                  <a:ext uri="{0D108BD9-81ED-4DB2-BD59-A6C34878D82A}">
                    <a16:rowId xmlns:a16="http://schemas.microsoft.com/office/drawing/2014/main" val="1386231077"/>
                  </a:ext>
                </a:extLst>
              </a:tr>
              <a:tr h="674414">
                <a:tc>
                  <a:txBody>
                    <a:bodyPr/>
                    <a:lstStyle/>
                    <a:p>
                      <a:pPr algn="just">
                        <a:lnSpc>
                          <a:spcPct val="107000"/>
                        </a:lnSpc>
                        <a:spcAft>
                          <a:spcPts val="0"/>
                        </a:spcAft>
                      </a:pPr>
                      <a:r>
                        <a:rPr lang="es-MX" sz="2000" b="1" dirty="0" smtClean="0">
                          <a:effectLst/>
                        </a:rPr>
                        <a:t>% </a:t>
                      </a:r>
                      <a:r>
                        <a:rPr lang="es-MX" sz="2000" b="1" dirty="0" err="1" smtClean="0">
                          <a:effectLst/>
                        </a:rPr>
                        <a:t>growth</a:t>
                      </a:r>
                      <a:r>
                        <a:rPr lang="es-MX" sz="2000" b="1" dirty="0" smtClean="0">
                          <a:effectLst/>
                        </a:rPr>
                        <a:t> of </a:t>
                      </a:r>
                      <a:r>
                        <a:rPr lang="es-MX" sz="2000" b="1" dirty="0" err="1" smtClean="0">
                          <a:effectLst/>
                        </a:rPr>
                        <a:t>undergraduate</a:t>
                      </a:r>
                      <a:r>
                        <a:rPr lang="es-MX" sz="2000" b="1" dirty="0" smtClean="0">
                          <a:effectLst/>
                        </a:rPr>
                        <a:t> </a:t>
                      </a:r>
                      <a:r>
                        <a:rPr lang="es-MX" sz="2000" b="1" dirty="0" err="1" smtClean="0">
                          <a:effectLst/>
                        </a:rPr>
                        <a:t>enrollment</a:t>
                      </a:r>
                      <a:r>
                        <a:rPr lang="es-MX" sz="2000" b="1" dirty="0" smtClean="0">
                          <a:effectLst/>
                        </a:rPr>
                        <a:t> </a:t>
                      </a:r>
                      <a:r>
                        <a:rPr lang="es-MX" sz="2000" b="1" baseline="0" dirty="0" smtClean="0">
                          <a:effectLst/>
                        </a:rPr>
                        <a:t> (</a:t>
                      </a:r>
                      <a:r>
                        <a:rPr lang="es-MX" sz="2000" b="1" baseline="0" dirty="0" err="1" smtClean="0">
                          <a:effectLst/>
                        </a:rPr>
                        <a:t>period</a:t>
                      </a:r>
                      <a:r>
                        <a:rPr lang="es-MX" sz="2000" b="1" baseline="0" dirty="0" smtClean="0">
                          <a:effectLst/>
                        </a:rPr>
                        <a:t>)</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tc>
                <a:tc>
                  <a:txBody>
                    <a:bodyPr/>
                    <a:lstStyle/>
                    <a:p>
                      <a:pPr algn="r">
                        <a:lnSpc>
                          <a:spcPct val="107000"/>
                        </a:lnSpc>
                        <a:spcAft>
                          <a:spcPts val="0"/>
                        </a:spcAft>
                      </a:pPr>
                      <a:r>
                        <a:rPr lang="es-MX" sz="2000" b="1" dirty="0">
                          <a:effectLst/>
                        </a:rPr>
                        <a:t> </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tc>
                <a:tc>
                  <a:txBody>
                    <a:bodyPr/>
                    <a:lstStyle/>
                    <a:p>
                      <a:pPr algn="r">
                        <a:lnSpc>
                          <a:spcPct val="107000"/>
                        </a:lnSpc>
                        <a:spcAft>
                          <a:spcPts val="0"/>
                        </a:spcAft>
                      </a:pPr>
                      <a:r>
                        <a:rPr lang="es-MX" sz="2000" b="1" dirty="0">
                          <a:effectLst/>
                        </a:rPr>
                        <a:t>1092.99%</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tc>
                <a:tc>
                  <a:txBody>
                    <a:bodyPr/>
                    <a:lstStyle/>
                    <a:p>
                      <a:pPr algn="r">
                        <a:lnSpc>
                          <a:spcPct val="107000"/>
                        </a:lnSpc>
                        <a:spcAft>
                          <a:spcPts val="0"/>
                        </a:spcAft>
                      </a:pPr>
                      <a:r>
                        <a:rPr lang="es-MX" sz="2000" b="1" dirty="0">
                          <a:effectLst/>
                        </a:rPr>
                        <a:t>14.76%</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tc>
                <a:tc>
                  <a:txBody>
                    <a:bodyPr/>
                    <a:lstStyle/>
                    <a:p>
                      <a:pPr algn="r">
                        <a:lnSpc>
                          <a:spcPct val="107000"/>
                        </a:lnSpc>
                        <a:spcAft>
                          <a:spcPts val="0"/>
                        </a:spcAft>
                      </a:pPr>
                      <a:r>
                        <a:rPr lang="es-MX" sz="2000" b="1">
                          <a:effectLst/>
                        </a:rPr>
                        <a:t>73.05%</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tc>
                <a:tc>
                  <a:txBody>
                    <a:bodyPr/>
                    <a:lstStyle/>
                    <a:p>
                      <a:pPr algn="r">
                        <a:lnSpc>
                          <a:spcPct val="107000"/>
                        </a:lnSpc>
                        <a:spcAft>
                          <a:spcPts val="0"/>
                        </a:spcAft>
                      </a:pPr>
                      <a:r>
                        <a:rPr lang="es-MX" sz="2000" b="1">
                          <a:effectLst/>
                        </a:rPr>
                        <a:t>95.99%</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tc>
                <a:extLst>
                  <a:ext uri="{0D108BD9-81ED-4DB2-BD59-A6C34878D82A}">
                    <a16:rowId xmlns:a16="http://schemas.microsoft.com/office/drawing/2014/main" val="3915874163"/>
                  </a:ext>
                </a:extLst>
              </a:tr>
              <a:tr h="674414">
                <a:tc>
                  <a:txBody>
                    <a:bodyPr/>
                    <a:lstStyle/>
                    <a:p>
                      <a:pPr algn="just">
                        <a:lnSpc>
                          <a:spcPct val="107000"/>
                        </a:lnSpc>
                        <a:spcAft>
                          <a:spcPts val="0"/>
                        </a:spcAft>
                      </a:pPr>
                      <a:r>
                        <a:rPr lang="es-MX" sz="2000" b="1" dirty="0" smtClean="0">
                          <a:effectLst/>
                          <a:latin typeface="Calibri" panose="020F0502020204030204" pitchFamily="34" charset="0"/>
                          <a:ea typeface="Calibri" panose="020F0502020204030204" pitchFamily="34" charset="0"/>
                          <a:cs typeface="Times New Roman" panose="02020603050405020304" pitchFamily="18" charset="0"/>
                        </a:rPr>
                        <a:t>Mean anual </a:t>
                      </a:r>
                      <a:r>
                        <a:rPr lang="es-MX" sz="2000" b="1" dirty="0" err="1" smtClean="0">
                          <a:effectLst/>
                          <a:latin typeface="Calibri" panose="020F0502020204030204" pitchFamily="34" charset="0"/>
                          <a:ea typeface="Calibri" panose="020F0502020204030204" pitchFamily="34" charset="0"/>
                          <a:cs typeface="Times New Roman" panose="02020603050405020304" pitchFamily="18" charset="0"/>
                        </a:rPr>
                        <a:t>growth</a:t>
                      </a:r>
                      <a:r>
                        <a:rPr lang="es-MX" sz="2000" b="1" dirty="0" smtClean="0">
                          <a:effectLst/>
                          <a:latin typeface="Calibri" panose="020F0502020204030204" pitchFamily="34" charset="0"/>
                          <a:ea typeface="Calibri" panose="020F0502020204030204" pitchFamily="34" charset="0"/>
                          <a:cs typeface="Times New Roman" panose="02020603050405020304" pitchFamily="18" charset="0"/>
                        </a:rPr>
                        <a:t> of</a:t>
                      </a:r>
                      <a:r>
                        <a:rPr lang="es-MX" sz="2000" b="1"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s-MX" sz="2000" b="1" baseline="0" dirty="0" err="1" smtClean="0">
                          <a:effectLst/>
                          <a:latin typeface="Calibri" panose="020F0502020204030204" pitchFamily="34" charset="0"/>
                          <a:ea typeface="Calibri" panose="020F0502020204030204" pitchFamily="34" charset="0"/>
                          <a:cs typeface="Times New Roman" panose="02020603050405020304" pitchFamily="18" charset="0"/>
                        </a:rPr>
                        <a:t>undergraduate</a:t>
                      </a:r>
                      <a:r>
                        <a:rPr lang="es-MX" sz="2000" b="1"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s-MX" sz="2000" b="1" baseline="0" dirty="0" err="1" smtClean="0">
                          <a:effectLst/>
                          <a:latin typeface="Calibri" panose="020F0502020204030204" pitchFamily="34" charset="0"/>
                          <a:ea typeface="Calibri" panose="020F0502020204030204" pitchFamily="34" charset="0"/>
                          <a:cs typeface="Times New Roman" panose="02020603050405020304" pitchFamily="18" charset="0"/>
                        </a:rPr>
                        <a:t>enrollment</a:t>
                      </a:r>
                      <a:r>
                        <a:rPr lang="es-MX" sz="2000" b="1"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s-MX" sz="2000" b="1" baseline="0" dirty="0" err="1" smtClean="0">
                          <a:effectLst/>
                          <a:latin typeface="Calibri" panose="020F0502020204030204" pitchFamily="34" charset="0"/>
                          <a:ea typeface="Calibri" panose="020F0502020204030204" pitchFamily="34" charset="0"/>
                          <a:cs typeface="Times New Roman" panose="02020603050405020304" pitchFamily="18" charset="0"/>
                        </a:rPr>
                        <a:t>by</a:t>
                      </a:r>
                      <a:r>
                        <a:rPr lang="es-MX" sz="2000" b="1"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s-MX" sz="2000" b="1" baseline="0" dirty="0" err="1" smtClean="0">
                          <a:effectLst/>
                          <a:latin typeface="Calibri" panose="020F0502020204030204" pitchFamily="34" charset="0"/>
                          <a:ea typeface="Calibri" panose="020F0502020204030204" pitchFamily="34" charset="0"/>
                          <a:cs typeface="Times New Roman" panose="02020603050405020304" pitchFamily="18" charset="0"/>
                        </a:rPr>
                        <a:t>period</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solidFill>
                      <a:schemeClr val="accent1">
                        <a:lumMod val="40000"/>
                        <a:lumOff val="60000"/>
                      </a:schemeClr>
                    </a:solidFill>
                  </a:tcPr>
                </a:tc>
                <a:tc>
                  <a:txBody>
                    <a:bodyPr/>
                    <a:lstStyle/>
                    <a:p>
                      <a:pPr algn="r">
                        <a:lnSpc>
                          <a:spcPct val="107000"/>
                        </a:lnSpc>
                        <a:spcAft>
                          <a:spcPts val="0"/>
                        </a:spcAft>
                      </a:pPr>
                      <a:r>
                        <a:rPr lang="es-MX" sz="2000" b="1" dirty="0">
                          <a:effectLst/>
                        </a:rPr>
                        <a:t> </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solidFill>
                      <a:schemeClr val="accent1">
                        <a:lumMod val="40000"/>
                        <a:lumOff val="60000"/>
                      </a:schemeClr>
                    </a:solidFill>
                  </a:tcPr>
                </a:tc>
                <a:tc>
                  <a:txBody>
                    <a:bodyPr/>
                    <a:lstStyle/>
                    <a:p>
                      <a:pPr algn="r">
                        <a:lnSpc>
                          <a:spcPct val="107000"/>
                        </a:lnSpc>
                        <a:spcAft>
                          <a:spcPts val="0"/>
                        </a:spcAft>
                      </a:pPr>
                      <a:r>
                        <a:rPr lang="es-MX" sz="2000" b="1" dirty="0">
                          <a:effectLst/>
                        </a:rPr>
                        <a:t>78.07%</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solidFill>
                      <a:schemeClr val="accent1">
                        <a:lumMod val="40000"/>
                        <a:lumOff val="60000"/>
                      </a:schemeClr>
                    </a:solidFill>
                  </a:tcPr>
                </a:tc>
                <a:tc>
                  <a:txBody>
                    <a:bodyPr/>
                    <a:lstStyle/>
                    <a:p>
                      <a:pPr algn="r">
                        <a:lnSpc>
                          <a:spcPct val="107000"/>
                        </a:lnSpc>
                        <a:spcAft>
                          <a:spcPts val="0"/>
                        </a:spcAft>
                      </a:pPr>
                      <a:r>
                        <a:rPr lang="es-MX" sz="2000" b="1" dirty="0">
                          <a:effectLst/>
                        </a:rPr>
                        <a:t>2.46%</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solidFill>
                      <a:schemeClr val="accent1">
                        <a:lumMod val="40000"/>
                        <a:lumOff val="60000"/>
                      </a:schemeClr>
                    </a:solidFill>
                  </a:tcPr>
                </a:tc>
                <a:tc>
                  <a:txBody>
                    <a:bodyPr/>
                    <a:lstStyle/>
                    <a:p>
                      <a:pPr algn="r">
                        <a:lnSpc>
                          <a:spcPct val="107000"/>
                        </a:lnSpc>
                        <a:spcAft>
                          <a:spcPts val="0"/>
                        </a:spcAft>
                      </a:pPr>
                      <a:r>
                        <a:rPr lang="es-MX" sz="2000" b="1" dirty="0">
                          <a:effectLst/>
                        </a:rPr>
                        <a:t>5.61%</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solidFill>
                      <a:schemeClr val="accent1">
                        <a:lumMod val="40000"/>
                        <a:lumOff val="60000"/>
                      </a:schemeClr>
                    </a:solidFill>
                  </a:tcPr>
                </a:tc>
                <a:tc>
                  <a:txBody>
                    <a:bodyPr/>
                    <a:lstStyle/>
                    <a:p>
                      <a:pPr algn="r">
                        <a:lnSpc>
                          <a:spcPct val="107000"/>
                        </a:lnSpc>
                        <a:spcAft>
                          <a:spcPts val="0"/>
                        </a:spcAft>
                      </a:pPr>
                      <a:r>
                        <a:rPr lang="es-MX" sz="2000" b="1" dirty="0">
                          <a:effectLst/>
                        </a:rPr>
                        <a:t>7.38%</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solidFill>
                      <a:schemeClr val="accent1">
                        <a:lumMod val="40000"/>
                        <a:lumOff val="60000"/>
                      </a:schemeClr>
                    </a:solidFill>
                  </a:tcPr>
                </a:tc>
                <a:extLst>
                  <a:ext uri="{0D108BD9-81ED-4DB2-BD59-A6C34878D82A}">
                    <a16:rowId xmlns:a16="http://schemas.microsoft.com/office/drawing/2014/main" val="3664221630"/>
                  </a:ext>
                </a:extLst>
              </a:tr>
              <a:tr h="407964">
                <a:tc>
                  <a:txBody>
                    <a:bodyPr/>
                    <a:lstStyle/>
                    <a:p>
                      <a:pPr algn="just">
                        <a:lnSpc>
                          <a:spcPct val="107000"/>
                        </a:lnSpc>
                        <a:spcAft>
                          <a:spcPts val="0"/>
                        </a:spcAft>
                      </a:pPr>
                      <a:r>
                        <a:rPr lang="es-MX" sz="2000" b="1" dirty="0" smtClean="0">
                          <a:effectLst/>
                        </a:rPr>
                        <a:t>% </a:t>
                      </a:r>
                      <a:r>
                        <a:rPr lang="es-MX" sz="2000" b="1" dirty="0" err="1" smtClean="0">
                          <a:effectLst/>
                        </a:rPr>
                        <a:t>feminization</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tc>
                <a:tc>
                  <a:txBody>
                    <a:bodyPr/>
                    <a:lstStyle/>
                    <a:p>
                      <a:pPr algn="r">
                        <a:lnSpc>
                          <a:spcPct val="107000"/>
                        </a:lnSpc>
                        <a:spcAft>
                          <a:spcPts val="0"/>
                        </a:spcAft>
                      </a:pPr>
                      <a:r>
                        <a:rPr lang="es-MX" sz="2000" b="1">
                          <a:effectLst/>
                        </a:rPr>
                        <a:t>12%</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tc>
                <a:tc>
                  <a:txBody>
                    <a:bodyPr/>
                    <a:lstStyle/>
                    <a:p>
                      <a:pPr algn="r">
                        <a:lnSpc>
                          <a:spcPct val="107000"/>
                        </a:lnSpc>
                        <a:spcAft>
                          <a:spcPts val="0"/>
                        </a:spcAft>
                      </a:pPr>
                      <a:r>
                        <a:rPr lang="es-MX" sz="2000" b="1">
                          <a:effectLst/>
                        </a:rPr>
                        <a:t>30%</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tc>
                <a:tc>
                  <a:txBody>
                    <a:bodyPr/>
                    <a:lstStyle/>
                    <a:p>
                      <a:pPr algn="r">
                        <a:lnSpc>
                          <a:spcPct val="107000"/>
                        </a:lnSpc>
                        <a:spcAft>
                          <a:spcPts val="0"/>
                        </a:spcAft>
                      </a:pPr>
                      <a:r>
                        <a:rPr lang="es-MX" sz="2000" b="1" dirty="0">
                          <a:effectLst/>
                        </a:rPr>
                        <a:t>40%</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tc>
                <a:tc>
                  <a:txBody>
                    <a:bodyPr/>
                    <a:lstStyle/>
                    <a:p>
                      <a:pPr algn="r">
                        <a:lnSpc>
                          <a:spcPct val="107000"/>
                        </a:lnSpc>
                        <a:spcAft>
                          <a:spcPts val="0"/>
                        </a:spcAft>
                      </a:pPr>
                      <a:r>
                        <a:rPr lang="es-MX" sz="2000" b="1">
                          <a:effectLst/>
                        </a:rPr>
                        <a:t>48.70%</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tc>
                <a:tc>
                  <a:txBody>
                    <a:bodyPr/>
                    <a:lstStyle/>
                    <a:p>
                      <a:pPr algn="r">
                        <a:lnSpc>
                          <a:spcPct val="107000"/>
                        </a:lnSpc>
                        <a:spcAft>
                          <a:spcPts val="0"/>
                        </a:spcAft>
                      </a:pPr>
                      <a:r>
                        <a:rPr lang="en-US" sz="2000" b="1">
                          <a:effectLst/>
                        </a:rPr>
                        <a:t>49.80%</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tc>
                <a:extLst>
                  <a:ext uri="{0D108BD9-81ED-4DB2-BD59-A6C34878D82A}">
                    <a16:rowId xmlns:a16="http://schemas.microsoft.com/office/drawing/2014/main" val="2923516650"/>
                  </a:ext>
                </a:extLst>
              </a:tr>
              <a:tr h="407964">
                <a:tc>
                  <a:txBody>
                    <a:bodyPr/>
                    <a:lstStyle/>
                    <a:p>
                      <a:pPr algn="just">
                        <a:lnSpc>
                          <a:spcPct val="107000"/>
                        </a:lnSpc>
                        <a:spcAft>
                          <a:spcPts val="0"/>
                        </a:spcAft>
                      </a:pPr>
                      <a:r>
                        <a:rPr lang="es-MX" sz="2000" b="1" dirty="0" err="1" smtClean="0">
                          <a:effectLst/>
                          <a:latin typeface="Calibri" panose="020F0502020204030204" pitchFamily="34" charset="0"/>
                          <a:ea typeface="Calibri" panose="020F0502020204030204" pitchFamily="34" charset="0"/>
                          <a:cs typeface="Times New Roman" panose="02020603050405020304" pitchFamily="18" charset="0"/>
                        </a:rPr>
                        <a:t>Graduate</a:t>
                      </a:r>
                      <a:r>
                        <a:rPr lang="es-MX" sz="2000"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s-MX" sz="2000" b="1" dirty="0" err="1" smtClean="0">
                          <a:effectLst/>
                          <a:latin typeface="Calibri" panose="020F0502020204030204" pitchFamily="34" charset="0"/>
                          <a:ea typeface="Calibri" panose="020F0502020204030204" pitchFamily="34" charset="0"/>
                          <a:cs typeface="Times New Roman" panose="02020603050405020304" pitchFamily="18" charset="0"/>
                        </a:rPr>
                        <a:t>enrollment</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solidFill>
                      <a:schemeClr val="accent1">
                        <a:lumMod val="40000"/>
                        <a:lumOff val="60000"/>
                      </a:schemeClr>
                    </a:solidFill>
                  </a:tcPr>
                </a:tc>
                <a:tc>
                  <a:txBody>
                    <a:bodyPr/>
                    <a:lstStyle/>
                    <a:p>
                      <a:pPr algn="r">
                        <a:lnSpc>
                          <a:spcPct val="107000"/>
                        </a:lnSpc>
                        <a:spcAft>
                          <a:spcPts val="0"/>
                        </a:spcAft>
                      </a:pPr>
                      <a:r>
                        <a:rPr lang="en-US" sz="2000" b="1" dirty="0">
                          <a:effectLst/>
                        </a:rPr>
                        <a:t> </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solidFill>
                      <a:schemeClr val="accent1">
                        <a:lumMod val="40000"/>
                        <a:lumOff val="60000"/>
                      </a:schemeClr>
                    </a:solidFill>
                  </a:tcPr>
                </a:tc>
                <a:tc>
                  <a:txBody>
                    <a:bodyPr/>
                    <a:lstStyle/>
                    <a:p>
                      <a:pPr algn="r">
                        <a:lnSpc>
                          <a:spcPct val="107000"/>
                        </a:lnSpc>
                        <a:spcAft>
                          <a:spcPts val="0"/>
                        </a:spcAft>
                      </a:pPr>
                      <a:r>
                        <a:rPr lang="es-MX" sz="2000" b="1" dirty="0">
                          <a:effectLst/>
                        </a:rPr>
                        <a:t>32169</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solidFill>
                      <a:schemeClr val="accent1">
                        <a:lumMod val="40000"/>
                        <a:lumOff val="60000"/>
                      </a:schemeClr>
                    </a:solidFill>
                  </a:tcPr>
                </a:tc>
                <a:tc>
                  <a:txBody>
                    <a:bodyPr/>
                    <a:lstStyle/>
                    <a:p>
                      <a:pPr algn="r">
                        <a:lnSpc>
                          <a:spcPct val="107000"/>
                        </a:lnSpc>
                        <a:spcAft>
                          <a:spcPts val="0"/>
                        </a:spcAft>
                      </a:pPr>
                      <a:r>
                        <a:rPr lang="es-MX" sz="2000" b="1" dirty="0">
                          <a:effectLst/>
                        </a:rPr>
                        <a:t>43965</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solidFill>
                      <a:schemeClr val="accent1">
                        <a:lumMod val="40000"/>
                        <a:lumOff val="60000"/>
                      </a:schemeClr>
                    </a:solidFill>
                  </a:tcPr>
                </a:tc>
                <a:tc>
                  <a:txBody>
                    <a:bodyPr/>
                    <a:lstStyle/>
                    <a:p>
                      <a:pPr algn="r">
                        <a:lnSpc>
                          <a:spcPct val="107000"/>
                        </a:lnSpc>
                        <a:spcAft>
                          <a:spcPts val="0"/>
                        </a:spcAft>
                      </a:pPr>
                      <a:r>
                        <a:rPr lang="es-MX" sz="2000" b="1" dirty="0">
                          <a:effectLst/>
                        </a:rPr>
                        <a:t>139669</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solidFill>
                      <a:schemeClr val="accent1">
                        <a:lumMod val="40000"/>
                        <a:lumOff val="60000"/>
                      </a:schemeClr>
                    </a:solidFill>
                  </a:tcPr>
                </a:tc>
                <a:tc>
                  <a:txBody>
                    <a:bodyPr/>
                    <a:lstStyle/>
                    <a:p>
                      <a:pPr algn="r">
                        <a:lnSpc>
                          <a:spcPct val="107000"/>
                        </a:lnSpc>
                        <a:spcAft>
                          <a:spcPts val="0"/>
                        </a:spcAft>
                      </a:pPr>
                      <a:r>
                        <a:rPr lang="es-MX" sz="2000" b="1" dirty="0">
                          <a:effectLst/>
                        </a:rPr>
                        <a:t>313997</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solidFill>
                      <a:schemeClr val="accent1">
                        <a:lumMod val="40000"/>
                        <a:lumOff val="60000"/>
                      </a:schemeClr>
                    </a:solidFill>
                  </a:tcPr>
                </a:tc>
                <a:extLst>
                  <a:ext uri="{0D108BD9-81ED-4DB2-BD59-A6C34878D82A}">
                    <a16:rowId xmlns:a16="http://schemas.microsoft.com/office/drawing/2014/main" val="3705841600"/>
                  </a:ext>
                </a:extLst>
              </a:tr>
              <a:tr h="407964">
                <a:tc>
                  <a:txBody>
                    <a:bodyPr/>
                    <a:lstStyle/>
                    <a:p>
                      <a:pPr algn="just">
                        <a:lnSpc>
                          <a:spcPct val="107000"/>
                        </a:lnSpc>
                        <a:spcAft>
                          <a:spcPts val="0"/>
                        </a:spcAft>
                      </a:pPr>
                      <a:r>
                        <a:rPr lang="es-MX" sz="2000" b="1" dirty="0" smtClean="0">
                          <a:effectLst/>
                        </a:rPr>
                        <a:t>% </a:t>
                      </a:r>
                      <a:r>
                        <a:rPr lang="es-MX" sz="2000" b="1" dirty="0" err="1" smtClean="0">
                          <a:effectLst/>
                        </a:rPr>
                        <a:t>growth</a:t>
                      </a:r>
                      <a:r>
                        <a:rPr lang="es-MX" sz="2000" b="1" dirty="0" smtClean="0">
                          <a:effectLst/>
                        </a:rPr>
                        <a:t> of </a:t>
                      </a:r>
                      <a:r>
                        <a:rPr lang="es-MX" sz="2000" b="1" dirty="0" err="1" smtClean="0">
                          <a:effectLst/>
                        </a:rPr>
                        <a:t>graduate</a:t>
                      </a:r>
                      <a:r>
                        <a:rPr lang="es-MX" sz="2000" b="1" dirty="0" smtClean="0">
                          <a:effectLst/>
                        </a:rPr>
                        <a:t> </a:t>
                      </a:r>
                      <a:r>
                        <a:rPr lang="es-MX" sz="2000" b="1" dirty="0" err="1" smtClean="0">
                          <a:effectLst/>
                        </a:rPr>
                        <a:t>enrollment</a:t>
                      </a:r>
                      <a:r>
                        <a:rPr lang="es-MX" sz="2000" b="1" dirty="0" smtClean="0">
                          <a:effectLst/>
                        </a:rPr>
                        <a:t> </a:t>
                      </a:r>
                      <a:r>
                        <a:rPr lang="es-MX" sz="2000" b="1" baseline="0" dirty="0" smtClean="0">
                          <a:effectLst/>
                        </a:rPr>
                        <a:t> (</a:t>
                      </a:r>
                      <a:r>
                        <a:rPr lang="es-MX" sz="2000" b="1" baseline="0" dirty="0" err="1" smtClean="0">
                          <a:effectLst/>
                        </a:rPr>
                        <a:t>period</a:t>
                      </a:r>
                      <a:r>
                        <a:rPr lang="es-MX" sz="2000" b="1" baseline="0" dirty="0" smtClean="0">
                          <a:effectLst/>
                        </a:rPr>
                        <a:t>)</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tc>
                <a:tc>
                  <a:txBody>
                    <a:bodyPr/>
                    <a:lstStyle/>
                    <a:p>
                      <a:pPr algn="r">
                        <a:lnSpc>
                          <a:spcPct val="107000"/>
                        </a:lnSpc>
                        <a:spcAft>
                          <a:spcPts val="0"/>
                        </a:spcAft>
                      </a:pPr>
                      <a:r>
                        <a:rPr lang="es-MX"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tc>
                <a:tc>
                  <a:txBody>
                    <a:bodyPr/>
                    <a:lstStyle/>
                    <a:p>
                      <a:pPr algn="r">
                        <a:lnSpc>
                          <a:spcPct val="107000"/>
                        </a:lnSpc>
                        <a:spcAft>
                          <a:spcPts val="0"/>
                        </a:spcAft>
                      </a:pPr>
                      <a:r>
                        <a:rPr lang="es-MX" sz="2000" b="1" dirty="0">
                          <a:effectLst/>
                        </a:rPr>
                        <a:t>440.38%</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tc>
                <a:tc>
                  <a:txBody>
                    <a:bodyPr/>
                    <a:lstStyle/>
                    <a:p>
                      <a:pPr algn="r">
                        <a:lnSpc>
                          <a:spcPct val="107000"/>
                        </a:lnSpc>
                        <a:spcAft>
                          <a:spcPts val="0"/>
                        </a:spcAft>
                      </a:pPr>
                      <a:r>
                        <a:rPr lang="es-MX" sz="2000" b="1" dirty="0">
                          <a:effectLst/>
                        </a:rPr>
                        <a:t>36.67%</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tc>
                <a:tc>
                  <a:txBody>
                    <a:bodyPr/>
                    <a:lstStyle/>
                    <a:p>
                      <a:pPr algn="r">
                        <a:lnSpc>
                          <a:spcPct val="107000"/>
                        </a:lnSpc>
                        <a:spcAft>
                          <a:spcPts val="0"/>
                        </a:spcAft>
                      </a:pPr>
                      <a:r>
                        <a:rPr lang="es-MX" sz="2000" b="1" dirty="0">
                          <a:effectLst/>
                        </a:rPr>
                        <a:t>214.54%</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tc>
                <a:tc>
                  <a:txBody>
                    <a:bodyPr/>
                    <a:lstStyle/>
                    <a:p>
                      <a:pPr algn="r">
                        <a:lnSpc>
                          <a:spcPct val="107000"/>
                        </a:lnSpc>
                        <a:spcAft>
                          <a:spcPts val="0"/>
                        </a:spcAft>
                      </a:pPr>
                      <a:r>
                        <a:rPr lang="es-MX" sz="2000" b="1">
                          <a:effectLst/>
                        </a:rPr>
                        <a:t>124.82%</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tc>
                <a:extLst>
                  <a:ext uri="{0D108BD9-81ED-4DB2-BD59-A6C34878D82A}">
                    <a16:rowId xmlns:a16="http://schemas.microsoft.com/office/drawing/2014/main" val="2456538938"/>
                  </a:ext>
                </a:extLst>
              </a:tr>
              <a:tr h="674414">
                <a:tc>
                  <a:txBody>
                    <a:bodyPr/>
                    <a:lstStyle/>
                    <a:p>
                      <a:pPr algn="just">
                        <a:lnSpc>
                          <a:spcPct val="107000"/>
                        </a:lnSpc>
                        <a:spcAft>
                          <a:spcPts val="0"/>
                        </a:spcAft>
                      </a:pPr>
                      <a:r>
                        <a:rPr lang="es-MX" sz="2000" b="1" dirty="0" smtClean="0">
                          <a:effectLst/>
                          <a:latin typeface="Calibri" panose="020F0502020204030204" pitchFamily="34" charset="0"/>
                          <a:ea typeface="Calibri" panose="020F0502020204030204" pitchFamily="34" charset="0"/>
                          <a:cs typeface="Times New Roman" panose="02020603050405020304" pitchFamily="18" charset="0"/>
                        </a:rPr>
                        <a:t>Mean anual </a:t>
                      </a:r>
                      <a:r>
                        <a:rPr lang="es-MX" sz="2000" b="1" dirty="0" err="1" smtClean="0">
                          <a:effectLst/>
                          <a:latin typeface="Calibri" panose="020F0502020204030204" pitchFamily="34" charset="0"/>
                          <a:ea typeface="Calibri" panose="020F0502020204030204" pitchFamily="34" charset="0"/>
                          <a:cs typeface="Times New Roman" panose="02020603050405020304" pitchFamily="18" charset="0"/>
                        </a:rPr>
                        <a:t>growth</a:t>
                      </a:r>
                      <a:r>
                        <a:rPr lang="es-MX" sz="2000" b="1" dirty="0" smtClean="0">
                          <a:effectLst/>
                          <a:latin typeface="Calibri" panose="020F0502020204030204" pitchFamily="34" charset="0"/>
                          <a:ea typeface="Calibri" panose="020F0502020204030204" pitchFamily="34" charset="0"/>
                          <a:cs typeface="Times New Roman" panose="02020603050405020304" pitchFamily="18" charset="0"/>
                        </a:rPr>
                        <a:t> of</a:t>
                      </a:r>
                      <a:r>
                        <a:rPr lang="es-MX" sz="2000" b="1"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s-MX" sz="2000" b="1" baseline="0" dirty="0" err="1" smtClean="0">
                          <a:effectLst/>
                          <a:latin typeface="Calibri" panose="020F0502020204030204" pitchFamily="34" charset="0"/>
                          <a:ea typeface="Calibri" panose="020F0502020204030204" pitchFamily="34" charset="0"/>
                          <a:cs typeface="Times New Roman" panose="02020603050405020304" pitchFamily="18" charset="0"/>
                        </a:rPr>
                        <a:t>undergraduate</a:t>
                      </a:r>
                      <a:r>
                        <a:rPr lang="es-MX" sz="2000" b="1"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s-MX" sz="2000" b="1" baseline="0" dirty="0" err="1" smtClean="0">
                          <a:effectLst/>
                          <a:latin typeface="Calibri" panose="020F0502020204030204" pitchFamily="34" charset="0"/>
                          <a:ea typeface="Calibri" panose="020F0502020204030204" pitchFamily="34" charset="0"/>
                          <a:cs typeface="Times New Roman" panose="02020603050405020304" pitchFamily="18" charset="0"/>
                        </a:rPr>
                        <a:t>enrollment</a:t>
                      </a:r>
                      <a:r>
                        <a:rPr lang="es-MX" sz="2000" b="1"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s-MX" sz="2000" b="1" baseline="0" dirty="0" err="1" smtClean="0">
                          <a:effectLst/>
                          <a:latin typeface="Calibri" panose="020F0502020204030204" pitchFamily="34" charset="0"/>
                          <a:ea typeface="Calibri" panose="020F0502020204030204" pitchFamily="34" charset="0"/>
                          <a:cs typeface="Times New Roman" panose="02020603050405020304" pitchFamily="18" charset="0"/>
                        </a:rPr>
                        <a:t>by</a:t>
                      </a:r>
                      <a:r>
                        <a:rPr lang="es-MX" sz="2000" b="1"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s-MX" sz="2000" b="1" baseline="0" dirty="0" err="1" smtClean="0">
                          <a:effectLst/>
                          <a:latin typeface="Calibri" panose="020F0502020204030204" pitchFamily="34" charset="0"/>
                          <a:ea typeface="Calibri" panose="020F0502020204030204" pitchFamily="34" charset="0"/>
                          <a:cs typeface="Times New Roman" panose="02020603050405020304" pitchFamily="18" charset="0"/>
                        </a:rPr>
                        <a:t>period</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solidFill>
                      <a:schemeClr val="accent1">
                        <a:lumMod val="40000"/>
                        <a:lumOff val="60000"/>
                      </a:schemeClr>
                    </a:solidFill>
                  </a:tcPr>
                </a:tc>
                <a:tc>
                  <a:txBody>
                    <a:bodyPr/>
                    <a:lstStyle/>
                    <a:p>
                      <a:pPr algn="r">
                        <a:lnSpc>
                          <a:spcPct val="107000"/>
                        </a:lnSpc>
                        <a:spcAft>
                          <a:spcPts val="0"/>
                        </a:spcAft>
                      </a:pPr>
                      <a:r>
                        <a:rPr lang="en-US" sz="2000" b="1" dirty="0">
                          <a:effectLst/>
                        </a:rPr>
                        <a:t> </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solidFill>
                      <a:schemeClr val="accent1">
                        <a:lumMod val="40000"/>
                        <a:lumOff val="60000"/>
                      </a:schemeClr>
                    </a:solidFill>
                  </a:tcPr>
                </a:tc>
                <a:tc>
                  <a:txBody>
                    <a:bodyPr/>
                    <a:lstStyle/>
                    <a:p>
                      <a:pPr algn="r">
                        <a:lnSpc>
                          <a:spcPct val="107000"/>
                        </a:lnSpc>
                        <a:spcAft>
                          <a:spcPts val="0"/>
                        </a:spcAft>
                      </a:pPr>
                      <a:r>
                        <a:rPr lang="es-MX" sz="2000" b="1" dirty="0">
                          <a:effectLst/>
                        </a:rPr>
                        <a:t>31.45%</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solidFill>
                      <a:schemeClr val="accent1">
                        <a:lumMod val="40000"/>
                        <a:lumOff val="60000"/>
                      </a:schemeClr>
                    </a:solidFill>
                  </a:tcPr>
                </a:tc>
                <a:tc>
                  <a:txBody>
                    <a:bodyPr/>
                    <a:lstStyle/>
                    <a:p>
                      <a:pPr algn="r">
                        <a:lnSpc>
                          <a:spcPct val="107000"/>
                        </a:lnSpc>
                        <a:spcAft>
                          <a:spcPts val="0"/>
                        </a:spcAft>
                      </a:pPr>
                      <a:r>
                        <a:rPr lang="es-MX" sz="2000" b="1" dirty="0">
                          <a:effectLst/>
                        </a:rPr>
                        <a:t>6.11%</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solidFill>
                      <a:schemeClr val="accent1">
                        <a:lumMod val="40000"/>
                        <a:lumOff val="60000"/>
                      </a:schemeClr>
                    </a:solidFill>
                  </a:tcPr>
                </a:tc>
                <a:tc>
                  <a:txBody>
                    <a:bodyPr/>
                    <a:lstStyle/>
                    <a:p>
                      <a:pPr algn="r">
                        <a:lnSpc>
                          <a:spcPct val="107000"/>
                        </a:lnSpc>
                        <a:spcAft>
                          <a:spcPts val="0"/>
                        </a:spcAft>
                      </a:pPr>
                      <a:r>
                        <a:rPr lang="es-MX" sz="2000" b="1" dirty="0">
                          <a:effectLst/>
                        </a:rPr>
                        <a:t>16.50%</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solidFill>
                      <a:schemeClr val="accent1">
                        <a:lumMod val="40000"/>
                        <a:lumOff val="60000"/>
                      </a:schemeClr>
                    </a:solidFill>
                  </a:tcPr>
                </a:tc>
                <a:tc>
                  <a:txBody>
                    <a:bodyPr/>
                    <a:lstStyle/>
                    <a:p>
                      <a:pPr algn="r">
                        <a:lnSpc>
                          <a:spcPct val="107000"/>
                        </a:lnSpc>
                        <a:spcAft>
                          <a:spcPts val="0"/>
                        </a:spcAft>
                      </a:pPr>
                      <a:r>
                        <a:rPr lang="es-MX" sz="2000" b="1" dirty="0">
                          <a:effectLst/>
                        </a:rPr>
                        <a:t>9.02%</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solidFill>
                      <a:schemeClr val="accent1">
                        <a:lumMod val="40000"/>
                        <a:lumOff val="60000"/>
                      </a:schemeClr>
                    </a:solidFill>
                  </a:tcPr>
                </a:tc>
                <a:extLst>
                  <a:ext uri="{0D108BD9-81ED-4DB2-BD59-A6C34878D82A}">
                    <a16:rowId xmlns:a16="http://schemas.microsoft.com/office/drawing/2014/main" val="1423546616"/>
                  </a:ext>
                </a:extLst>
              </a:tr>
              <a:tr h="407964">
                <a:tc>
                  <a:txBody>
                    <a:bodyPr/>
                    <a:lstStyle/>
                    <a:p>
                      <a:pPr algn="just">
                        <a:lnSpc>
                          <a:spcPct val="107000"/>
                        </a:lnSpc>
                        <a:spcAft>
                          <a:spcPts val="0"/>
                        </a:spcAft>
                      </a:pPr>
                      <a:r>
                        <a:rPr lang="es-MX" sz="2000" b="1">
                          <a:effectLst/>
                        </a:rPr>
                        <a:t>Mayores de 15 años en contacto con ES</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tc>
                <a:tc>
                  <a:txBody>
                    <a:bodyPr/>
                    <a:lstStyle/>
                    <a:p>
                      <a:pPr algn="r">
                        <a:lnSpc>
                          <a:spcPct val="107000"/>
                        </a:lnSpc>
                        <a:spcAft>
                          <a:spcPts val="0"/>
                        </a:spcAft>
                      </a:pPr>
                      <a:r>
                        <a:rPr lang="es-MX" sz="2000" b="1">
                          <a:effectLst/>
                        </a:rPr>
                        <a:t>1.00%</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tc>
                <a:tc>
                  <a:txBody>
                    <a:bodyPr/>
                    <a:lstStyle/>
                    <a:p>
                      <a:pPr algn="r">
                        <a:lnSpc>
                          <a:spcPct val="107000"/>
                        </a:lnSpc>
                        <a:spcAft>
                          <a:spcPts val="0"/>
                        </a:spcAft>
                      </a:pPr>
                      <a:r>
                        <a:rPr lang="es-MX" sz="2000" b="1">
                          <a:effectLst/>
                        </a:rPr>
                        <a:t>5.30%</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tc>
                <a:tc>
                  <a:txBody>
                    <a:bodyPr/>
                    <a:lstStyle/>
                    <a:p>
                      <a:pPr algn="r">
                        <a:lnSpc>
                          <a:spcPct val="107000"/>
                        </a:lnSpc>
                        <a:spcAft>
                          <a:spcPts val="0"/>
                        </a:spcAft>
                      </a:pPr>
                      <a:r>
                        <a:rPr lang="es-MX" sz="2000" b="1">
                          <a:effectLst/>
                        </a:rPr>
                        <a:t>8.40%</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tc>
                <a:tc>
                  <a:txBody>
                    <a:bodyPr/>
                    <a:lstStyle/>
                    <a:p>
                      <a:pPr algn="r">
                        <a:lnSpc>
                          <a:spcPct val="107000"/>
                        </a:lnSpc>
                        <a:spcAft>
                          <a:spcPts val="0"/>
                        </a:spcAft>
                      </a:pPr>
                      <a:r>
                        <a:rPr lang="es-MX" sz="2000" b="1" dirty="0">
                          <a:effectLst/>
                        </a:rPr>
                        <a:t>10.00%</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tc>
                <a:tc>
                  <a:txBody>
                    <a:bodyPr/>
                    <a:lstStyle/>
                    <a:p>
                      <a:pPr algn="r">
                        <a:lnSpc>
                          <a:spcPct val="107000"/>
                        </a:lnSpc>
                        <a:spcAft>
                          <a:spcPts val="0"/>
                        </a:spcAft>
                      </a:pPr>
                      <a:r>
                        <a:rPr lang="es-MX" sz="2000" b="1">
                          <a:effectLst/>
                        </a:rPr>
                        <a:t>12.00%</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tc>
                <a:extLst>
                  <a:ext uri="{0D108BD9-81ED-4DB2-BD59-A6C34878D82A}">
                    <a16:rowId xmlns:a16="http://schemas.microsoft.com/office/drawing/2014/main" val="1217103670"/>
                  </a:ext>
                </a:extLst>
              </a:tr>
              <a:tr h="407964">
                <a:tc>
                  <a:txBody>
                    <a:bodyPr/>
                    <a:lstStyle/>
                    <a:p>
                      <a:pPr algn="just">
                        <a:lnSpc>
                          <a:spcPct val="107000"/>
                        </a:lnSpc>
                        <a:spcAft>
                          <a:spcPts val="0"/>
                        </a:spcAft>
                      </a:pPr>
                      <a:r>
                        <a:rPr lang="es-MX" sz="2000" b="1" dirty="0">
                          <a:effectLst/>
                        </a:rPr>
                        <a:t>Plazas académicas en licenciatura</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solidFill>
                      <a:schemeClr val="accent1">
                        <a:lumMod val="40000"/>
                        <a:lumOff val="60000"/>
                      </a:schemeClr>
                    </a:solidFill>
                  </a:tcPr>
                </a:tc>
                <a:tc>
                  <a:txBody>
                    <a:bodyPr/>
                    <a:lstStyle/>
                    <a:p>
                      <a:pPr algn="r">
                        <a:lnSpc>
                          <a:spcPct val="107000"/>
                        </a:lnSpc>
                        <a:spcAft>
                          <a:spcPts val="0"/>
                        </a:spcAft>
                      </a:pPr>
                      <a:r>
                        <a:rPr lang="es-MX" sz="2000" b="1" dirty="0">
                          <a:effectLst/>
                        </a:rPr>
                        <a:t>10749</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solidFill>
                      <a:schemeClr val="accent1">
                        <a:lumMod val="40000"/>
                        <a:lumOff val="60000"/>
                      </a:schemeClr>
                    </a:solidFill>
                  </a:tcPr>
                </a:tc>
                <a:tc>
                  <a:txBody>
                    <a:bodyPr/>
                    <a:lstStyle/>
                    <a:p>
                      <a:pPr algn="r">
                        <a:lnSpc>
                          <a:spcPct val="107000"/>
                        </a:lnSpc>
                        <a:spcAft>
                          <a:spcPts val="0"/>
                        </a:spcAft>
                      </a:pPr>
                      <a:r>
                        <a:rPr lang="es-MX" sz="2000" b="1" dirty="0">
                          <a:effectLst/>
                        </a:rPr>
                        <a:t>77209</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solidFill>
                      <a:schemeClr val="accent1">
                        <a:lumMod val="40000"/>
                        <a:lumOff val="60000"/>
                      </a:schemeClr>
                    </a:solidFill>
                  </a:tcPr>
                </a:tc>
                <a:tc>
                  <a:txBody>
                    <a:bodyPr/>
                    <a:lstStyle/>
                    <a:p>
                      <a:pPr algn="r">
                        <a:lnSpc>
                          <a:spcPct val="107000"/>
                        </a:lnSpc>
                        <a:spcAft>
                          <a:spcPts val="0"/>
                        </a:spcAft>
                      </a:pPr>
                      <a:r>
                        <a:rPr lang="es-MX" sz="2000" b="1" dirty="0">
                          <a:effectLst/>
                        </a:rPr>
                        <a:t>104207</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solidFill>
                      <a:schemeClr val="accent1">
                        <a:lumMod val="40000"/>
                        <a:lumOff val="60000"/>
                      </a:schemeClr>
                    </a:solidFill>
                  </a:tcPr>
                </a:tc>
                <a:tc>
                  <a:txBody>
                    <a:bodyPr/>
                    <a:lstStyle/>
                    <a:p>
                      <a:pPr algn="r">
                        <a:lnSpc>
                          <a:spcPct val="107000"/>
                        </a:lnSpc>
                        <a:spcAft>
                          <a:spcPts val="0"/>
                        </a:spcAft>
                      </a:pPr>
                      <a:r>
                        <a:rPr lang="es-MX" sz="2000" b="1" dirty="0">
                          <a:effectLst/>
                        </a:rPr>
                        <a:t>192593</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solidFill>
                      <a:schemeClr val="accent1">
                        <a:lumMod val="40000"/>
                        <a:lumOff val="60000"/>
                      </a:schemeClr>
                    </a:solidFill>
                  </a:tcPr>
                </a:tc>
                <a:tc>
                  <a:txBody>
                    <a:bodyPr/>
                    <a:lstStyle/>
                    <a:p>
                      <a:pPr algn="r">
                        <a:lnSpc>
                          <a:spcPct val="107000"/>
                        </a:lnSpc>
                        <a:spcAft>
                          <a:spcPts val="0"/>
                        </a:spcAft>
                      </a:pPr>
                      <a:r>
                        <a:rPr lang="es-MX" sz="2000" b="1" dirty="0">
                          <a:effectLst/>
                        </a:rPr>
                        <a:t>363695</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solidFill>
                      <a:schemeClr val="accent1">
                        <a:lumMod val="40000"/>
                        <a:lumOff val="60000"/>
                      </a:schemeClr>
                    </a:solidFill>
                  </a:tcPr>
                </a:tc>
                <a:extLst>
                  <a:ext uri="{0D108BD9-81ED-4DB2-BD59-A6C34878D82A}">
                    <a16:rowId xmlns:a16="http://schemas.microsoft.com/office/drawing/2014/main" val="1605904068"/>
                  </a:ext>
                </a:extLst>
              </a:tr>
              <a:tr h="407964">
                <a:tc>
                  <a:txBody>
                    <a:bodyPr/>
                    <a:lstStyle/>
                    <a:p>
                      <a:pPr algn="just">
                        <a:lnSpc>
                          <a:spcPct val="107000"/>
                        </a:lnSpc>
                        <a:spcAft>
                          <a:spcPts val="0"/>
                        </a:spcAft>
                      </a:pPr>
                      <a:r>
                        <a:rPr lang="es-MX" sz="2000" b="1" dirty="0" err="1" smtClean="0">
                          <a:effectLst/>
                        </a:rPr>
                        <a:t>Gross</a:t>
                      </a:r>
                      <a:r>
                        <a:rPr lang="es-MX" sz="2000" b="1" dirty="0" smtClean="0">
                          <a:effectLst/>
                        </a:rPr>
                        <a:t> </a:t>
                      </a:r>
                      <a:r>
                        <a:rPr lang="es-MX" sz="2000" b="1" baseline="0" dirty="0" err="1" smtClean="0">
                          <a:effectLst/>
                        </a:rPr>
                        <a:t>rate</a:t>
                      </a:r>
                      <a:r>
                        <a:rPr lang="es-MX" sz="2000" b="1" baseline="0" dirty="0" smtClean="0">
                          <a:effectLst/>
                        </a:rPr>
                        <a:t> of HE </a:t>
                      </a:r>
                      <a:r>
                        <a:rPr lang="es-MX" sz="2000" b="1" dirty="0" smtClean="0">
                          <a:effectLst/>
                        </a:rPr>
                        <a:t>(TBES in </a:t>
                      </a:r>
                      <a:r>
                        <a:rPr lang="es-MX" sz="2000" b="1" dirty="0" err="1" smtClean="0">
                          <a:effectLst/>
                        </a:rPr>
                        <a:t>spanish</a:t>
                      </a:r>
                      <a:r>
                        <a:rPr lang="es-MX" sz="2000" b="1" dirty="0" smtClean="0">
                          <a:effectLst/>
                        </a:rPr>
                        <a:t>)</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solidFill>
                      <a:schemeClr val="accent1">
                        <a:lumMod val="40000"/>
                        <a:lumOff val="60000"/>
                      </a:schemeClr>
                    </a:solidFill>
                  </a:tcPr>
                </a:tc>
                <a:tc>
                  <a:txBody>
                    <a:bodyPr/>
                    <a:lstStyle/>
                    <a:p>
                      <a:pPr algn="r">
                        <a:lnSpc>
                          <a:spcPct val="107000"/>
                        </a:lnSpc>
                        <a:spcAft>
                          <a:spcPts val="0"/>
                        </a:spcAft>
                      </a:pPr>
                      <a:r>
                        <a:rPr lang="es-MX" sz="2000" b="1" dirty="0">
                          <a:effectLst/>
                        </a:rPr>
                        <a:t>2.70%</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solidFill>
                      <a:schemeClr val="accent1">
                        <a:lumMod val="40000"/>
                        <a:lumOff val="60000"/>
                      </a:schemeClr>
                    </a:solidFill>
                  </a:tcPr>
                </a:tc>
                <a:tc>
                  <a:txBody>
                    <a:bodyPr/>
                    <a:lstStyle/>
                    <a:p>
                      <a:pPr algn="r">
                        <a:lnSpc>
                          <a:spcPct val="107000"/>
                        </a:lnSpc>
                        <a:spcAft>
                          <a:spcPts val="0"/>
                        </a:spcAft>
                      </a:pPr>
                      <a:r>
                        <a:rPr lang="es-MX" sz="2000" b="1" dirty="0">
                          <a:effectLst/>
                        </a:rPr>
                        <a:t>13.60%</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solidFill>
                      <a:schemeClr val="accent1">
                        <a:lumMod val="40000"/>
                        <a:lumOff val="60000"/>
                      </a:schemeClr>
                    </a:solidFill>
                  </a:tcPr>
                </a:tc>
                <a:tc>
                  <a:txBody>
                    <a:bodyPr/>
                    <a:lstStyle/>
                    <a:p>
                      <a:pPr algn="r">
                        <a:lnSpc>
                          <a:spcPct val="107000"/>
                        </a:lnSpc>
                        <a:spcAft>
                          <a:spcPts val="0"/>
                        </a:spcAft>
                      </a:pPr>
                      <a:r>
                        <a:rPr lang="es-MX" sz="2000" b="1" dirty="0">
                          <a:effectLst/>
                        </a:rPr>
                        <a:t>15.00%</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solidFill>
                      <a:schemeClr val="accent1">
                        <a:lumMod val="40000"/>
                        <a:lumOff val="60000"/>
                      </a:schemeClr>
                    </a:solidFill>
                  </a:tcPr>
                </a:tc>
                <a:tc>
                  <a:txBody>
                    <a:bodyPr/>
                    <a:lstStyle/>
                    <a:p>
                      <a:pPr algn="r">
                        <a:lnSpc>
                          <a:spcPct val="107000"/>
                        </a:lnSpc>
                        <a:spcAft>
                          <a:spcPts val="0"/>
                        </a:spcAft>
                      </a:pPr>
                      <a:r>
                        <a:rPr lang="es-MX" sz="2000" b="1" dirty="0">
                          <a:effectLst/>
                        </a:rPr>
                        <a:t>20.00%</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solidFill>
                      <a:schemeClr val="accent1">
                        <a:lumMod val="40000"/>
                        <a:lumOff val="60000"/>
                      </a:schemeClr>
                    </a:solidFill>
                  </a:tcPr>
                </a:tc>
                <a:tc>
                  <a:txBody>
                    <a:bodyPr/>
                    <a:lstStyle/>
                    <a:p>
                      <a:pPr algn="r">
                        <a:lnSpc>
                          <a:spcPct val="107000"/>
                        </a:lnSpc>
                        <a:spcAft>
                          <a:spcPts val="0"/>
                        </a:spcAft>
                      </a:pPr>
                      <a:r>
                        <a:rPr lang="es-MX" sz="2000" b="1" dirty="0">
                          <a:effectLst/>
                        </a:rPr>
                        <a:t>29.30%</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solidFill>
                      <a:schemeClr val="accent1">
                        <a:lumMod val="40000"/>
                        <a:lumOff val="60000"/>
                      </a:schemeClr>
                    </a:solidFill>
                  </a:tcPr>
                </a:tc>
                <a:extLst>
                  <a:ext uri="{0D108BD9-81ED-4DB2-BD59-A6C34878D82A}">
                    <a16:rowId xmlns:a16="http://schemas.microsoft.com/office/drawing/2014/main" val="3478436571"/>
                  </a:ext>
                </a:extLst>
              </a:tr>
              <a:tr h="407964">
                <a:tc>
                  <a:txBody>
                    <a:bodyPr/>
                    <a:lstStyle/>
                    <a:p>
                      <a:pPr algn="just">
                        <a:lnSpc>
                          <a:spcPct val="107000"/>
                        </a:lnSpc>
                        <a:spcAft>
                          <a:spcPts val="0"/>
                        </a:spcAft>
                      </a:pPr>
                      <a:r>
                        <a:rPr lang="es-MX" sz="2000" b="1" dirty="0">
                          <a:effectLst/>
                        </a:rPr>
                        <a:t>Total </a:t>
                      </a:r>
                      <a:r>
                        <a:rPr lang="es-MX" sz="2000" b="1" dirty="0" err="1" smtClean="0">
                          <a:effectLst/>
                        </a:rPr>
                        <a:t>population</a:t>
                      </a:r>
                      <a:r>
                        <a:rPr lang="es-MX" sz="2000" b="1" dirty="0" smtClean="0">
                          <a:effectLst/>
                        </a:rPr>
                        <a:t> (</a:t>
                      </a:r>
                      <a:r>
                        <a:rPr lang="es-MX" sz="2000" b="1" dirty="0" err="1" smtClean="0">
                          <a:effectLst/>
                        </a:rPr>
                        <a:t>near</a:t>
                      </a:r>
                      <a:r>
                        <a:rPr lang="es-MX" sz="2000" b="1" dirty="0" smtClean="0">
                          <a:effectLst/>
                        </a:rPr>
                        <a:t> </a:t>
                      </a:r>
                      <a:r>
                        <a:rPr lang="es-MX" sz="2000" b="1" dirty="0" err="1" smtClean="0">
                          <a:effectLst/>
                        </a:rPr>
                        <a:t>census</a:t>
                      </a:r>
                      <a:r>
                        <a:rPr lang="es-MX" sz="2000" b="1" dirty="0" smtClean="0">
                          <a:effectLst/>
                        </a:rPr>
                        <a:t> INEGI)</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tc>
                <a:tc>
                  <a:txBody>
                    <a:bodyPr/>
                    <a:lstStyle/>
                    <a:p>
                      <a:pPr algn="r">
                        <a:lnSpc>
                          <a:spcPct val="107000"/>
                        </a:lnSpc>
                        <a:spcAft>
                          <a:spcPts val="0"/>
                        </a:spcAft>
                      </a:pPr>
                      <a:r>
                        <a:rPr lang="es-MX" sz="2000" b="1">
                          <a:effectLst/>
                        </a:rPr>
                        <a:t>34.9</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tc>
                <a:tc>
                  <a:txBody>
                    <a:bodyPr/>
                    <a:lstStyle/>
                    <a:p>
                      <a:pPr algn="r">
                        <a:lnSpc>
                          <a:spcPct val="107000"/>
                        </a:lnSpc>
                        <a:spcAft>
                          <a:spcPts val="0"/>
                        </a:spcAft>
                      </a:pPr>
                      <a:r>
                        <a:rPr lang="es-MX" sz="2000" b="1">
                          <a:effectLst/>
                        </a:rPr>
                        <a:t>66.8</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tc>
                <a:tc>
                  <a:txBody>
                    <a:bodyPr/>
                    <a:lstStyle/>
                    <a:p>
                      <a:pPr algn="r">
                        <a:lnSpc>
                          <a:spcPct val="107000"/>
                        </a:lnSpc>
                        <a:spcAft>
                          <a:spcPts val="0"/>
                        </a:spcAft>
                      </a:pPr>
                      <a:r>
                        <a:rPr lang="es-MX" sz="2000" b="1">
                          <a:effectLst/>
                        </a:rPr>
                        <a:t>81.3</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tc>
                <a:tc>
                  <a:txBody>
                    <a:bodyPr/>
                    <a:lstStyle/>
                    <a:p>
                      <a:pPr algn="r">
                        <a:lnSpc>
                          <a:spcPct val="107000"/>
                        </a:lnSpc>
                        <a:spcAft>
                          <a:spcPts val="0"/>
                        </a:spcAft>
                      </a:pPr>
                      <a:r>
                        <a:rPr lang="es-MX" sz="2000" b="1" dirty="0">
                          <a:effectLst/>
                        </a:rPr>
                        <a:t>99.5</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tc>
                <a:tc>
                  <a:txBody>
                    <a:bodyPr/>
                    <a:lstStyle/>
                    <a:p>
                      <a:pPr algn="r">
                        <a:lnSpc>
                          <a:spcPct val="107000"/>
                        </a:lnSpc>
                        <a:spcAft>
                          <a:spcPts val="0"/>
                        </a:spcAft>
                      </a:pPr>
                      <a:r>
                        <a:rPr lang="es-MX" sz="2000" b="1" dirty="0">
                          <a:effectLst/>
                        </a:rPr>
                        <a:t>119.1</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anchor="b"/>
                </a:tc>
                <a:extLst>
                  <a:ext uri="{0D108BD9-81ED-4DB2-BD59-A6C34878D82A}">
                    <a16:rowId xmlns:a16="http://schemas.microsoft.com/office/drawing/2014/main" val="3884398039"/>
                  </a:ext>
                </a:extLst>
              </a:tr>
            </a:tbl>
          </a:graphicData>
        </a:graphic>
      </p:graphicFrame>
      <p:sp>
        <p:nvSpPr>
          <p:cNvPr id="5" name="Rectángulo 4"/>
          <p:cNvSpPr/>
          <p:nvPr/>
        </p:nvSpPr>
        <p:spPr>
          <a:xfrm>
            <a:off x="838196" y="6342149"/>
            <a:ext cx="4130233" cy="369332"/>
          </a:xfrm>
          <a:prstGeom prst="rect">
            <a:avLst/>
          </a:prstGeom>
        </p:spPr>
        <p:txBody>
          <a:bodyPr wrap="none">
            <a:spAutoFit/>
          </a:bodyPr>
          <a:lstStyle/>
          <a:p>
            <a:r>
              <a:rPr lang="fr-FR" dirty="0"/>
              <a:t>Source ANUIES different years </a:t>
            </a:r>
            <a:r>
              <a:rPr lang="fr-FR" dirty="0" smtClean="0"/>
              <a:t> and INEGI </a:t>
            </a:r>
            <a:endParaRPr lang="fr-FR" dirty="0"/>
          </a:p>
        </p:txBody>
      </p:sp>
    </p:spTree>
    <p:extLst>
      <p:ext uri="{BB962C8B-B14F-4D97-AF65-F5344CB8AC3E}">
        <p14:creationId xmlns:p14="http://schemas.microsoft.com/office/powerpoint/2010/main" val="24433018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12192000" cy="1008000"/>
          </a:xfrm>
          <a:solidFill>
            <a:srgbClr val="B4C7E7"/>
          </a:solidFill>
        </p:spPr>
        <p:txBody>
          <a:bodyPr vert="horz" lIns="91440" tIns="45720" rIns="91440" bIns="45720" rtlCol="0" anchor="ctr">
            <a:noAutofit/>
          </a:bodyPr>
          <a:lstStyle/>
          <a:p>
            <a:pPr algn="ctr"/>
            <a:r>
              <a:rPr lang="fr-FR" sz="3400" kern="1200" dirty="0">
                <a:solidFill>
                  <a:schemeClr val="tx1"/>
                </a:solidFill>
                <a:latin typeface="Calibri (Headings)"/>
              </a:rPr>
              <a:t>Evolution </a:t>
            </a:r>
            <a:r>
              <a:rPr lang="fr-FR" sz="3400" kern="1200" dirty="0" smtClean="0">
                <a:solidFill>
                  <a:schemeClr val="tx1"/>
                </a:solidFill>
                <a:latin typeface="Calibri (Headings)"/>
              </a:rPr>
              <a:t>of Higher Education System by sector and ICSID 5 and 6 levels (1970-2016</a:t>
            </a:r>
            <a:r>
              <a:rPr lang="fr-FR" sz="3400" kern="1200" dirty="0">
                <a:solidFill>
                  <a:schemeClr val="tx1"/>
                </a:solidFill>
                <a:latin typeface="Calibri (Headings)"/>
              </a:rPr>
              <a:t>)</a:t>
            </a:r>
          </a:p>
        </p:txBody>
      </p:sp>
      <p:graphicFrame>
        <p:nvGraphicFramePr>
          <p:cNvPr id="16" name="Content Placeholder 15">
            <a:extLst>
              <a:ext uri="{FF2B5EF4-FFF2-40B4-BE49-F238E27FC236}">
                <a16:creationId xmlns:a16="http://schemas.microsoft.com/office/drawing/2014/main" id="{173331FE-A31E-43AF-9E7C-629E442A1FE3}"/>
              </a:ext>
            </a:extLst>
          </p:cNvPr>
          <p:cNvGraphicFramePr>
            <a:graphicFrameLocks noGrp="1"/>
          </p:cNvGraphicFramePr>
          <p:nvPr>
            <p:ph sz="half" idx="1"/>
            <p:extLst/>
          </p:nvPr>
        </p:nvGraphicFramePr>
        <p:xfrm>
          <a:off x="643239" y="1825625"/>
          <a:ext cx="5294586"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8" name="Content Placeholder 17">
            <a:extLst>
              <a:ext uri="{FF2B5EF4-FFF2-40B4-BE49-F238E27FC236}">
                <a16:creationId xmlns:a16="http://schemas.microsoft.com/office/drawing/2014/main" id="{A8FBC0FD-6025-4075-A8F4-21A40B075270}"/>
              </a:ext>
            </a:extLst>
          </p:cNvPr>
          <p:cNvGraphicFramePr>
            <a:graphicFrameLocks noGrp="1"/>
          </p:cNvGraphicFramePr>
          <p:nvPr>
            <p:ph sz="half" idx="2"/>
            <p:extLst/>
          </p:nvPr>
        </p:nvGraphicFramePr>
        <p:xfrm>
          <a:off x="6327750" y="1825625"/>
          <a:ext cx="5294586"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85FA55EF-0EB5-4D68-8CB9-50F99D709C7E}"/>
              </a:ext>
            </a:extLst>
          </p:cNvPr>
          <p:cNvSpPr txBox="1"/>
          <p:nvPr/>
        </p:nvSpPr>
        <p:spPr>
          <a:xfrm>
            <a:off x="1052623" y="6308208"/>
            <a:ext cx="4475818" cy="338554"/>
          </a:xfrm>
          <a:prstGeom prst="rect">
            <a:avLst/>
          </a:prstGeom>
          <a:noFill/>
        </p:spPr>
        <p:txBody>
          <a:bodyPr wrap="square" rtlCol="0">
            <a:spAutoFit/>
          </a:bodyPr>
          <a:lstStyle/>
          <a:p>
            <a:r>
              <a:rPr lang="fr-FR" sz="1600" dirty="0"/>
              <a:t>Source </a:t>
            </a:r>
            <a:r>
              <a:rPr lang="fr-FR" sz="1600" dirty="0" smtClean="0"/>
              <a:t>ANUIES different years  </a:t>
            </a:r>
            <a:endParaRPr lang="fr-FR" sz="1600" dirty="0"/>
          </a:p>
        </p:txBody>
      </p:sp>
    </p:spTree>
    <p:extLst>
      <p:ext uri="{BB962C8B-B14F-4D97-AF65-F5344CB8AC3E}">
        <p14:creationId xmlns:p14="http://schemas.microsoft.com/office/powerpoint/2010/main" val="33886389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12192000" cy="1008000"/>
          </a:xfrm>
          <a:solidFill>
            <a:srgbClr val="B4C7E7"/>
          </a:solidFill>
        </p:spPr>
        <p:txBody>
          <a:bodyPr>
            <a:normAutofit/>
          </a:bodyPr>
          <a:lstStyle/>
          <a:p>
            <a:pPr algn="ctr"/>
            <a:r>
              <a:rPr lang="fr-FR" sz="3800" dirty="0" smtClean="0">
                <a:latin typeface="Calibri (Headings)"/>
              </a:rPr>
              <a:t>Higher Education’s composition by sector 2016-2017</a:t>
            </a:r>
            <a:endParaRPr lang="fr-FR" sz="3800" dirty="0">
              <a:latin typeface="Calibri (Headings)"/>
            </a:endParaRPr>
          </a:p>
        </p:txBody>
      </p:sp>
      <p:sp>
        <p:nvSpPr>
          <p:cNvPr id="8" name="TextBox 7">
            <a:extLst>
              <a:ext uri="{FF2B5EF4-FFF2-40B4-BE49-F238E27FC236}">
                <a16:creationId xmlns:a16="http://schemas.microsoft.com/office/drawing/2014/main" id="{2ADAD852-8A50-4CF9-A199-AED9174A357F}"/>
              </a:ext>
            </a:extLst>
          </p:cNvPr>
          <p:cNvSpPr txBox="1"/>
          <p:nvPr/>
        </p:nvSpPr>
        <p:spPr>
          <a:xfrm>
            <a:off x="1052622" y="6308209"/>
            <a:ext cx="4316819" cy="338554"/>
          </a:xfrm>
          <a:prstGeom prst="rect">
            <a:avLst/>
          </a:prstGeom>
          <a:noFill/>
        </p:spPr>
        <p:txBody>
          <a:bodyPr wrap="square" rtlCol="0">
            <a:spAutoFit/>
          </a:bodyPr>
          <a:lstStyle/>
          <a:p>
            <a:r>
              <a:rPr lang="fr-FR" sz="1600" dirty="0"/>
              <a:t>Source : ANUIES (2018) cycle 2016-2017</a:t>
            </a:r>
          </a:p>
        </p:txBody>
      </p:sp>
      <p:graphicFrame>
        <p:nvGraphicFramePr>
          <p:cNvPr id="9" name="Content Placeholder 8">
            <a:extLst>
              <a:ext uri="{FF2B5EF4-FFF2-40B4-BE49-F238E27FC236}">
                <a16:creationId xmlns:a16="http://schemas.microsoft.com/office/drawing/2014/main" id="{E670A9AC-D16A-4AB3-A065-AF188E357452}"/>
              </a:ext>
            </a:extLst>
          </p:cNvPr>
          <p:cNvGraphicFramePr>
            <a:graphicFrameLocks noGrp="1"/>
          </p:cNvGraphicFramePr>
          <p:nvPr>
            <p:ph sz="half" idx="1"/>
            <p:extLst>
              <p:ext uri="{D42A27DB-BD31-4B8C-83A1-F6EECF244321}">
                <p14:modId xmlns:p14="http://schemas.microsoft.com/office/powerpoint/2010/main" val="33862831"/>
              </p:ext>
            </p:extLst>
          </p:nvPr>
        </p:nvGraphicFramePr>
        <p:xfrm>
          <a:off x="389004" y="1823779"/>
          <a:ext cx="5181600" cy="43513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ontent Placeholder 6">
            <a:extLst>
              <a:ext uri="{FF2B5EF4-FFF2-40B4-BE49-F238E27FC236}">
                <a16:creationId xmlns:a16="http://schemas.microsoft.com/office/drawing/2014/main" id="{B90A53F8-D556-4F9E-B5F0-1C19C1CD023B}"/>
              </a:ext>
            </a:extLst>
          </p:cNvPr>
          <p:cNvGraphicFramePr>
            <a:graphicFrameLocks noGrp="1"/>
          </p:cNvGraphicFramePr>
          <p:nvPr>
            <p:ph sz="half" idx="2"/>
            <p:extLst>
              <p:ext uri="{D42A27DB-BD31-4B8C-83A1-F6EECF244321}">
                <p14:modId xmlns:p14="http://schemas.microsoft.com/office/powerpoint/2010/main" val="3133496509"/>
              </p:ext>
            </p:extLst>
          </p:nvPr>
        </p:nvGraphicFramePr>
        <p:xfrm>
          <a:off x="6182833" y="1995745"/>
          <a:ext cx="5181600" cy="435133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6178264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8536" y="345461"/>
            <a:ext cx="10515600" cy="1325563"/>
          </a:xfrm>
        </p:spPr>
        <p:txBody>
          <a:bodyPr>
            <a:normAutofit/>
          </a:bodyPr>
          <a:lstStyle/>
          <a:p>
            <a:r>
              <a:rPr lang="en-US" sz="4000" b="1" dirty="0"/>
              <a:t>Policy and socio-economic </a:t>
            </a:r>
            <a:r>
              <a:rPr lang="en-US" sz="4000" b="1" dirty="0" smtClean="0"/>
              <a:t>context in Mexican case</a:t>
            </a:r>
            <a:endParaRPr lang="en-US" sz="4000" b="1" dirty="0"/>
          </a:p>
        </p:txBody>
      </p:sp>
      <p:grpSp>
        <p:nvGrpSpPr>
          <p:cNvPr id="6" name="Group 5"/>
          <p:cNvGrpSpPr/>
          <p:nvPr/>
        </p:nvGrpSpPr>
        <p:grpSpPr>
          <a:xfrm>
            <a:off x="619435" y="1858299"/>
            <a:ext cx="10948437" cy="4362898"/>
            <a:chOff x="112722" y="2439035"/>
            <a:chExt cx="11749974" cy="4418965"/>
          </a:xfrm>
        </p:grpSpPr>
        <p:sp>
          <p:nvSpPr>
            <p:cNvPr id="7" name="OTLSHAPE_T_62d6f94518e44a5c8f342f8bd11db081_Shape"/>
            <p:cNvSpPr/>
            <p:nvPr>
              <p:custDataLst>
                <p:tags r:id="rId1"/>
              </p:custDataLst>
            </p:nvPr>
          </p:nvSpPr>
          <p:spPr>
            <a:xfrm>
              <a:off x="6536565" y="6267200"/>
              <a:ext cx="3551332" cy="199544"/>
            </a:xfrm>
            <a:prstGeom prst="rect">
              <a:avLst/>
            </a:prstGeom>
            <a:solidFill>
              <a:schemeClr val="bg2">
                <a:lumMod val="90000"/>
              </a:schemeClr>
            </a:solidFill>
            <a:ln w="12700" cap="flat" cmpd="sng" algn="ctr">
              <a:noFill/>
              <a:prstDash val="solid"/>
              <a:miter lim="800000"/>
            </a:ln>
            <a:effectLst/>
            <a:scene3d>
              <a:camera prst="orthographicFront"/>
              <a:lightRig rig="balanced" dir="t">
                <a:rot lat="0" lon="0" rev="8700000"/>
              </a:lightRig>
            </a:scene3d>
            <a:sp3d>
              <a:bevelT w="165100" h="12700"/>
            </a:sp3d>
            <a:extLs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p:cNvGrpSpPr/>
            <p:nvPr/>
          </p:nvGrpSpPr>
          <p:grpSpPr>
            <a:xfrm>
              <a:off x="112722" y="5967808"/>
              <a:ext cx="11141061" cy="203200"/>
              <a:chOff x="127000" y="6195526"/>
              <a:chExt cx="11141061" cy="203200"/>
            </a:xfrm>
          </p:grpSpPr>
          <p:cxnSp>
            <p:nvCxnSpPr>
              <p:cNvPr id="109" name="OTLSHAPE_T_62d6f94518e44a5c8f342f8bd11db081_HorizontalConnector1"/>
              <p:cNvCxnSpPr/>
              <p:nvPr>
                <p:custDataLst>
                  <p:tags r:id="rId99"/>
                </p:custDataLst>
              </p:nvPr>
            </p:nvCxnSpPr>
            <p:spPr>
              <a:xfrm>
                <a:off x="1630976" y="6297126"/>
                <a:ext cx="3604585" cy="0"/>
              </a:xfrm>
              <a:prstGeom prst="line">
                <a:avLst/>
              </a:prstGeom>
              <a:ln w="6350" cap="flat" cmpd="sng" algn="ctr">
                <a:solidFill>
                  <a:srgbClr val="CCCCCC"/>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10" name="OTLSHAPE_T_62d6f94518e44a5c8f342f8bd11db081_Shape"/>
              <p:cNvSpPr/>
              <p:nvPr>
                <p:custDataLst>
                  <p:tags r:id="rId100"/>
                </p:custDataLst>
              </p:nvPr>
            </p:nvSpPr>
            <p:spPr>
              <a:xfrm>
                <a:off x="5235561" y="6195526"/>
                <a:ext cx="6032500" cy="203200"/>
              </a:xfrm>
              <a:prstGeom prst="rect">
                <a:avLst/>
              </a:prstGeom>
              <a:solidFill>
                <a:srgbClr val="96D642"/>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OTLSHAPE_T_62d6f94518e44a5c8f342f8bd11db081_Title"/>
              <p:cNvSpPr txBox="1"/>
              <p:nvPr>
                <p:custDataLst>
                  <p:tags r:id="rId101"/>
                </p:custDataLst>
              </p:nvPr>
            </p:nvSpPr>
            <p:spPr>
              <a:xfrm>
                <a:off x="127000" y="6211867"/>
                <a:ext cx="1511300" cy="170519"/>
              </a:xfrm>
              <a:prstGeom prst="rect">
                <a:avLst/>
              </a:prstGeom>
              <a:noFill/>
            </p:spPr>
            <p:txBody>
              <a:bodyPr vert="horz" wrap="square" lIns="0" tIns="0" rIns="0" bIns="0" rtlCol="0" anchor="ctr" anchorCtr="0">
                <a:spAutoFit/>
              </a:bodyPr>
              <a:lstStyle/>
              <a:p>
                <a:r>
                  <a:rPr lang="en-US" sz="1100" b="1" spc="-4" dirty="0">
                    <a:solidFill>
                      <a:schemeClr val="dk1"/>
                    </a:solidFill>
                    <a:latin typeface="Calibri" panose="020F0502020204030204" pitchFamily="34" charset="0"/>
                  </a:rPr>
                  <a:t>Returning home scheme</a:t>
                </a:r>
              </a:p>
            </p:txBody>
          </p:sp>
        </p:grpSp>
        <p:grpSp>
          <p:nvGrpSpPr>
            <p:cNvPr id="9" name="Group 8"/>
            <p:cNvGrpSpPr/>
            <p:nvPr/>
          </p:nvGrpSpPr>
          <p:grpSpPr>
            <a:xfrm>
              <a:off x="112722" y="5353512"/>
              <a:ext cx="11155339" cy="203200"/>
              <a:chOff x="127000" y="6515651"/>
              <a:chExt cx="11155339" cy="203200"/>
            </a:xfrm>
          </p:grpSpPr>
          <p:sp>
            <p:nvSpPr>
              <p:cNvPr id="102" name="OTLSHAPE_T_ca9e6a9eb38e4571a9bc177f3db7aebf_Shape"/>
              <p:cNvSpPr/>
              <p:nvPr>
                <p:custDataLst>
                  <p:tags r:id="rId92"/>
                </p:custDataLst>
              </p:nvPr>
            </p:nvSpPr>
            <p:spPr>
              <a:xfrm>
                <a:off x="8043839" y="6515651"/>
                <a:ext cx="3238500" cy="203200"/>
              </a:xfrm>
              <a:prstGeom prst="roundRect">
                <a:avLst>
                  <a:gd name="adj" fmla="val 100000"/>
                </a:avLst>
              </a:prstGeom>
              <a:solidFill>
                <a:schemeClr val="accent2"/>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3" name="OTLSHAPE_T_e45f1ddad926480b8448020accfad37a_HorizontalConnector1"/>
              <p:cNvCxnSpPr/>
              <p:nvPr>
                <p:custDataLst>
                  <p:tags r:id="rId93"/>
                </p:custDataLst>
              </p:nvPr>
            </p:nvCxnSpPr>
            <p:spPr>
              <a:xfrm flipH="1">
                <a:off x="1147739" y="6617251"/>
                <a:ext cx="1117941" cy="0"/>
              </a:xfrm>
              <a:prstGeom prst="line">
                <a:avLst/>
              </a:prstGeom>
              <a:ln w="6350" cap="flat" cmpd="sng" algn="ctr">
                <a:solidFill>
                  <a:srgbClr val="CCCCCC"/>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4" name="OTLSHAPE_T_e45f1ddad926480b8448020accfad37a_Shape"/>
              <p:cNvSpPr/>
              <p:nvPr>
                <p:custDataLst>
                  <p:tags r:id="rId94"/>
                </p:custDataLst>
              </p:nvPr>
            </p:nvSpPr>
            <p:spPr>
              <a:xfrm>
                <a:off x="1147739" y="6515651"/>
                <a:ext cx="6896100" cy="203200"/>
              </a:xfrm>
              <a:prstGeom prst="roundRect">
                <a:avLst>
                  <a:gd name="adj" fmla="val 100000"/>
                </a:avLst>
              </a:prstGeom>
              <a:solidFill>
                <a:schemeClr val="accent2"/>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TLSHAPE_T_e45f1ddad926480b8448020accfad37a_JoinedDate"/>
              <p:cNvSpPr txBox="1"/>
              <p:nvPr>
                <p:custDataLst>
                  <p:tags r:id="rId95"/>
                </p:custDataLst>
              </p:nvPr>
            </p:nvSpPr>
            <p:spPr>
              <a:xfrm>
                <a:off x="6788553" y="6539738"/>
                <a:ext cx="1206500" cy="155025"/>
              </a:xfrm>
              <a:prstGeom prst="rect">
                <a:avLst/>
              </a:prstGeom>
              <a:noFill/>
            </p:spPr>
            <p:txBody>
              <a:bodyPr vert="horz" wrap="square" lIns="0" tIns="0" rIns="0" bIns="0" rtlCol="0" anchor="ctr" anchorCtr="0">
                <a:spAutoFit/>
              </a:bodyPr>
              <a:lstStyle/>
              <a:p>
                <a:r>
                  <a:rPr lang="en-US" sz="1000" spc="-6">
                    <a:solidFill>
                      <a:srgbClr val="1F497E"/>
                    </a:solidFill>
                    <a:latin typeface="Calibri" panose="020F0502020204030204" pitchFamily="34" charset="0"/>
                  </a:rPr>
                  <a:t>1970-2003</a:t>
                </a:r>
              </a:p>
            </p:txBody>
          </p:sp>
          <p:sp>
            <p:nvSpPr>
              <p:cNvPr id="106" name="OTLSHAPE_T_e45f1ddad926480b8448020accfad37a_Title"/>
              <p:cNvSpPr txBox="1"/>
              <p:nvPr>
                <p:custDataLst>
                  <p:tags r:id="rId96"/>
                </p:custDataLst>
              </p:nvPr>
            </p:nvSpPr>
            <p:spPr>
              <a:xfrm>
                <a:off x="127000" y="6531992"/>
                <a:ext cx="2146300" cy="170519"/>
              </a:xfrm>
              <a:prstGeom prst="rect">
                <a:avLst/>
              </a:prstGeom>
              <a:noFill/>
            </p:spPr>
            <p:txBody>
              <a:bodyPr vert="horz" wrap="square" lIns="0" tIns="0" rIns="0" bIns="0" rtlCol="0" anchor="ctr" anchorCtr="0">
                <a:spAutoFit/>
              </a:bodyPr>
              <a:lstStyle/>
              <a:p>
                <a:r>
                  <a:rPr lang="en-US" sz="1100" b="1" spc="-4" dirty="0">
                    <a:solidFill>
                      <a:schemeClr val="dk1"/>
                    </a:solidFill>
                    <a:latin typeface="Calibri" panose="020F0502020204030204" pitchFamily="34" charset="0"/>
                  </a:rPr>
                  <a:t>CONACYT scholarships</a:t>
                </a:r>
              </a:p>
            </p:txBody>
          </p:sp>
          <p:sp>
            <p:nvSpPr>
              <p:cNvPr id="107" name="OTLSHAPE_T_ca9e6a9eb38e4571a9bc177f3db7aebf_Title"/>
              <p:cNvSpPr txBox="1"/>
              <p:nvPr>
                <p:custDataLst>
                  <p:tags r:id="rId97"/>
                </p:custDataLst>
              </p:nvPr>
            </p:nvSpPr>
            <p:spPr>
              <a:xfrm>
                <a:off x="8185333" y="6539738"/>
                <a:ext cx="1381760" cy="169277"/>
              </a:xfrm>
              <a:prstGeom prst="rect">
                <a:avLst/>
              </a:prstGeom>
              <a:noFill/>
            </p:spPr>
            <p:txBody>
              <a:bodyPr vert="horz" wrap="square" lIns="0" tIns="0" rIns="0" bIns="0" rtlCol="0" anchor="ctr" anchorCtr="0">
                <a:spAutoFit/>
              </a:bodyPr>
              <a:lstStyle/>
              <a:p>
                <a:r>
                  <a:rPr lang="en-US" sz="1100" b="1" spc="-4" dirty="0">
                    <a:solidFill>
                      <a:schemeClr val="bg1"/>
                    </a:solidFill>
                    <a:latin typeface="Calibri" panose="020F0502020204030204" pitchFamily="34" charset="0"/>
                  </a:rPr>
                  <a:t>Scholarships</a:t>
                </a:r>
              </a:p>
            </p:txBody>
          </p:sp>
          <p:sp>
            <p:nvSpPr>
              <p:cNvPr id="108" name="OTLSHAPE_T_ca9e6a9eb38e4571a9bc177f3db7aebf_Title"/>
              <p:cNvSpPr txBox="1"/>
              <p:nvPr>
                <p:custDataLst>
                  <p:tags r:id="rId98"/>
                </p:custDataLst>
              </p:nvPr>
            </p:nvSpPr>
            <p:spPr>
              <a:xfrm>
                <a:off x="2491751" y="6548332"/>
                <a:ext cx="2844800" cy="170519"/>
              </a:xfrm>
              <a:prstGeom prst="rect">
                <a:avLst/>
              </a:prstGeom>
              <a:noFill/>
            </p:spPr>
            <p:txBody>
              <a:bodyPr vert="horz" wrap="square" lIns="0" tIns="0" rIns="0" bIns="0" rtlCol="0" anchor="ctr" anchorCtr="0">
                <a:spAutoFit/>
              </a:bodyPr>
              <a:lstStyle/>
              <a:p>
                <a:r>
                  <a:rPr lang="en-US" sz="1100" b="1" spc="-4" dirty="0">
                    <a:solidFill>
                      <a:schemeClr val="bg1"/>
                    </a:solidFill>
                    <a:latin typeface="Calibri" panose="020F0502020204030204" pitchFamily="34" charset="0"/>
                  </a:rPr>
                  <a:t>Loan/bursary</a:t>
                </a:r>
              </a:p>
            </p:txBody>
          </p:sp>
        </p:grpSp>
        <p:grpSp>
          <p:nvGrpSpPr>
            <p:cNvPr id="10" name="Group 9"/>
            <p:cNvGrpSpPr/>
            <p:nvPr/>
          </p:nvGrpSpPr>
          <p:grpSpPr>
            <a:xfrm>
              <a:off x="112722" y="2439035"/>
              <a:ext cx="11749974" cy="4418965"/>
              <a:chOff x="112722" y="2439035"/>
              <a:chExt cx="11749974" cy="4418965"/>
            </a:xfrm>
          </p:grpSpPr>
          <p:cxnSp>
            <p:nvCxnSpPr>
              <p:cNvPr id="19" name="OTLSHAPE_T_d07b76e23e004dcb8fae86d996223ca4_HorizontalConnector1"/>
              <p:cNvCxnSpPr>
                <a:cxnSpLocks/>
                <a:endCxn id="98" idx="1"/>
              </p:cNvCxnSpPr>
              <p:nvPr>
                <p:custDataLst>
                  <p:tags r:id="rId9"/>
                </p:custDataLst>
              </p:nvPr>
            </p:nvCxnSpPr>
            <p:spPr>
              <a:xfrm flipV="1">
                <a:off x="933947" y="5747618"/>
                <a:ext cx="3028397" cy="2392"/>
              </a:xfrm>
              <a:prstGeom prst="line">
                <a:avLst/>
              </a:prstGeom>
              <a:ln w="6350" cap="flat" cmpd="sng" algn="ctr">
                <a:solidFill>
                  <a:srgbClr val="CCCCCC"/>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 name="OTLSHAPE_T_b008003e14ba4b6b971db49b271b9bdc_HorizontalConnector1"/>
              <p:cNvCxnSpPr>
                <a:cxnSpLocks/>
                <a:endCxn id="97" idx="1"/>
              </p:cNvCxnSpPr>
              <p:nvPr>
                <p:custDataLst>
                  <p:tags r:id="rId10"/>
                </p:custDataLst>
              </p:nvPr>
            </p:nvCxnSpPr>
            <p:spPr>
              <a:xfrm flipV="1">
                <a:off x="1474651" y="5179141"/>
                <a:ext cx="3878542" cy="7980"/>
              </a:xfrm>
              <a:prstGeom prst="line">
                <a:avLst/>
              </a:prstGeom>
              <a:ln w="6350" cap="flat" cmpd="sng" algn="ctr">
                <a:solidFill>
                  <a:srgbClr val="CCCCCC"/>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 name="OTLSHAPE_M_8c8ee880cd2e4327872bb46acd61526c_Connector1"/>
              <p:cNvCxnSpPr/>
              <p:nvPr>
                <p:custDataLst>
                  <p:tags r:id="rId11"/>
                </p:custDataLst>
              </p:nvPr>
            </p:nvCxnSpPr>
            <p:spPr>
              <a:xfrm>
                <a:off x="9114181" y="3429000"/>
                <a:ext cx="0" cy="442172"/>
              </a:xfrm>
              <a:prstGeom prst="line">
                <a:avLst/>
              </a:prstGeom>
              <a:ln w="6350" cap="flat" cmpd="sng" algn="ctr">
                <a:solidFill>
                  <a:srgbClr val="B20E12">
                    <a:alpha val="49804"/>
                  </a:srgb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 name="OTLSHAPE_M_8227c64ce2854095bbef5eddbec73b9d_Connector1"/>
              <p:cNvCxnSpPr/>
              <p:nvPr>
                <p:custDataLst>
                  <p:tags r:id="rId12"/>
                </p:custDataLst>
              </p:nvPr>
            </p:nvCxnSpPr>
            <p:spPr>
              <a:xfrm>
                <a:off x="7823817" y="3429000"/>
                <a:ext cx="0" cy="894715"/>
              </a:xfrm>
              <a:prstGeom prst="line">
                <a:avLst/>
              </a:prstGeom>
              <a:ln w="6350" cap="flat" cmpd="sng" algn="ctr">
                <a:solidFill>
                  <a:schemeClr val="accent2">
                    <a:alpha val="4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 name="OTLSHAPE_M_f90fff7b288245339da499e8e79d8f80_Connector3"/>
              <p:cNvCxnSpPr>
                <a:cxnSpLocks/>
              </p:cNvCxnSpPr>
              <p:nvPr>
                <p:custDataLst>
                  <p:tags r:id="rId13"/>
                </p:custDataLst>
              </p:nvPr>
            </p:nvCxnSpPr>
            <p:spPr>
              <a:xfrm>
                <a:off x="10423391" y="3467414"/>
                <a:ext cx="0" cy="3390586"/>
              </a:xfrm>
              <a:prstGeom prst="line">
                <a:avLst/>
              </a:prstGeom>
              <a:ln w="6350" cap="flat" cmpd="sng" algn="ctr">
                <a:solidFill>
                  <a:schemeClr val="accent6">
                    <a:alpha val="4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OTLSHAPE_M_f90fff7b288245339da499e8e79d8f80_Connector2"/>
              <p:cNvCxnSpPr/>
              <p:nvPr>
                <p:custDataLst>
                  <p:tags r:id="rId14"/>
                </p:custDataLst>
              </p:nvPr>
            </p:nvCxnSpPr>
            <p:spPr>
              <a:xfrm>
                <a:off x="6532863" y="3943647"/>
                <a:ext cx="0" cy="12700"/>
              </a:xfrm>
              <a:prstGeom prst="line">
                <a:avLst/>
              </a:prstGeom>
              <a:ln w="6350" cap="flat" cmpd="sng" algn="ctr">
                <a:solidFill>
                  <a:schemeClr val="dk2">
                    <a:alpha val="4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 name="OTLSHAPE_M_f90fff7b288245339da499e8e79d8f80_Connector1"/>
              <p:cNvCxnSpPr>
                <a:cxnSpLocks/>
              </p:cNvCxnSpPr>
              <p:nvPr>
                <p:custDataLst>
                  <p:tags r:id="rId15"/>
                </p:custDataLst>
              </p:nvPr>
            </p:nvCxnSpPr>
            <p:spPr>
              <a:xfrm>
                <a:off x="8029561" y="3488393"/>
                <a:ext cx="16506" cy="3369607"/>
              </a:xfrm>
              <a:prstGeom prst="line">
                <a:avLst/>
              </a:prstGeom>
              <a:ln w="6350" cap="flat" cmpd="sng" algn="ctr">
                <a:solidFill>
                  <a:schemeClr val="accent6">
                    <a:alpha val="4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6" name="OTLSHAPE_M_248358c45ad14e68ab707078e7cff569_Connector1"/>
              <p:cNvCxnSpPr/>
              <p:nvPr>
                <p:custDataLst>
                  <p:tags r:id="rId16"/>
                </p:custDataLst>
              </p:nvPr>
            </p:nvCxnSpPr>
            <p:spPr>
              <a:xfrm>
                <a:off x="6102939" y="3429000"/>
                <a:ext cx="0" cy="585894"/>
              </a:xfrm>
              <a:prstGeom prst="line">
                <a:avLst/>
              </a:prstGeom>
              <a:ln w="6350" cap="flat" cmpd="sng" algn="ctr">
                <a:solidFill>
                  <a:srgbClr val="B20E12">
                    <a:alpha val="49804"/>
                  </a:srgb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7" name="OTLSHAPE_M_18fb93f2f68a4ebeab5684d69a464797_Connector1"/>
              <p:cNvCxnSpPr>
                <a:cxnSpLocks/>
              </p:cNvCxnSpPr>
              <p:nvPr>
                <p:custDataLst>
                  <p:tags r:id="rId17"/>
                </p:custDataLst>
              </p:nvPr>
            </p:nvCxnSpPr>
            <p:spPr>
              <a:xfrm>
                <a:off x="3962344" y="3429000"/>
                <a:ext cx="0" cy="3429000"/>
              </a:xfrm>
              <a:prstGeom prst="line">
                <a:avLst/>
              </a:prstGeom>
              <a:ln w="6350" cap="flat" cmpd="sng" algn="ctr">
                <a:solidFill>
                  <a:schemeClr val="accent6">
                    <a:alpha val="4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8" name="OTLSHAPE_M_581d98a4c037417db50a6a20e0ed80ff_Connector2"/>
              <p:cNvCxnSpPr/>
              <p:nvPr>
                <p:custDataLst>
                  <p:tags r:id="rId18"/>
                </p:custDataLst>
              </p:nvPr>
            </p:nvCxnSpPr>
            <p:spPr>
              <a:xfrm>
                <a:off x="3951546" y="3925528"/>
                <a:ext cx="0" cy="12700"/>
              </a:xfrm>
              <a:prstGeom prst="line">
                <a:avLst/>
              </a:prstGeom>
              <a:ln w="6350" cap="flat" cmpd="sng" algn="ctr">
                <a:solidFill>
                  <a:schemeClr val="dk2">
                    <a:alpha val="4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9" name="OTLSHAPE_M_69c2f9444a7348e0980ef4d795836ebd_Connector1"/>
              <p:cNvCxnSpPr/>
              <p:nvPr>
                <p:custDataLst>
                  <p:tags r:id="rId19"/>
                </p:custDataLst>
              </p:nvPr>
            </p:nvCxnSpPr>
            <p:spPr>
              <a:xfrm>
                <a:off x="3521621" y="3429000"/>
                <a:ext cx="0" cy="567775"/>
              </a:xfrm>
              <a:prstGeom prst="line">
                <a:avLst/>
              </a:prstGeom>
              <a:ln w="6350" cap="flat" cmpd="sng" algn="ctr">
                <a:solidFill>
                  <a:srgbClr val="B20E12">
                    <a:alpha val="49804"/>
                  </a:srgb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0" name="OTLSHAPE_M_9f9aa2c68f1446398683d745d737b314_Connector1"/>
              <p:cNvCxnSpPr/>
              <p:nvPr>
                <p:custDataLst>
                  <p:tags r:id="rId20"/>
                </p:custDataLst>
              </p:nvPr>
            </p:nvCxnSpPr>
            <p:spPr>
              <a:xfrm>
                <a:off x="962683" y="3429000"/>
                <a:ext cx="0" cy="442172"/>
              </a:xfrm>
              <a:prstGeom prst="line">
                <a:avLst/>
              </a:prstGeom>
              <a:ln w="6350" cap="flat" cmpd="sng" algn="ctr">
                <a:solidFill>
                  <a:schemeClr val="accent2">
                    <a:alpha val="4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OTLSHAPE_M_d0fc881bcfbf4444b88c29a9eb94bd67_Connector1"/>
              <p:cNvCxnSpPr/>
              <p:nvPr>
                <p:custDataLst>
                  <p:tags r:id="rId21"/>
                </p:custDataLst>
              </p:nvPr>
            </p:nvCxnSpPr>
            <p:spPr>
              <a:xfrm>
                <a:off x="10423391" y="2574078"/>
                <a:ext cx="0" cy="473922"/>
              </a:xfrm>
              <a:prstGeom prst="line">
                <a:avLst/>
              </a:prstGeom>
              <a:ln w="6350" cap="flat" cmpd="sng" algn="ctr">
                <a:solidFill>
                  <a:schemeClr val="accent6">
                    <a:alpha val="4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2" name="OTLSHAPE_M_1a7cf4b996e146889eac7b89d99f0ab8_Connector1"/>
              <p:cNvCxnSpPr/>
              <p:nvPr>
                <p:custDataLst>
                  <p:tags r:id="rId22"/>
                </p:custDataLst>
              </p:nvPr>
            </p:nvCxnSpPr>
            <p:spPr>
              <a:xfrm>
                <a:off x="8020522" y="2574078"/>
                <a:ext cx="0" cy="473922"/>
              </a:xfrm>
              <a:prstGeom prst="line">
                <a:avLst/>
              </a:prstGeom>
              <a:ln w="6350" cap="flat" cmpd="sng" algn="ctr">
                <a:solidFill>
                  <a:schemeClr val="accent6">
                    <a:alpha val="4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3" name="OTLSHAPE_M_e2f0dcae98654904b71ec033cf696388_Connector1"/>
              <p:cNvCxnSpPr/>
              <p:nvPr>
                <p:custDataLst>
                  <p:tags r:id="rId23"/>
                </p:custDataLst>
              </p:nvPr>
            </p:nvCxnSpPr>
            <p:spPr>
              <a:xfrm>
                <a:off x="3951546" y="2574078"/>
                <a:ext cx="0" cy="473922"/>
              </a:xfrm>
              <a:prstGeom prst="line">
                <a:avLst/>
              </a:prstGeom>
              <a:ln w="6350" cap="flat" cmpd="sng" algn="ctr">
                <a:solidFill>
                  <a:schemeClr val="accent6">
                    <a:alpha val="4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4" name="OTLSHAPE_TB_00000000000000000000000000000000_LeftEndCaps"/>
              <p:cNvSpPr txBox="1"/>
              <p:nvPr>
                <p:custDataLst>
                  <p:tags r:id="rId24"/>
                </p:custDataLst>
              </p:nvPr>
            </p:nvSpPr>
            <p:spPr>
              <a:xfrm>
                <a:off x="317500" y="3098969"/>
                <a:ext cx="451662" cy="279061"/>
              </a:xfrm>
              <a:prstGeom prst="rect">
                <a:avLst/>
              </a:prstGeom>
              <a:noFill/>
            </p:spPr>
            <p:txBody>
              <a:bodyPr vert="horz" wrap="none" lIns="0" tIns="0" rIns="0" bIns="0" rtlCol="0" anchor="ctr" anchorCtr="0">
                <a:spAutoFit/>
              </a:bodyPr>
              <a:lstStyle/>
              <a:p>
                <a:pPr algn="ctr"/>
                <a:r>
                  <a:rPr lang="en-US" b="1" spc="-38">
                    <a:solidFill>
                      <a:srgbClr val="C0504D"/>
                    </a:solidFill>
                    <a:latin typeface="Calibri" panose="020F0502020204030204" pitchFamily="34" charset="0"/>
                  </a:rPr>
                  <a:t>1970</a:t>
                </a:r>
              </a:p>
            </p:txBody>
          </p:sp>
          <p:sp>
            <p:nvSpPr>
              <p:cNvPr id="35" name="OTLSHAPE_TB_00000000000000000000000000000000_RightEndCaps"/>
              <p:cNvSpPr txBox="1"/>
              <p:nvPr>
                <p:custDataLst>
                  <p:tags r:id="rId25"/>
                </p:custDataLst>
              </p:nvPr>
            </p:nvSpPr>
            <p:spPr>
              <a:xfrm>
                <a:off x="11411034" y="3098969"/>
                <a:ext cx="451662" cy="279061"/>
              </a:xfrm>
              <a:prstGeom prst="rect">
                <a:avLst/>
              </a:prstGeom>
              <a:noFill/>
            </p:spPr>
            <p:txBody>
              <a:bodyPr vert="horz" wrap="none" lIns="0" tIns="0" rIns="0" bIns="0" rtlCol="0" anchor="ctr" anchorCtr="0">
                <a:spAutoFit/>
              </a:bodyPr>
              <a:lstStyle/>
              <a:p>
                <a:pPr algn="ctr"/>
                <a:r>
                  <a:rPr lang="en-US" b="1" spc="-38">
                    <a:solidFill>
                      <a:srgbClr val="C0504D"/>
                    </a:solidFill>
                    <a:latin typeface="Calibri" panose="020F0502020204030204" pitchFamily="34" charset="0"/>
                  </a:rPr>
                  <a:t>2017</a:t>
                </a:r>
              </a:p>
            </p:txBody>
          </p:sp>
          <p:sp>
            <p:nvSpPr>
              <p:cNvPr id="36" name="OTLSHAPE_TB_00000000000000000000000000000000_ScaleContainer"/>
              <p:cNvSpPr/>
              <p:nvPr>
                <p:custDataLst>
                  <p:tags r:id="rId26"/>
                </p:custDataLst>
              </p:nvPr>
            </p:nvSpPr>
            <p:spPr>
              <a:xfrm>
                <a:off x="933365" y="3048000"/>
                <a:ext cx="10337800" cy="381000"/>
              </a:xfrm>
              <a:prstGeom prst="rect">
                <a:avLst/>
              </a:prstGeom>
              <a:gradFill flip="none" rotWithShape="1">
                <a:gsLst>
                  <a:gs pos="0">
                    <a:srgbClr val="44546A"/>
                  </a:gs>
                  <a:gs pos="0">
                    <a:schemeClr val="dk2"/>
                  </a:gs>
                </a:gsLst>
                <a:lin ang="5400000" scaled="1"/>
                <a:tileRect/>
              </a:gradFill>
              <a:ln w="12700" cap="flat" cmpd="sng" algn="ctr">
                <a:noFill/>
                <a:prstDash val="solid"/>
                <a:miter lim="800000"/>
              </a:ln>
              <a:effectLst>
                <a:reflection blurRad="6350" stA="50000" endA="300" endPos="55500" dist="50800" dir="5400000" sy="-100000" algn="bl" rotWithShape="0"/>
              </a:effectLst>
              <a:scene3d>
                <a:camera prst="orthographicFront"/>
                <a:lightRig rig="threePt" dir="t">
                  <a:rot lat="0" lon="0" rev="8700000"/>
                </a:lightRig>
              </a:scene3d>
              <a:sp3d>
                <a:bevelT w="165100" h="1905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TLSHAPE_TB_00000000000000000000000000000000_ElapsedTime"/>
              <p:cNvSpPr/>
              <p:nvPr>
                <p:custDataLst>
                  <p:tags r:id="rId27"/>
                </p:custDataLst>
              </p:nvPr>
            </p:nvSpPr>
            <p:spPr>
              <a:xfrm>
                <a:off x="933365" y="3352800"/>
                <a:ext cx="10172700" cy="76200"/>
              </a:xfrm>
              <a:prstGeom prst="rect">
                <a:avLst/>
              </a:prstGeom>
              <a:solidFill>
                <a:srgbClr val="FF0000">
                  <a:alpha val="74902"/>
                </a:srgbClr>
              </a:solidFill>
              <a:ln w="12700" cap="flat" cmpd="sng" algn="ctr">
                <a:noFill/>
                <a:prstDash val="solid"/>
                <a:miter lim="800000"/>
              </a:ln>
              <a:effectLst/>
              <a:scene3d>
                <a:camera prst="orthographicFront"/>
                <a:lightRig rig="threePt" dir="t">
                  <a:rot lat="0" lon="0" rev="0"/>
                </a:lightRig>
              </a:scene3d>
              <a:sp3d>
                <a:bevelT w="12700" h="139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TLSHAPE_TB_00000000000000000000000000000000_TodayMarkerShape"/>
              <p:cNvSpPr/>
              <p:nvPr>
                <p:custDataLst>
                  <p:tags r:id="rId28"/>
                </p:custDataLst>
              </p:nvPr>
            </p:nvSpPr>
            <p:spPr>
              <a:xfrm>
                <a:off x="11045058" y="3429000"/>
                <a:ext cx="114300" cy="127000"/>
              </a:xfrm>
              <a:prstGeom prst="triangle">
                <a:avLst/>
              </a:prstGeom>
              <a:solidFill>
                <a:srgbClr val="FF0000"/>
              </a:solidFill>
              <a:ln w="12700" cap="flat" cmpd="sng" algn="ctr">
                <a:noFill/>
                <a:prstDash val="solid"/>
                <a:miter lim="800000"/>
              </a:ln>
              <a:effectLst>
                <a:outerShdw>
                  <a:scrgbClr r="0" g="0" b="0">
                    <a:alpha val="50000"/>
                  </a:scrgbClr>
                </a:outerShdw>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TLSHAPE_TB_00000000000000000000000000000000_TodayMarkerText"/>
              <p:cNvSpPr txBox="1"/>
              <p:nvPr>
                <p:custDataLst>
                  <p:tags r:id="rId29"/>
                </p:custDataLst>
              </p:nvPr>
            </p:nvSpPr>
            <p:spPr>
              <a:xfrm>
                <a:off x="10924346" y="3556694"/>
                <a:ext cx="350545" cy="184666"/>
              </a:xfrm>
              <a:prstGeom prst="rect">
                <a:avLst/>
              </a:prstGeom>
              <a:noFill/>
            </p:spPr>
            <p:txBody>
              <a:bodyPr vert="horz" wrap="none" lIns="0" tIns="0" rIns="0" bIns="0" rtlCol="0" anchor="ctr" anchorCtr="0">
                <a:spAutoFit/>
              </a:bodyPr>
              <a:lstStyle/>
              <a:p>
                <a:pPr algn="ctr"/>
                <a:r>
                  <a:rPr lang="en-US" sz="1200" spc="-20" dirty="0">
                    <a:solidFill>
                      <a:schemeClr val="dk1"/>
                    </a:solidFill>
                    <a:latin typeface="Calibri" panose="020F0502020204030204" pitchFamily="34" charset="0"/>
                  </a:rPr>
                  <a:t>Today</a:t>
                </a:r>
              </a:p>
            </p:txBody>
          </p:sp>
          <p:sp>
            <p:nvSpPr>
              <p:cNvPr id="40" name="OTLSHAPE_TB_00000000000000000000000000000000_TimescaleInterval1"/>
              <p:cNvSpPr txBox="1"/>
              <p:nvPr>
                <p:custDataLst>
                  <p:tags r:id="rId30"/>
                </p:custDataLst>
              </p:nvPr>
            </p:nvSpPr>
            <p:spPr>
              <a:xfrm>
                <a:off x="996865" y="3145473"/>
                <a:ext cx="304955" cy="186055"/>
              </a:xfrm>
              <a:prstGeom prst="rect">
                <a:avLst/>
              </a:prstGeom>
              <a:noFill/>
            </p:spPr>
            <p:txBody>
              <a:bodyPr vert="horz" wrap="none" lIns="0" tIns="0" rIns="0" bIns="0" rtlCol="0" anchor="ctr" anchorCtr="0">
                <a:noAutofit/>
              </a:bodyPr>
              <a:lstStyle/>
              <a:p>
                <a:r>
                  <a:rPr lang="en-US" sz="1200" spc="-20">
                    <a:solidFill>
                      <a:schemeClr val="lt1"/>
                    </a:solidFill>
                    <a:latin typeface="Calibri" panose="020F0502020204030204" pitchFamily="34" charset="0"/>
                  </a:rPr>
                  <a:t>1970</a:t>
                </a:r>
              </a:p>
            </p:txBody>
          </p:sp>
          <p:cxnSp>
            <p:nvCxnSpPr>
              <p:cNvPr id="41" name="OTLSHAPE_TB_00000000000000000000000000000000_Separator1"/>
              <p:cNvCxnSpPr/>
              <p:nvPr>
                <p:custDataLst>
                  <p:tags r:id="rId31"/>
                </p:custDataLst>
              </p:nvPr>
            </p:nvCxnSpPr>
            <p:spPr>
              <a:xfrm>
                <a:off x="1793804" y="3111500"/>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2" name="OTLSHAPE_TB_00000000000000000000000000000000_TimescaleInterval2"/>
              <p:cNvSpPr txBox="1"/>
              <p:nvPr>
                <p:custDataLst>
                  <p:tags r:id="rId32"/>
                </p:custDataLst>
              </p:nvPr>
            </p:nvSpPr>
            <p:spPr>
              <a:xfrm>
                <a:off x="1857304" y="3145473"/>
                <a:ext cx="304955" cy="186055"/>
              </a:xfrm>
              <a:prstGeom prst="rect">
                <a:avLst/>
              </a:prstGeom>
              <a:noFill/>
            </p:spPr>
            <p:txBody>
              <a:bodyPr vert="horz" wrap="none" lIns="0" tIns="0" rIns="0" bIns="0" rtlCol="0" anchor="ctr" anchorCtr="0">
                <a:noAutofit/>
              </a:bodyPr>
              <a:lstStyle/>
              <a:p>
                <a:r>
                  <a:rPr lang="en-US" sz="1200" spc="-20">
                    <a:solidFill>
                      <a:schemeClr val="lt1"/>
                    </a:solidFill>
                    <a:latin typeface="Calibri" panose="020F0502020204030204" pitchFamily="34" charset="0"/>
                  </a:rPr>
                  <a:t>1974</a:t>
                </a:r>
              </a:p>
            </p:txBody>
          </p:sp>
          <p:cxnSp>
            <p:nvCxnSpPr>
              <p:cNvPr id="43" name="OTLSHAPE_TB_00000000000000000000000000000000_Separator2"/>
              <p:cNvCxnSpPr/>
              <p:nvPr>
                <p:custDataLst>
                  <p:tags r:id="rId33"/>
                </p:custDataLst>
              </p:nvPr>
            </p:nvCxnSpPr>
            <p:spPr>
              <a:xfrm>
                <a:off x="2654244" y="3111500"/>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4" name="OTLSHAPE_TB_00000000000000000000000000000000_TimescaleInterval3"/>
              <p:cNvSpPr txBox="1"/>
              <p:nvPr>
                <p:custDataLst>
                  <p:tags r:id="rId34"/>
                </p:custDataLst>
              </p:nvPr>
            </p:nvSpPr>
            <p:spPr>
              <a:xfrm>
                <a:off x="2717744" y="3145473"/>
                <a:ext cx="304955" cy="186055"/>
              </a:xfrm>
              <a:prstGeom prst="rect">
                <a:avLst/>
              </a:prstGeom>
              <a:noFill/>
            </p:spPr>
            <p:txBody>
              <a:bodyPr vert="horz" wrap="none" lIns="0" tIns="0" rIns="0" bIns="0" rtlCol="0" anchor="ctr" anchorCtr="0">
                <a:noAutofit/>
              </a:bodyPr>
              <a:lstStyle/>
              <a:p>
                <a:r>
                  <a:rPr lang="en-US" sz="1200" spc="-20">
                    <a:solidFill>
                      <a:schemeClr val="lt1"/>
                    </a:solidFill>
                    <a:latin typeface="Calibri" panose="020F0502020204030204" pitchFamily="34" charset="0"/>
                  </a:rPr>
                  <a:t>1978</a:t>
                </a:r>
              </a:p>
            </p:txBody>
          </p:sp>
          <p:cxnSp>
            <p:nvCxnSpPr>
              <p:cNvPr id="45" name="OTLSHAPE_TB_00000000000000000000000000000000_Separator3"/>
              <p:cNvCxnSpPr/>
              <p:nvPr>
                <p:custDataLst>
                  <p:tags r:id="rId35"/>
                </p:custDataLst>
              </p:nvPr>
            </p:nvCxnSpPr>
            <p:spPr>
              <a:xfrm>
                <a:off x="3514683" y="3111500"/>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6" name="OTLSHAPE_TB_00000000000000000000000000000000_TimescaleInterval4"/>
              <p:cNvSpPr txBox="1"/>
              <p:nvPr>
                <p:custDataLst>
                  <p:tags r:id="rId36"/>
                </p:custDataLst>
              </p:nvPr>
            </p:nvSpPr>
            <p:spPr>
              <a:xfrm>
                <a:off x="3578183" y="3145473"/>
                <a:ext cx="304955" cy="186055"/>
              </a:xfrm>
              <a:prstGeom prst="rect">
                <a:avLst/>
              </a:prstGeom>
              <a:noFill/>
            </p:spPr>
            <p:txBody>
              <a:bodyPr vert="horz" wrap="none" lIns="0" tIns="0" rIns="0" bIns="0" rtlCol="0" anchor="ctr" anchorCtr="0">
                <a:noAutofit/>
              </a:bodyPr>
              <a:lstStyle/>
              <a:p>
                <a:r>
                  <a:rPr lang="en-US" sz="1200" spc="-20">
                    <a:solidFill>
                      <a:schemeClr val="lt1"/>
                    </a:solidFill>
                    <a:latin typeface="Calibri" panose="020F0502020204030204" pitchFamily="34" charset="0"/>
                  </a:rPr>
                  <a:t>1982</a:t>
                </a:r>
              </a:p>
            </p:txBody>
          </p:sp>
          <p:cxnSp>
            <p:nvCxnSpPr>
              <p:cNvPr id="47" name="OTLSHAPE_TB_00000000000000000000000000000000_Separator4"/>
              <p:cNvCxnSpPr/>
              <p:nvPr>
                <p:custDataLst>
                  <p:tags r:id="rId37"/>
                </p:custDataLst>
              </p:nvPr>
            </p:nvCxnSpPr>
            <p:spPr>
              <a:xfrm>
                <a:off x="4375122" y="3111500"/>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8" name="OTLSHAPE_TB_00000000000000000000000000000000_TimescaleInterval5"/>
              <p:cNvSpPr txBox="1"/>
              <p:nvPr>
                <p:custDataLst>
                  <p:tags r:id="rId38"/>
                </p:custDataLst>
              </p:nvPr>
            </p:nvSpPr>
            <p:spPr>
              <a:xfrm>
                <a:off x="4438622" y="3145473"/>
                <a:ext cx="304955" cy="186055"/>
              </a:xfrm>
              <a:prstGeom prst="rect">
                <a:avLst/>
              </a:prstGeom>
              <a:noFill/>
            </p:spPr>
            <p:txBody>
              <a:bodyPr vert="horz" wrap="none" lIns="0" tIns="0" rIns="0" bIns="0" rtlCol="0" anchor="ctr" anchorCtr="0">
                <a:noAutofit/>
              </a:bodyPr>
              <a:lstStyle/>
              <a:p>
                <a:r>
                  <a:rPr lang="en-US" sz="1200" spc="-20">
                    <a:solidFill>
                      <a:schemeClr val="lt1"/>
                    </a:solidFill>
                    <a:latin typeface="Calibri" panose="020F0502020204030204" pitchFamily="34" charset="0"/>
                  </a:rPr>
                  <a:t>1986</a:t>
                </a:r>
              </a:p>
            </p:txBody>
          </p:sp>
          <p:cxnSp>
            <p:nvCxnSpPr>
              <p:cNvPr id="49" name="OTLSHAPE_TB_00000000000000000000000000000000_Separator5"/>
              <p:cNvCxnSpPr/>
              <p:nvPr>
                <p:custDataLst>
                  <p:tags r:id="rId39"/>
                </p:custDataLst>
              </p:nvPr>
            </p:nvCxnSpPr>
            <p:spPr>
              <a:xfrm>
                <a:off x="5235561" y="3111500"/>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0" name="OTLSHAPE_TB_00000000000000000000000000000000_TimescaleInterval6"/>
              <p:cNvSpPr txBox="1"/>
              <p:nvPr>
                <p:custDataLst>
                  <p:tags r:id="rId40"/>
                </p:custDataLst>
              </p:nvPr>
            </p:nvSpPr>
            <p:spPr>
              <a:xfrm>
                <a:off x="5299061" y="3145473"/>
                <a:ext cx="304955" cy="186055"/>
              </a:xfrm>
              <a:prstGeom prst="rect">
                <a:avLst/>
              </a:prstGeom>
              <a:noFill/>
            </p:spPr>
            <p:txBody>
              <a:bodyPr vert="horz" wrap="none" lIns="0" tIns="0" rIns="0" bIns="0" rtlCol="0" anchor="ctr" anchorCtr="0">
                <a:noAutofit/>
              </a:bodyPr>
              <a:lstStyle/>
              <a:p>
                <a:r>
                  <a:rPr lang="en-US" sz="1200" spc="-20">
                    <a:solidFill>
                      <a:schemeClr val="lt1"/>
                    </a:solidFill>
                    <a:latin typeface="Calibri" panose="020F0502020204030204" pitchFamily="34" charset="0"/>
                  </a:rPr>
                  <a:t>1990</a:t>
                </a:r>
              </a:p>
            </p:txBody>
          </p:sp>
          <p:cxnSp>
            <p:nvCxnSpPr>
              <p:cNvPr id="51" name="OTLSHAPE_TB_00000000000000000000000000000000_Separator6"/>
              <p:cNvCxnSpPr/>
              <p:nvPr>
                <p:custDataLst>
                  <p:tags r:id="rId41"/>
                </p:custDataLst>
              </p:nvPr>
            </p:nvCxnSpPr>
            <p:spPr>
              <a:xfrm>
                <a:off x="6096000" y="3111500"/>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2" name="OTLSHAPE_TB_00000000000000000000000000000000_TimescaleInterval7"/>
              <p:cNvSpPr txBox="1"/>
              <p:nvPr>
                <p:custDataLst>
                  <p:tags r:id="rId42"/>
                </p:custDataLst>
              </p:nvPr>
            </p:nvSpPr>
            <p:spPr>
              <a:xfrm>
                <a:off x="6159500" y="3145473"/>
                <a:ext cx="304955" cy="186055"/>
              </a:xfrm>
              <a:prstGeom prst="rect">
                <a:avLst/>
              </a:prstGeom>
              <a:noFill/>
            </p:spPr>
            <p:txBody>
              <a:bodyPr vert="horz" wrap="none" lIns="0" tIns="0" rIns="0" bIns="0" rtlCol="0" anchor="ctr" anchorCtr="0">
                <a:noAutofit/>
              </a:bodyPr>
              <a:lstStyle/>
              <a:p>
                <a:r>
                  <a:rPr lang="en-US" sz="1200" spc="-20">
                    <a:solidFill>
                      <a:schemeClr val="lt1"/>
                    </a:solidFill>
                    <a:latin typeface="Calibri" panose="020F0502020204030204" pitchFamily="34" charset="0"/>
                  </a:rPr>
                  <a:t>1994</a:t>
                </a:r>
              </a:p>
            </p:txBody>
          </p:sp>
          <p:cxnSp>
            <p:nvCxnSpPr>
              <p:cNvPr id="53" name="OTLSHAPE_TB_00000000000000000000000000000000_Separator7"/>
              <p:cNvCxnSpPr/>
              <p:nvPr>
                <p:custDataLst>
                  <p:tags r:id="rId43"/>
                </p:custDataLst>
              </p:nvPr>
            </p:nvCxnSpPr>
            <p:spPr>
              <a:xfrm>
                <a:off x="6956439" y="3111500"/>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4" name="OTLSHAPE_TB_00000000000000000000000000000000_TimescaleInterval8"/>
              <p:cNvSpPr txBox="1"/>
              <p:nvPr>
                <p:custDataLst>
                  <p:tags r:id="rId44"/>
                </p:custDataLst>
              </p:nvPr>
            </p:nvSpPr>
            <p:spPr>
              <a:xfrm>
                <a:off x="7019939" y="3145473"/>
                <a:ext cx="304955" cy="186055"/>
              </a:xfrm>
              <a:prstGeom prst="rect">
                <a:avLst/>
              </a:prstGeom>
              <a:noFill/>
            </p:spPr>
            <p:txBody>
              <a:bodyPr vert="horz" wrap="none" lIns="0" tIns="0" rIns="0" bIns="0" rtlCol="0" anchor="ctr" anchorCtr="0">
                <a:noAutofit/>
              </a:bodyPr>
              <a:lstStyle/>
              <a:p>
                <a:r>
                  <a:rPr lang="en-US" sz="1200" spc="-20">
                    <a:solidFill>
                      <a:schemeClr val="lt1"/>
                    </a:solidFill>
                    <a:latin typeface="Calibri" panose="020F0502020204030204" pitchFamily="34" charset="0"/>
                  </a:rPr>
                  <a:t>1998</a:t>
                </a:r>
              </a:p>
            </p:txBody>
          </p:sp>
          <p:cxnSp>
            <p:nvCxnSpPr>
              <p:cNvPr id="55" name="OTLSHAPE_TB_00000000000000000000000000000000_Separator8"/>
              <p:cNvCxnSpPr/>
              <p:nvPr>
                <p:custDataLst>
                  <p:tags r:id="rId45"/>
                </p:custDataLst>
              </p:nvPr>
            </p:nvCxnSpPr>
            <p:spPr>
              <a:xfrm>
                <a:off x="7816878" y="3111500"/>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6" name="OTLSHAPE_TB_00000000000000000000000000000000_TimescaleInterval9"/>
              <p:cNvSpPr txBox="1"/>
              <p:nvPr>
                <p:custDataLst>
                  <p:tags r:id="rId46"/>
                </p:custDataLst>
              </p:nvPr>
            </p:nvSpPr>
            <p:spPr>
              <a:xfrm>
                <a:off x="7880378" y="3145473"/>
                <a:ext cx="304955" cy="186055"/>
              </a:xfrm>
              <a:prstGeom prst="rect">
                <a:avLst/>
              </a:prstGeom>
              <a:noFill/>
            </p:spPr>
            <p:txBody>
              <a:bodyPr vert="horz" wrap="none" lIns="0" tIns="0" rIns="0" bIns="0" rtlCol="0" anchor="ctr" anchorCtr="0">
                <a:noAutofit/>
              </a:bodyPr>
              <a:lstStyle/>
              <a:p>
                <a:r>
                  <a:rPr lang="en-US" sz="1200" spc="-20">
                    <a:solidFill>
                      <a:schemeClr val="lt1"/>
                    </a:solidFill>
                    <a:latin typeface="Calibri" panose="020F0502020204030204" pitchFamily="34" charset="0"/>
                  </a:rPr>
                  <a:t>2002</a:t>
                </a:r>
              </a:p>
            </p:txBody>
          </p:sp>
          <p:cxnSp>
            <p:nvCxnSpPr>
              <p:cNvPr id="57" name="OTLSHAPE_TB_00000000000000000000000000000000_Separator9"/>
              <p:cNvCxnSpPr/>
              <p:nvPr>
                <p:custDataLst>
                  <p:tags r:id="rId47"/>
                </p:custDataLst>
              </p:nvPr>
            </p:nvCxnSpPr>
            <p:spPr>
              <a:xfrm>
                <a:off x="8677318" y="3111500"/>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8" name="OTLSHAPE_TB_00000000000000000000000000000000_TimescaleInterval10"/>
              <p:cNvSpPr txBox="1"/>
              <p:nvPr>
                <p:custDataLst>
                  <p:tags r:id="rId48"/>
                </p:custDataLst>
              </p:nvPr>
            </p:nvSpPr>
            <p:spPr>
              <a:xfrm>
                <a:off x="8740818" y="3145473"/>
                <a:ext cx="304955" cy="186055"/>
              </a:xfrm>
              <a:prstGeom prst="rect">
                <a:avLst/>
              </a:prstGeom>
              <a:noFill/>
            </p:spPr>
            <p:txBody>
              <a:bodyPr vert="horz" wrap="none" lIns="0" tIns="0" rIns="0" bIns="0" rtlCol="0" anchor="ctr" anchorCtr="0">
                <a:noAutofit/>
              </a:bodyPr>
              <a:lstStyle/>
              <a:p>
                <a:r>
                  <a:rPr lang="en-US" sz="1200" spc="-20">
                    <a:solidFill>
                      <a:schemeClr val="lt1"/>
                    </a:solidFill>
                    <a:latin typeface="Calibri" panose="020F0502020204030204" pitchFamily="34" charset="0"/>
                  </a:rPr>
                  <a:t>2006</a:t>
                </a:r>
              </a:p>
            </p:txBody>
          </p:sp>
          <p:cxnSp>
            <p:nvCxnSpPr>
              <p:cNvPr id="59" name="OTLSHAPE_TB_00000000000000000000000000000000_Separator10"/>
              <p:cNvCxnSpPr/>
              <p:nvPr>
                <p:custDataLst>
                  <p:tags r:id="rId49"/>
                </p:custDataLst>
              </p:nvPr>
            </p:nvCxnSpPr>
            <p:spPr>
              <a:xfrm>
                <a:off x="9537757" y="3111500"/>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0" name="OTLSHAPE_TB_00000000000000000000000000000000_TimescaleInterval11"/>
              <p:cNvSpPr txBox="1"/>
              <p:nvPr>
                <p:custDataLst>
                  <p:tags r:id="rId50"/>
                </p:custDataLst>
              </p:nvPr>
            </p:nvSpPr>
            <p:spPr>
              <a:xfrm>
                <a:off x="9601257" y="3145473"/>
                <a:ext cx="304955" cy="186055"/>
              </a:xfrm>
              <a:prstGeom prst="rect">
                <a:avLst/>
              </a:prstGeom>
              <a:noFill/>
            </p:spPr>
            <p:txBody>
              <a:bodyPr vert="horz" wrap="none" lIns="0" tIns="0" rIns="0" bIns="0" rtlCol="0" anchor="ctr" anchorCtr="0">
                <a:noAutofit/>
              </a:bodyPr>
              <a:lstStyle/>
              <a:p>
                <a:r>
                  <a:rPr lang="en-US" sz="1200" spc="-20">
                    <a:solidFill>
                      <a:schemeClr val="lt1"/>
                    </a:solidFill>
                    <a:latin typeface="Calibri" panose="020F0502020204030204" pitchFamily="34" charset="0"/>
                  </a:rPr>
                  <a:t>2010</a:t>
                </a:r>
              </a:p>
            </p:txBody>
          </p:sp>
          <p:cxnSp>
            <p:nvCxnSpPr>
              <p:cNvPr id="61" name="OTLSHAPE_TB_00000000000000000000000000000000_Separator11"/>
              <p:cNvCxnSpPr/>
              <p:nvPr>
                <p:custDataLst>
                  <p:tags r:id="rId51"/>
                </p:custDataLst>
              </p:nvPr>
            </p:nvCxnSpPr>
            <p:spPr>
              <a:xfrm>
                <a:off x="10398196" y="3111500"/>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2" name="OTLSHAPE_TB_00000000000000000000000000000000_TimescaleInterval12"/>
              <p:cNvSpPr txBox="1"/>
              <p:nvPr>
                <p:custDataLst>
                  <p:tags r:id="rId52"/>
                </p:custDataLst>
              </p:nvPr>
            </p:nvSpPr>
            <p:spPr>
              <a:xfrm>
                <a:off x="10461696" y="3145473"/>
                <a:ext cx="304955" cy="186055"/>
              </a:xfrm>
              <a:prstGeom prst="rect">
                <a:avLst/>
              </a:prstGeom>
              <a:noFill/>
            </p:spPr>
            <p:txBody>
              <a:bodyPr vert="horz" wrap="none" lIns="0" tIns="0" rIns="0" bIns="0" rtlCol="0" anchor="ctr" anchorCtr="0">
                <a:noAutofit/>
              </a:bodyPr>
              <a:lstStyle/>
              <a:p>
                <a:r>
                  <a:rPr lang="en-US" sz="1200" spc="-20">
                    <a:solidFill>
                      <a:schemeClr val="lt1"/>
                    </a:solidFill>
                    <a:latin typeface="Calibri" panose="020F0502020204030204" pitchFamily="34" charset="0"/>
                  </a:rPr>
                  <a:t>2014</a:t>
                </a:r>
              </a:p>
            </p:txBody>
          </p:sp>
          <p:sp>
            <p:nvSpPr>
              <p:cNvPr id="63" name="OTLSHAPE_M_e2f0dcae98654904b71ec033cf696388_Title"/>
              <p:cNvSpPr txBox="1"/>
              <p:nvPr>
                <p:custDataLst>
                  <p:tags r:id="rId53"/>
                </p:custDataLst>
              </p:nvPr>
            </p:nvSpPr>
            <p:spPr>
              <a:xfrm>
                <a:off x="2112275" y="2493856"/>
                <a:ext cx="889000" cy="170519"/>
              </a:xfrm>
              <a:prstGeom prst="rect">
                <a:avLst/>
              </a:prstGeom>
              <a:noFill/>
            </p:spPr>
            <p:txBody>
              <a:bodyPr vert="horz" wrap="square" lIns="0" tIns="0" rIns="0" bIns="0" rtlCol="0" anchor="ctr" anchorCtr="0">
                <a:spAutoFit/>
              </a:bodyPr>
              <a:lstStyle/>
              <a:p>
                <a:r>
                  <a:rPr lang="en-US" sz="1100" b="1" spc="-4" dirty="0">
                    <a:solidFill>
                      <a:schemeClr val="dk1"/>
                    </a:solidFill>
                    <a:latin typeface="Calibri" panose="020F0502020204030204" pitchFamily="34" charset="0"/>
                  </a:rPr>
                  <a:t>First period</a:t>
                </a:r>
              </a:p>
            </p:txBody>
          </p:sp>
          <p:sp>
            <p:nvSpPr>
              <p:cNvPr id="64" name="OTLSHAPE_M_e2f0dcae98654904b71ec033cf696388_Date"/>
              <p:cNvSpPr txBox="1"/>
              <p:nvPr>
                <p:custDataLst>
                  <p:tags r:id="rId54"/>
                </p:custDataLst>
              </p:nvPr>
            </p:nvSpPr>
            <p:spPr>
              <a:xfrm>
                <a:off x="2203089" y="2683905"/>
                <a:ext cx="592339" cy="153888"/>
              </a:xfrm>
              <a:prstGeom prst="rect">
                <a:avLst/>
              </a:prstGeom>
              <a:noFill/>
            </p:spPr>
            <p:txBody>
              <a:bodyPr vert="horz" wrap="square" lIns="0" tIns="0" rIns="0" bIns="0" rtlCol="0" anchor="ctr" anchorCtr="0">
                <a:spAutoFit/>
              </a:bodyPr>
              <a:lstStyle/>
              <a:p>
                <a:r>
                  <a:rPr lang="en-US" sz="1000" spc="-8">
                    <a:solidFill>
                      <a:srgbClr val="1F497E"/>
                    </a:solidFill>
                    <a:latin typeface="Calibri" panose="020F0502020204030204" pitchFamily="34" charset="0"/>
                  </a:rPr>
                  <a:t>1950-1984</a:t>
                </a:r>
              </a:p>
            </p:txBody>
          </p:sp>
          <p:sp>
            <p:nvSpPr>
              <p:cNvPr id="65" name="OTLSHAPE_M_e2f0dcae98654904b71ec033cf696388_Shape"/>
              <p:cNvSpPr/>
              <p:nvPr>
                <p:custDataLst>
                  <p:tags r:id="rId55"/>
                </p:custDataLst>
              </p:nvPr>
            </p:nvSpPr>
            <p:spPr>
              <a:xfrm rot="5400000" flipH="1">
                <a:off x="3685550" y="2571751"/>
                <a:ext cx="228600" cy="228600"/>
              </a:xfrm>
              <a:prstGeom prst="flowChartMerge">
                <a:avLst/>
              </a:prstGeom>
              <a:solidFill>
                <a:schemeClr val="accent6"/>
              </a:solidFill>
              <a:ln w="12700" cap="flat" cmpd="sng" algn="ctr">
                <a:noFill/>
                <a:prstDash val="solid"/>
                <a:miter lim="800000"/>
              </a:ln>
              <a:effectLst/>
              <a:scene3d>
                <a:camera prst="orthographicFront"/>
                <a:lightRig rig="threePt" dir="t"/>
              </a:scene3d>
              <a:sp3d>
                <a:bevelT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TLSHAPE_M_1a7cf4b996e146889eac7b89d99f0ab8_Title"/>
              <p:cNvSpPr txBox="1"/>
              <p:nvPr>
                <p:custDataLst>
                  <p:tags r:id="rId56"/>
                </p:custDataLst>
              </p:nvPr>
            </p:nvSpPr>
            <p:spPr>
              <a:xfrm>
                <a:off x="5609158" y="2475166"/>
                <a:ext cx="990600" cy="170519"/>
              </a:xfrm>
              <a:prstGeom prst="rect">
                <a:avLst/>
              </a:prstGeom>
              <a:noFill/>
            </p:spPr>
            <p:txBody>
              <a:bodyPr vert="horz" wrap="square" lIns="0" tIns="0" rIns="0" bIns="0" rtlCol="0" anchor="ctr" anchorCtr="0">
                <a:spAutoFit/>
              </a:bodyPr>
              <a:lstStyle/>
              <a:p>
                <a:r>
                  <a:rPr lang="en-US" sz="1100" b="1" spc="-2" dirty="0">
                    <a:solidFill>
                      <a:schemeClr val="dk1"/>
                    </a:solidFill>
                    <a:latin typeface="Calibri" panose="020F0502020204030204" pitchFamily="34" charset="0"/>
                  </a:rPr>
                  <a:t>Second period</a:t>
                </a:r>
              </a:p>
            </p:txBody>
          </p:sp>
          <p:sp>
            <p:nvSpPr>
              <p:cNvPr id="67" name="OTLSHAPE_M_1a7cf4b996e146889eac7b89d99f0ab8_Date"/>
              <p:cNvSpPr txBox="1"/>
              <p:nvPr>
                <p:custDataLst>
                  <p:tags r:id="rId57"/>
                </p:custDataLst>
              </p:nvPr>
            </p:nvSpPr>
            <p:spPr>
              <a:xfrm>
                <a:off x="5706270" y="2665143"/>
                <a:ext cx="712871" cy="152430"/>
              </a:xfrm>
              <a:prstGeom prst="rect">
                <a:avLst/>
              </a:prstGeom>
              <a:noFill/>
            </p:spPr>
            <p:txBody>
              <a:bodyPr vert="horz" wrap="square" lIns="0" tIns="0" rIns="0" bIns="0" rtlCol="0" anchor="ctr" anchorCtr="0">
                <a:spAutoFit/>
              </a:bodyPr>
              <a:lstStyle/>
              <a:p>
                <a:r>
                  <a:rPr lang="en-US" sz="1000" spc="-8" dirty="0">
                    <a:solidFill>
                      <a:srgbClr val="1F497E"/>
                    </a:solidFill>
                    <a:latin typeface="Calibri" panose="020F0502020204030204" pitchFamily="34" charset="0"/>
                  </a:rPr>
                  <a:t>1984-2002</a:t>
                </a:r>
              </a:p>
            </p:txBody>
          </p:sp>
          <p:sp>
            <p:nvSpPr>
              <p:cNvPr id="68" name="OTLSHAPE_M_1a7cf4b996e146889eac7b89d99f0ab8_Shape"/>
              <p:cNvSpPr/>
              <p:nvPr>
                <p:custDataLst>
                  <p:tags r:id="rId58"/>
                </p:custDataLst>
              </p:nvPr>
            </p:nvSpPr>
            <p:spPr>
              <a:xfrm rot="5400000" flipH="1">
                <a:off x="7754526" y="2582757"/>
                <a:ext cx="228600" cy="228600"/>
              </a:xfrm>
              <a:prstGeom prst="flowChartMerge">
                <a:avLst/>
              </a:prstGeom>
              <a:solidFill>
                <a:schemeClr val="accent6"/>
              </a:solidFill>
              <a:ln w="12700" cap="flat" cmpd="sng" algn="ctr">
                <a:noFill/>
                <a:prstDash val="solid"/>
                <a:miter lim="800000"/>
              </a:ln>
              <a:effectLst/>
              <a:scene3d>
                <a:camera prst="orthographicFront"/>
                <a:lightRig rig="threePt" dir="t"/>
              </a:scene3d>
              <a:sp3d>
                <a:bevelT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TLSHAPE_M_d0fc881bcfbf4444b88c29a9eb94bd67_Title"/>
              <p:cNvSpPr txBox="1"/>
              <p:nvPr>
                <p:custDataLst>
                  <p:tags r:id="rId59"/>
                </p:custDataLst>
              </p:nvPr>
            </p:nvSpPr>
            <p:spPr>
              <a:xfrm>
                <a:off x="8850427" y="2439035"/>
                <a:ext cx="850900" cy="170519"/>
              </a:xfrm>
              <a:prstGeom prst="rect">
                <a:avLst/>
              </a:prstGeom>
              <a:noFill/>
            </p:spPr>
            <p:txBody>
              <a:bodyPr vert="horz" wrap="square" lIns="0" tIns="0" rIns="0" bIns="0" rtlCol="0" anchor="ctr" anchorCtr="0">
                <a:spAutoFit/>
              </a:bodyPr>
              <a:lstStyle/>
              <a:p>
                <a:r>
                  <a:rPr lang="en-US" sz="1100" b="1" spc="-10" dirty="0">
                    <a:solidFill>
                      <a:schemeClr val="dk1"/>
                    </a:solidFill>
                    <a:latin typeface="Calibri" panose="020F0502020204030204" pitchFamily="34" charset="0"/>
                  </a:rPr>
                  <a:t>Third period</a:t>
                </a:r>
              </a:p>
            </p:txBody>
          </p:sp>
          <p:sp>
            <p:nvSpPr>
              <p:cNvPr id="70" name="OTLSHAPE_M_d0fc881bcfbf4444b88c29a9eb94bd67_Date"/>
              <p:cNvSpPr txBox="1"/>
              <p:nvPr>
                <p:custDataLst>
                  <p:tags r:id="rId60"/>
                </p:custDataLst>
              </p:nvPr>
            </p:nvSpPr>
            <p:spPr>
              <a:xfrm>
                <a:off x="8904601" y="2626884"/>
                <a:ext cx="786387" cy="152430"/>
              </a:xfrm>
              <a:prstGeom prst="rect">
                <a:avLst/>
              </a:prstGeom>
              <a:noFill/>
            </p:spPr>
            <p:txBody>
              <a:bodyPr vert="horz" wrap="square" lIns="0" tIns="0" rIns="0" bIns="0" rtlCol="0" anchor="ctr" anchorCtr="0">
                <a:spAutoFit/>
              </a:bodyPr>
              <a:lstStyle/>
              <a:p>
                <a:r>
                  <a:rPr lang="en-US" sz="1000" spc="-8" dirty="0">
                    <a:solidFill>
                      <a:srgbClr val="1F497E"/>
                    </a:solidFill>
                    <a:latin typeface="Calibri" panose="020F0502020204030204" pitchFamily="34" charset="0"/>
                  </a:rPr>
                  <a:t>2002-2014</a:t>
                </a:r>
              </a:p>
            </p:txBody>
          </p:sp>
          <p:sp>
            <p:nvSpPr>
              <p:cNvPr id="71" name="OTLSHAPE_M_d0fc881bcfbf4444b88c29a9eb94bd67_Shape"/>
              <p:cNvSpPr/>
              <p:nvPr>
                <p:custDataLst>
                  <p:tags r:id="rId61"/>
                </p:custDataLst>
              </p:nvPr>
            </p:nvSpPr>
            <p:spPr>
              <a:xfrm rot="5400000" flipH="1">
                <a:off x="10157394" y="2582757"/>
                <a:ext cx="228600" cy="228600"/>
              </a:xfrm>
              <a:prstGeom prst="flowChartMerge">
                <a:avLst/>
              </a:prstGeom>
              <a:solidFill>
                <a:schemeClr val="accent6"/>
              </a:solidFill>
              <a:ln w="12700" cap="flat" cmpd="sng" algn="ctr">
                <a:noFill/>
                <a:prstDash val="solid"/>
                <a:miter lim="800000"/>
              </a:ln>
              <a:effectLst/>
              <a:scene3d>
                <a:camera prst="orthographicFront"/>
                <a:lightRig rig="threePt" dir="t"/>
              </a:scene3d>
              <a:sp3d>
                <a:bevelT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TLSHAPE_M_9f9aa2c68f1446398683d745d737b314_Title"/>
              <p:cNvSpPr txBox="1"/>
              <p:nvPr>
                <p:custDataLst>
                  <p:tags r:id="rId62"/>
                </p:custDataLst>
              </p:nvPr>
            </p:nvSpPr>
            <p:spPr>
              <a:xfrm>
                <a:off x="1184933" y="3846498"/>
                <a:ext cx="558800" cy="169277"/>
              </a:xfrm>
              <a:prstGeom prst="rect">
                <a:avLst/>
              </a:prstGeom>
              <a:noFill/>
            </p:spPr>
            <p:txBody>
              <a:bodyPr vert="horz" wrap="square" lIns="0" tIns="0" rIns="0" bIns="0" rtlCol="0" anchor="ctr" anchorCtr="0">
                <a:spAutoFit/>
              </a:bodyPr>
              <a:lstStyle/>
              <a:p>
                <a:r>
                  <a:rPr lang="en-US" sz="1100" b="1" spc="-12" dirty="0">
                    <a:solidFill>
                      <a:schemeClr val="dk1"/>
                    </a:solidFill>
                    <a:latin typeface="Calibri" panose="020F0502020204030204" pitchFamily="34" charset="0"/>
                  </a:rPr>
                  <a:t>CONACYT</a:t>
                </a:r>
              </a:p>
            </p:txBody>
          </p:sp>
          <p:sp>
            <p:nvSpPr>
              <p:cNvPr id="73" name="OTLSHAPE_M_9f9aa2c68f1446398683d745d737b314_Date"/>
              <p:cNvSpPr txBox="1"/>
              <p:nvPr>
                <p:custDataLst>
                  <p:tags r:id="rId63"/>
                </p:custDataLst>
              </p:nvPr>
            </p:nvSpPr>
            <p:spPr>
              <a:xfrm>
                <a:off x="1184933" y="3644900"/>
                <a:ext cx="495300" cy="155025"/>
              </a:xfrm>
              <a:prstGeom prst="rect">
                <a:avLst/>
              </a:prstGeom>
              <a:noFill/>
            </p:spPr>
            <p:txBody>
              <a:bodyPr vert="horz" wrap="square" lIns="0" tIns="0" rIns="0" bIns="0" rtlCol="0" anchor="ctr" anchorCtr="0">
                <a:spAutoFit/>
              </a:bodyPr>
              <a:lstStyle/>
              <a:p>
                <a:r>
                  <a:rPr lang="en-US" sz="1000" spc="-8">
                    <a:solidFill>
                      <a:srgbClr val="1F497E"/>
                    </a:solidFill>
                    <a:latin typeface="Calibri" panose="020F0502020204030204" pitchFamily="34" charset="0"/>
                  </a:rPr>
                  <a:t>1970</a:t>
                </a:r>
              </a:p>
            </p:txBody>
          </p:sp>
          <p:sp>
            <p:nvSpPr>
              <p:cNvPr id="74" name="OTLSHAPE_M_9f9aa2c68f1446398683d745d737b314_Shape"/>
              <p:cNvSpPr/>
              <p:nvPr>
                <p:custDataLst>
                  <p:tags r:id="rId64"/>
                </p:custDataLst>
              </p:nvPr>
            </p:nvSpPr>
            <p:spPr>
              <a:xfrm rot="16200000">
                <a:off x="988083" y="3706072"/>
                <a:ext cx="165100" cy="165100"/>
              </a:xfrm>
              <a:prstGeom prst="flowChartMerge">
                <a:avLst/>
              </a:prstGeom>
              <a:solidFill>
                <a:schemeClr val="accent2"/>
              </a:solidFill>
              <a:ln w="12700" cap="flat" cmpd="sng" algn="ctr">
                <a:noFill/>
                <a:prstDash val="solid"/>
                <a:miter lim="800000"/>
              </a:ln>
              <a:effectLst/>
              <a:scene3d>
                <a:camera prst="orthographicFront"/>
                <a:lightRig rig="threePt" dir="t"/>
              </a:scene3d>
              <a:sp3d>
                <a:bevelT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TLSHAPE_M_69c2f9444a7348e0980ef4d795836ebd_Title"/>
              <p:cNvSpPr txBox="1"/>
              <p:nvPr>
                <p:custDataLst>
                  <p:tags r:id="rId65"/>
                </p:custDataLst>
              </p:nvPr>
            </p:nvSpPr>
            <p:spPr>
              <a:xfrm>
                <a:off x="3743871" y="3938228"/>
                <a:ext cx="965200" cy="170519"/>
              </a:xfrm>
              <a:prstGeom prst="rect">
                <a:avLst/>
              </a:prstGeom>
              <a:noFill/>
            </p:spPr>
            <p:txBody>
              <a:bodyPr vert="horz" wrap="square" lIns="0" tIns="0" rIns="0" bIns="0" rtlCol="0" anchor="ctr" anchorCtr="0">
                <a:spAutoFit/>
              </a:bodyPr>
              <a:lstStyle/>
              <a:p>
                <a:r>
                  <a:rPr lang="en-US" sz="1100" b="1" spc="-4" dirty="0">
                    <a:solidFill>
                      <a:schemeClr val="dk1"/>
                    </a:solidFill>
                    <a:latin typeface="Calibri" panose="020F0502020204030204" pitchFamily="34" charset="0"/>
                  </a:rPr>
                  <a:t>Economic crisis</a:t>
                </a:r>
              </a:p>
            </p:txBody>
          </p:sp>
          <p:sp>
            <p:nvSpPr>
              <p:cNvPr id="76" name="OTLSHAPE_M_69c2f9444a7348e0980ef4d795836ebd_Date"/>
              <p:cNvSpPr txBox="1"/>
              <p:nvPr>
                <p:custDataLst>
                  <p:tags r:id="rId66"/>
                </p:custDataLst>
              </p:nvPr>
            </p:nvSpPr>
            <p:spPr>
              <a:xfrm>
                <a:off x="3743871" y="3770503"/>
                <a:ext cx="495300" cy="155025"/>
              </a:xfrm>
              <a:prstGeom prst="rect">
                <a:avLst/>
              </a:prstGeom>
              <a:noFill/>
            </p:spPr>
            <p:txBody>
              <a:bodyPr vert="horz" wrap="square" lIns="0" tIns="0" rIns="0" bIns="0" rtlCol="0" anchor="ctr" anchorCtr="0">
                <a:spAutoFit/>
              </a:bodyPr>
              <a:lstStyle/>
              <a:p>
                <a:r>
                  <a:rPr lang="en-US" sz="1000" spc="-8">
                    <a:solidFill>
                      <a:srgbClr val="1F497E"/>
                    </a:solidFill>
                    <a:latin typeface="Calibri" panose="020F0502020204030204" pitchFamily="34" charset="0"/>
                  </a:rPr>
                  <a:t>1982</a:t>
                </a:r>
              </a:p>
            </p:txBody>
          </p:sp>
          <p:sp>
            <p:nvSpPr>
              <p:cNvPr id="77" name="OTLSHAPE_M_69c2f9444a7348e0980ef4d795836ebd_Shape"/>
              <p:cNvSpPr/>
              <p:nvPr>
                <p:custDataLst>
                  <p:tags r:id="rId67"/>
                </p:custDataLst>
              </p:nvPr>
            </p:nvSpPr>
            <p:spPr>
              <a:xfrm rot="16200000">
                <a:off x="3557484" y="3948050"/>
                <a:ext cx="165100" cy="165100"/>
              </a:xfrm>
              <a:prstGeom prst="star7">
                <a:avLst/>
              </a:prstGeom>
              <a:solidFill>
                <a:srgbClr val="B20E12"/>
              </a:solidFill>
              <a:ln w="12700" cap="flat" cmpd="sng" algn="ctr">
                <a:noFill/>
                <a:prstDash val="solid"/>
                <a:miter lim="800000"/>
              </a:ln>
              <a:effectLst/>
              <a:scene3d>
                <a:camera prst="orthographicFront"/>
                <a:lightRig rig="threePt" dir="t"/>
              </a:scene3d>
              <a:sp3d>
                <a:bevelT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TLSHAPE_M_248358c45ad14e68ab707078e7cff569_Title"/>
              <p:cNvSpPr txBox="1"/>
              <p:nvPr>
                <p:custDataLst>
                  <p:tags r:id="rId68"/>
                </p:custDataLst>
              </p:nvPr>
            </p:nvSpPr>
            <p:spPr>
              <a:xfrm>
                <a:off x="6325189" y="3956347"/>
                <a:ext cx="965200" cy="170519"/>
              </a:xfrm>
              <a:prstGeom prst="rect">
                <a:avLst/>
              </a:prstGeom>
              <a:noFill/>
            </p:spPr>
            <p:txBody>
              <a:bodyPr vert="horz" wrap="square" lIns="0" tIns="0" rIns="0" bIns="0" rtlCol="0" anchor="ctr" anchorCtr="0">
                <a:spAutoFit/>
              </a:bodyPr>
              <a:lstStyle/>
              <a:p>
                <a:r>
                  <a:rPr lang="en-US" sz="1100" b="1" spc="-4" dirty="0">
                    <a:solidFill>
                      <a:schemeClr val="dk1"/>
                    </a:solidFill>
                    <a:latin typeface="Calibri" panose="020F0502020204030204" pitchFamily="34" charset="0"/>
                  </a:rPr>
                  <a:t>Economic crisis </a:t>
                </a:r>
              </a:p>
            </p:txBody>
          </p:sp>
          <p:sp>
            <p:nvSpPr>
              <p:cNvPr id="79" name="OTLSHAPE_M_248358c45ad14e68ab707078e7cff569_Date"/>
              <p:cNvSpPr txBox="1"/>
              <p:nvPr>
                <p:custDataLst>
                  <p:tags r:id="rId69"/>
                </p:custDataLst>
              </p:nvPr>
            </p:nvSpPr>
            <p:spPr>
              <a:xfrm>
                <a:off x="6325189" y="3788622"/>
                <a:ext cx="495300" cy="155025"/>
              </a:xfrm>
              <a:prstGeom prst="rect">
                <a:avLst/>
              </a:prstGeom>
              <a:noFill/>
            </p:spPr>
            <p:txBody>
              <a:bodyPr vert="horz" wrap="square" lIns="0" tIns="0" rIns="0" bIns="0" rtlCol="0" anchor="ctr" anchorCtr="0">
                <a:spAutoFit/>
              </a:bodyPr>
              <a:lstStyle/>
              <a:p>
                <a:r>
                  <a:rPr lang="en-US" sz="1000" spc="-8">
                    <a:solidFill>
                      <a:srgbClr val="1F497E"/>
                    </a:solidFill>
                    <a:latin typeface="Calibri" panose="020F0502020204030204" pitchFamily="34" charset="0"/>
                  </a:rPr>
                  <a:t>1994</a:t>
                </a:r>
              </a:p>
            </p:txBody>
          </p:sp>
          <p:sp>
            <p:nvSpPr>
              <p:cNvPr id="80" name="OTLSHAPE_M_248358c45ad14e68ab707078e7cff569_Shape"/>
              <p:cNvSpPr/>
              <p:nvPr>
                <p:custDataLst>
                  <p:tags r:id="rId70"/>
                </p:custDataLst>
              </p:nvPr>
            </p:nvSpPr>
            <p:spPr>
              <a:xfrm rot="16200000">
                <a:off x="6111404" y="3958125"/>
                <a:ext cx="165100" cy="165100"/>
              </a:xfrm>
              <a:prstGeom prst="star7">
                <a:avLst/>
              </a:prstGeom>
              <a:solidFill>
                <a:srgbClr val="B20E12"/>
              </a:solidFill>
              <a:ln w="12700" cap="flat" cmpd="sng" algn="ctr">
                <a:noFill/>
                <a:prstDash val="solid"/>
                <a:miter lim="800000"/>
              </a:ln>
              <a:effectLst/>
              <a:scene3d>
                <a:camera prst="orthographicFront"/>
                <a:lightRig rig="threePt" dir="t"/>
              </a:scene3d>
              <a:sp3d>
                <a:bevelT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TLSHAPE_M_8227c64ce2854095bbef5eddbec73b9d_Title"/>
              <p:cNvSpPr txBox="1"/>
              <p:nvPr>
                <p:custDataLst>
                  <p:tags r:id="rId71"/>
                </p:custDataLst>
              </p:nvPr>
            </p:nvSpPr>
            <p:spPr>
              <a:xfrm>
                <a:off x="8046067" y="4265789"/>
                <a:ext cx="2273300" cy="169277"/>
              </a:xfrm>
              <a:prstGeom prst="rect">
                <a:avLst/>
              </a:prstGeom>
              <a:noFill/>
            </p:spPr>
            <p:txBody>
              <a:bodyPr vert="horz" wrap="square" lIns="0" tIns="0" rIns="0" bIns="0" rtlCol="0" anchor="ctr" anchorCtr="0">
                <a:spAutoFit/>
              </a:bodyPr>
              <a:lstStyle/>
              <a:p>
                <a:r>
                  <a:rPr lang="en-US" sz="1100" b="1" spc="-4" dirty="0">
                    <a:solidFill>
                      <a:schemeClr val="dk1"/>
                    </a:solidFill>
                    <a:latin typeface="Calibri" panose="020F0502020204030204" pitchFamily="34" charset="0"/>
                  </a:rPr>
                  <a:t>New law on science and technology</a:t>
                </a:r>
              </a:p>
            </p:txBody>
          </p:sp>
          <p:sp>
            <p:nvSpPr>
              <p:cNvPr id="82" name="OTLSHAPE_M_8227c64ce2854095bbef5eddbec73b9d_Date"/>
              <p:cNvSpPr txBox="1"/>
              <p:nvPr>
                <p:custDataLst>
                  <p:tags r:id="rId72"/>
                </p:custDataLst>
              </p:nvPr>
            </p:nvSpPr>
            <p:spPr>
              <a:xfrm>
                <a:off x="8046067" y="4097443"/>
                <a:ext cx="495300" cy="155025"/>
              </a:xfrm>
              <a:prstGeom prst="rect">
                <a:avLst/>
              </a:prstGeom>
              <a:noFill/>
            </p:spPr>
            <p:txBody>
              <a:bodyPr vert="horz" wrap="square" lIns="0" tIns="0" rIns="0" bIns="0" rtlCol="0" anchor="ctr" anchorCtr="0">
                <a:spAutoFit/>
              </a:bodyPr>
              <a:lstStyle/>
              <a:p>
                <a:r>
                  <a:rPr lang="en-US" sz="1000" spc="-8">
                    <a:solidFill>
                      <a:srgbClr val="1F497E"/>
                    </a:solidFill>
                    <a:latin typeface="Calibri" panose="020F0502020204030204" pitchFamily="34" charset="0"/>
                  </a:rPr>
                  <a:t>2002</a:t>
                </a:r>
              </a:p>
            </p:txBody>
          </p:sp>
          <p:sp>
            <p:nvSpPr>
              <p:cNvPr id="83" name="OTLSHAPE_M_8227c64ce2854095bbef5eddbec73b9d_Shape"/>
              <p:cNvSpPr/>
              <p:nvPr>
                <p:custDataLst>
                  <p:tags r:id="rId73"/>
                </p:custDataLst>
              </p:nvPr>
            </p:nvSpPr>
            <p:spPr>
              <a:xfrm rot="16200000">
                <a:off x="7849217" y="4158615"/>
                <a:ext cx="165100" cy="165100"/>
              </a:xfrm>
              <a:prstGeom prst="flowChartMerge">
                <a:avLst/>
              </a:prstGeom>
              <a:solidFill>
                <a:schemeClr val="accent2"/>
              </a:solidFill>
              <a:ln w="12700" cap="flat" cmpd="sng" algn="ctr">
                <a:noFill/>
                <a:prstDash val="solid"/>
                <a:miter lim="800000"/>
              </a:ln>
              <a:effectLst/>
              <a:scene3d>
                <a:camera prst="orthographicFront"/>
                <a:lightRig rig="threePt" dir="t"/>
              </a:scene3d>
              <a:sp3d>
                <a:bevelT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TLSHAPE_M_8c8ee880cd2e4327872bb46acd61526c_Title"/>
              <p:cNvSpPr txBox="1"/>
              <p:nvPr>
                <p:custDataLst>
                  <p:tags r:id="rId74"/>
                </p:custDataLst>
              </p:nvPr>
            </p:nvSpPr>
            <p:spPr>
              <a:xfrm>
                <a:off x="9336431" y="3812625"/>
                <a:ext cx="965200" cy="170519"/>
              </a:xfrm>
              <a:prstGeom prst="rect">
                <a:avLst/>
              </a:prstGeom>
              <a:noFill/>
            </p:spPr>
            <p:txBody>
              <a:bodyPr vert="horz" wrap="square" lIns="0" tIns="0" rIns="0" bIns="0" rtlCol="0" anchor="ctr" anchorCtr="0">
                <a:spAutoFit/>
              </a:bodyPr>
              <a:lstStyle/>
              <a:p>
                <a:r>
                  <a:rPr lang="en-US" sz="1100" b="1" spc="-4" dirty="0">
                    <a:solidFill>
                      <a:schemeClr val="dk1"/>
                    </a:solidFill>
                    <a:latin typeface="Calibri" panose="020F0502020204030204" pitchFamily="34" charset="0"/>
                  </a:rPr>
                  <a:t>Economic crisis</a:t>
                </a:r>
              </a:p>
            </p:txBody>
          </p:sp>
          <p:sp>
            <p:nvSpPr>
              <p:cNvPr id="85" name="OTLSHAPE_M_8c8ee880cd2e4327872bb46acd61526c_Date"/>
              <p:cNvSpPr txBox="1"/>
              <p:nvPr>
                <p:custDataLst>
                  <p:tags r:id="rId75"/>
                </p:custDataLst>
              </p:nvPr>
            </p:nvSpPr>
            <p:spPr>
              <a:xfrm>
                <a:off x="9336431" y="3644900"/>
                <a:ext cx="495300" cy="155025"/>
              </a:xfrm>
              <a:prstGeom prst="rect">
                <a:avLst/>
              </a:prstGeom>
              <a:noFill/>
            </p:spPr>
            <p:txBody>
              <a:bodyPr vert="horz" wrap="square" lIns="0" tIns="0" rIns="0" bIns="0" rtlCol="0" anchor="ctr" anchorCtr="0">
                <a:spAutoFit/>
              </a:bodyPr>
              <a:lstStyle/>
              <a:p>
                <a:r>
                  <a:rPr lang="en-US" sz="1000" spc="-8">
                    <a:solidFill>
                      <a:srgbClr val="1F497E"/>
                    </a:solidFill>
                    <a:latin typeface="Calibri" panose="020F0502020204030204" pitchFamily="34" charset="0"/>
                  </a:rPr>
                  <a:t>2008</a:t>
                </a:r>
              </a:p>
            </p:txBody>
          </p:sp>
          <p:sp>
            <p:nvSpPr>
              <p:cNvPr id="86" name="OTLSHAPE_M_8c8ee880cd2e4327872bb46acd61526c_Shape"/>
              <p:cNvSpPr/>
              <p:nvPr>
                <p:custDataLst>
                  <p:tags r:id="rId76"/>
                </p:custDataLst>
              </p:nvPr>
            </p:nvSpPr>
            <p:spPr>
              <a:xfrm rot="16200000">
                <a:off x="9135753" y="3813704"/>
                <a:ext cx="165100" cy="165100"/>
              </a:xfrm>
              <a:prstGeom prst="star7">
                <a:avLst/>
              </a:prstGeom>
              <a:solidFill>
                <a:srgbClr val="B20E12"/>
              </a:solidFill>
              <a:ln w="12700" cap="flat" cmpd="sng" algn="ctr">
                <a:noFill/>
                <a:prstDash val="solid"/>
                <a:miter lim="800000"/>
              </a:ln>
              <a:effectLst/>
              <a:scene3d>
                <a:camera prst="orthographicFront"/>
                <a:lightRig rig="threePt" dir="t"/>
              </a:scene3d>
              <a:sp3d>
                <a:bevelT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TLSHAPE_T_b008003e14ba4b6b971db49b271b9bdc_Shape"/>
              <p:cNvSpPr/>
              <p:nvPr>
                <p:custDataLst>
                  <p:tags r:id="rId77"/>
                </p:custDataLst>
              </p:nvPr>
            </p:nvSpPr>
            <p:spPr>
              <a:xfrm>
                <a:off x="5665486" y="5085521"/>
                <a:ext cx="1943100" cy="203200"/>
              </a:xfrm>
              <a:prstGeom prst="roundRect">
                <a:avLst/>
              </a:prstGeom>
              <a:solidFill>
                <a:schemeClr val="accent1"/>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TLSHAPE_T_b008003e14ba4b6b971db49b271b9bdc_JoinedDate"/>
              <p:cNvSpPr txBox="1"/>
              <p:nvPr>
                <p:custDataLst>
                  <p:tags r:id="rId78"/>
                </p:custDataLst>
              </p:nvPr>
            </p:nvSpPr>
            <p:spPr>
              <a:xfrm>
                <a:off x="6985052" y="5102482"/>
                <a:ext cx="654399" cy="153888"/>
              </a:xfrm>
              <a:prstGeom prst="rect">
                <a:avLst/>
              </a:prstGeom>
              <a:noFill/>
            </p:spPr>
            <p:txBody>
              <a:bodyPr vert="horz" wrap="square" lIns="0" tIns="0" rIns="0" bIns="0" rtlCol="0" anchor="ctr" anchorCtr="0">
                <a:spAutoFit/>
              </a:bodyPr>
              <a:lstStyle/>
              <a:p>
                <a:r>
                  <a:rPr lang="en-US" sz="1000" spc="-6">
                    <a:solidFill>
                      <a:srgbClr val="1F497E"/>
                    </a:solidFill>
                    <a:latin typeface="Calibri" panose="020F0502020204030204" pitchFamily="34" charset="0"/>
                  </a:rPr>
                  <a:t>1992-2001</a:t>
                </a:r>
              </a:p>
            </p:txBody>
          </p:sp>
          <p:sp>
            <p:nvSpPr>
              <p:cNvPr id="89" name="OTLSHAPE_T_b008003e14ba4b6b971db49b271b9bdc_Title"/>
              <p:cNvSpPr txBox="1"/>
              <p:nvPr>
                <p:custDataLst>
                  <p:tags r:id="rId79"/>
                </p:custDataLst>
              </p:nvPr>
            </p:nvSpPr>
            <p:spPr>
              <a:xfrm>
                <a:off x="127000" y="5102482"/>
                <a:ext cx="2235200" cy="169277"/>
              </a:xfrm>
              <a:prstGeom prst="rect">
                <a:avLst/>
              </a:prstGeom>
              <a:noFill/>
            </p:spPr>
            <p:txBody>
              <a:bodyPr vert="horz" wrap="square" lIns="0" tIns="0" rIns="0" bIns="0" rtlCol="0" anchor="ctr" anchorCtr="0">
                <a:spAutoFit/>
              </a:bodyPr>
              <a:lstStyle/>
              <a:p>
                <a:r>
                  <a:rPr lang="en-US" sz="1100" b="1" spc="-4" dirty="0">
                    <a:solidFill>
                      <a:schemeClr val="dk1"/>
                    </a:solidFill>
                    <a:latin typeface="Calibri" panose="020F0502020204030204" pitchFamily="34" charset="0"/>
                  </a:rPr>
                  <a:t>Register of postgraduate programs</a:t>
                </a:r>
              </a:p>
            </p:txBody>
          </p:sp>
          <p:sp>
            <p:nvSpPr>
              <p:cNvPr id="90" name="OTLSHAPE_T_318bda0033d5420382366c1273819457_Shape"/>
              <p:cNvSpPr/>
              <p:nvPr>
                <p:custDataLst>
                  <p:tags r:id="rId80"/>
                </p:custDataLst>
              </p:nvPr>
            </p:nvSpPr>
            <p:spPr>
              <a:xfrm>
                <a:off x="7601916" y="5087598"/>
                <a:ext cx="1295400" cy="194400"/>
              </a:xfrm>
              <a:prstGeom prst="roundRect">
                <a:avLst/>
              </a:prstGeom>
              <a:solidFill>
                <a:schemeClr val="accent5"/>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TLSHAPE_T_318bda0033d5420382366c1273819457_JoinedDate"/>
              <p:cNvSpPr txBox="1"/>
              <p:nvPr>
                <p:custDataLst>
                  <p:tags r:id="rId81"/>
                </p:custDataLst>
              </p:nvPr>
            </p:nvSpPr>
            <p:spPr>
              <a:xfrm>
                <a:off x="8316971" y="5116672"/>
                <a:ext cx="594089" cy="153888"/>
              </a:xfrm>
              <a:prstGeom prst="rect">
                <a:avLst/>
              </a:prstGeom>
              <a:noFill/>
            </p:spPr>
            <p:txBody>
              <a:bodyPr vert="horz" wrap="square" lIns="0" tIns="0" rIns="0" bIns="0" rtlCol="0" anchor="ctr" anchorCtr="0">
                <a:spAutoFit/>
              </a:bodyPr>
              <a:lstStyle/>
              <a:p>
                <a:r>
                  <a:rPr lang="en-US" sz="1000" spc="-6">
                    <a:solidFill>
                      <a:srgbClr val="1F497E"/>
                    </a:solidFill>
                    <a:latin typeface="Calibri" panose="020F0502020204030204" pitchFamily="34" charset="0"/>
                  </a:rPr>
                  <a:t>2001-2007</a:t>
                </a:r>
              </a:p>
            </p:txBody>
          </p:sp>
          <p:sp>
            <p:nvSpPr>
              <p:cNvPr id="92" name="OTLSHAPE_T_318bda0033d5420382366c1273819457_Title"/>
              <p:cNvSpPr txBox="1"/>
              <p:nvPr>
                <p:custDataLst>
                  <p:tags r:id="rId82"/>
                </p:custDataLst>
              </p:nvPr>
            </p:nvSpPr>
            <p:spPr>
              <a:xfrm>
                <a:off x="7647158" y="5089523"/>
                <a:ext cx="382403" cy="169277"/>
              </a:xfrm>
              <a:prstGeom prst="rect">
                <a:avLst/>
              </a:prstGeom>
              <a:noFill/>
            </p:spPr>
            <p:txBody>
              <a:bodyPr vert="horz" wrap="square" lIns="0" tIns="0" rIns="0" bIns="0" rtlCol="0" anchor="ctr" anchorCtr="0">
                <a:spAutoFit/>
              </a:bodyPr>
              <a:lstStyle/>
              <a:p>
                <a:r>
                  <a:rPr lang="en-US" sz="1100" b="1" spc="-4">
                    <a:solidFill>
                      <a:schemeClr val="bg1"/>
                    </a:solidFill>
                    <a:latin typeface="Calibri" panose="020F0502020204030204" pitchFamily="34" charset="0"/>
                  </a:rPr>
                  <a:t>PFPN</a:t>
                </a:r>
              </a:p>
            </p:txBody>
          </p:sp>
          <p:sp>
            <p:nvSpPr>
              <p:cNvPr id="93" name="OTLSHAPE_T_d07b76e23e004dcb8fae86d996223ca4_Shape"/>
              <p:cNvSpPr/>
              <p:nvPr>
                <p:custDataLst>
                  <p:tags r:id="rId83"/>
                </p:custDataLst>
              </p:nvPr>
            </p:nvSpPr>
            <p:spPr>
              <a:xfrm>
                <a:off x="8889609" y="5086285"/>
                <a:ext cx="2331867" cy="200391"/>
              </a:xfrm>
              <a:prstGeom prst="roundRect">
                <a:avLst/>
              </a:prstGeom>
              <a:solidFill>
                <a:srgbClr val="0072BC"/>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TLSHAPE_T_d07b76e23e004dcb8fae86d996223ca4_JoinedDate"/>
              <p:cNvSpPr txBox="1"/>
              <p:nvPr>
                <p:custDataLst>
                  <p:tags r:id="rId84"/>
                </p:custDataLst>
              </p:nvPr>
            </p:nvSpPr>
            <p:spPr>
              <a:xfrm>
                <a:off x="10534874" y="5102482"/>
                <a:ext cx="584200" cy="153888"/>
              </a:xfrm>
              <a:prstGeom prst="rect">
                <a:avLst/>
              </a:prstGeom>
              <a:noFill/>
            </p:spPr>
            <p:txBody>
              <a:bodyPr vert="horz" wrap="square" lIns="0" tIns="0" rIns="0" bIns="0" rtlCol="0" anchor="ctr" anchorCtr="0">
                <a:spAutoFit/>
              </a:bodyPr>
              <a:lstStyle/>
              <a:p>
                <a:r>
                  <a:rPr lang="en-US" sz="1000">
                    <a:solidFill>
                      <a:srgbClr val="1F497E"/>
                    </a:solidFill>
                    <a:latin typeface="Calibri" panose="020F0502020204030204" pitchFamily="34" charset="0"/>
                  </a:rPr>
                  <a:t>2007-2017</a:t>
                </a:r>
              </a:p>
            </p:txBody>
          </p:sp>
          <p:sp>
            <p:nvSpPr>
              <p:cNvPr id="95" name="OTLSHAPE_T_d07b76e23e004dcb8fae86d996223ca4_Title"/>
              <p:cNvSpPr txBox="1"/>
              <p:nvPr>
                <p:custDataLst>
                  <p:tags r:id="rId85"/>
                </p:custDataLst>
              </p:nvPr>
            </p:nvSpPr>
            <p:spPr>
              <a:xfrm>
                <a:off x="8936472" y="5088681"/>
                <a:ext cx="664786" cy="169277"/>
              </a:xfrm>
              <a:prstGeom prst="rect">
                <a:avLst/>
              </a:prstGeom>
              <a:noFill/>
            </p:spPr>
            <p:txBody>
              <a:bodyPr vert="horz" wrap="square" lIns="0" tIns="0" rIns="0" bIns="0" rtlCol="0" anchor="ctr" anchorCtr="0">
                <a:spAutoFit/>
              </a:bodyPr>
              <a:lstStyle/>
              <a:p>
                <a:r>
                  <a:rPr lang="en-US" sz="1100" b="1" spc="-2">
                    <a:solidFill>
                      <a:schemeClr val="bg1"/>
                    </a:solidFill>
                    <a:latin typeface="Calibri" panose="020F0502020204030204" pitchFamily="34" charset="0"/>
                  </a:rPr>
                  <a:t>PNPC</a:t>
                </a:r>
              </a:p>
            </p:txBody>
          </p:sp>
          <p:sp>
            <p:nvSpPr>
              <p:cNvPr id="96" name="OTLSHAPE_T_62d6f94518e44a5c8f342f8bd11db081_JoinedDate"/>
              <p:cNvSpPr txBox="1"/>
              <p:nvPr>
                <p:custDataLst>
                  <p:tags r:id="rId86"/>
                </p:custDataLst>
              </p:nvPr>
            </p:nvSpPr>
            <p:spPr>
              <a:xfrm>
                <a:off x="10940285" y="5992460"/>
                <a:ext cx="622300" cy="153888"/>
              </a:xfrm>
              <a:prstGeom prst="rect">
                <a:avLst/>
              </a:prstGeom>
              <a:noFill/>
            </p:spPr>
            <p:txBody>
              <a:bodyPr vert="horz" wrap="square" lIns="0" tIns="0" rIns="0" bIns="0" rtlCol="0" anchor="ctr" anchorCtr="0">
                <a:spAutoFit/>
              </a:bodyPr>
              <a:lstStyle/>
              <a:p>
                <a:r>
                  <a:rPr lang="en-US" sz="1000" spc="-8">
                    <a:solidFill>
                      <a:srgbClr val="1F497E"/>
                    </a:solidFill>
                    <a:latin typeface="Calibri" panose="020F0502020204030204" pitchFamily="34" charset="0"/>
                  </a:rPr>
                  <a:t>1990-</a:t>
                </a:r>
              </a:p>
            </p:txBody>
          </p:sp>
          <p:sp>
            <p:nvSpPr>
              <p:cNvPr id="97" name="OTLSHAPE_T_b008003e14ba4b6b971db49b271b9bdc_Title"/>
              <p:cNvSpPr txBox="1"/>
              <p:nvPr>
                <p:custDataLst>
                  <p:tags r:id="rId87"/>
                </p:custDataLst>
              </p:nvPr>
            </p:nvSpPr>
            <p:spPr>
              <a:xfrm>
                <a:off x="5353193" y="5098349"/>
                <a:ext cx="1582583" cy="161583"/>
              </a:xfrm>
              <a:prstGeom prst="rect">
                <a:avLst/>
              </a:prstGeom>
              <a:noFill/>
            </p:spPr>
            <p:txBody>
              <a:bodyPr vert="horz" wrap="square" lIns="0" tIns="0" rIns="0" bIns="0" rtlCol="0" anchor="ctr" anchorCtr="0">
                <a:spAutoFit/>
              </a:bodyPr>
              <a:lstStyle/>
              <a:p>
                <a:r>
                  <a:rPr lang="en-US" sz="1050" b="1" spc="-4" dirty="0" err="1">
                    <a:solidFill>
                      <a:schemeClr val="dk1"/>
                    </a:solidFill>
                    <a:latin typeface="Calibri" panose="020F0502020204030204" pitchFamily="34" charset="0"/>
                  </a:rPr>
                  <a:t>Posgrados</a:t>
                </a:r>
                <a:r>
                  <a:rPr lang="en-US" sz="1050" b="1" spc="-4" dirty="0">
                    <a:solidFill>
                      <a:schemeClr val="dk1"/>
                    </a:solidFill>
                    <a:latin typeface="Calibri" panose="020F0502020204030204" pitchFamily="34" charset="0"/>
                  </a:rPr>
                  <a:t> de </a:t>
                </a:r>
                <a:r>
                  <a:rPr lang="en-US" sz="1050" b="1" spc="-4" dirty="0" err="1">
                    <a:solidFill>
                      <a:schemeClr val="dk1"/>
                    </a:solidFill>
                    <a:latin typeface="Calibri" panose="020F0502020204030204" pitchFamily="34" charset="0"/>
                  </a:rPr>
                  <a:t>Excelencia</a:t>
                </a:r>
                <a:r>
                  <a:rPr lang="en-US" sz="1050" b="1" spc="-4" dirty="0">
                    <a:solidFill>
                      <a:schemeClr val="dk1"/>
                    </a:solidFill>
                    <a:latin typeface="Calibri" panose="020F0502020204030204" pitchFamily="34" charset="0"/>
                  </a:rPr>
                  <a:t> (PE)</a:t>
                </a:r>
              </a:p>
            </p:txBody>
          </p:sp>
          <p:sp>
            <p:nvSpPr>
              <p:cNvPr id="98" name="OTLSHAPE_T_e45f1ddad926480b8448020accfad37a_Shape"/>
              <p:cNvSpPr/>
              <p:nvPr>
                <p:custDataLst>
                  <p:tags r:id="rId88"/>
                </p:custDataLst>
              </p:nvPr>
            </p:nvSpPr>
            <p:spPr>
              <a:xfrm>
                <a:off x="3962344" y="5648409"/>
                <a:ext cx="7305717" cy="198418"/>
              </a:xfrm>
              <a:prstGeom prst="roundRect">
                <a:avLst>
                  <a:gd name="adj" fmla="val 100000"/>
                </a:avLst>
              </a:prstGeom>
              <a:solidFill>
                <a:schemeClr val="accent4">
                  <a:lumMod val="60000"/>
                  <a:lumOff val="40000"/>
                </a:schemeClr>
              </a:solidFill>
              <a:ln w="12700" cap="flat" cmpd="sng" algn="ctr">
                <a:noFill/>
                <a:prstDash val="solid"/>
                <a:miter lim="800000"/>
              </a:ln>
              <a:effectLst/>
              <a:scene3d>
                <a:camera prst="orthographicFront"/>
                <a:lightRig rig="balanced" dir="t">
                  <a:rot lat="0" lon="0" rev="8700000"/>
                </a:lightRig>
              </a:scene3d>
              <a:sp3d>
                <a:bevelT w="165100" h="12700"/>
              </a:sp3d>
              <a:extLs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TLSHAPE_T_62d6f94518e44a5c8f342f8bd11db081_Title"/>
              <p:cNvSpPr txBox="1"/>
              <p:nvPr>
                <p:custDataLst>
                  <p:tags r:id="rId89"/>
                </p:custDataLst>
              </p:nvPr>
            </p:nvSpPr>
            <p:spPr>
              <a:xfrm>
                <a:off x="112722" y="5651938"/>
                <a:ext cx="1511300" cy="170519"/>
              </a:xfrm>
              <a:prstGeom prst="rect">
                <a:avLst/>
              </a:prstGeom>
              <a:noFill/>
            </p:spPr>
            <p:txBody>
              <a:bodyPr vert="horz" wrap="square" lIns="0" tIns="0" rIns="0" bIns="0" rtlCol="0" anchor="ctr" anchorCtr="0">
                <a:spAutoFit/>
              </a:bodyPr>
              <a:lstStyle/>
              <a:p>
                <a:r>
                  <a:rPr lang="en-US" sz="1100" b="1" spc="-4" dirty="0">
                    <a:solidFill>
                      <a:schemeClr val="dk1"/>
                    </a:solidFill>
                    <a:latin typeface="Calibri" panose="020F0502020204030204" pitchFamily="34" charset="0"/>
                  </a:rPr>
                  <a:t>Creation of SNI</a:t>
                </a:r>
              </a:p>
            </p:txBody>
          </p:sp>
          <p:sp>
            <p:nvSpPr>
              <p:cNvPr id="100" name="OTLSHAPE_T_ca9e6a9eb38e4571a9bc177f3db7aebf_JoinedDate"/>
              <p:cNvSpPr txBox="1"/>
              <p:nvPr>
                <p:custDataLst>
                  <p:tags r:id="rId90"/>
                </p:custDataLst>
              </p:nvPr>
            </p:nvSpPr>
            <p:spPr>
              <a:xfrm>
                <a:off x="10910327" y="5667676"/>
                <a:ext cx="622300" cy="153888"/>
              </a:xfrm>
              <a:prstGeom prst="rect">
                <a:avLst/>
              </a:prstGeom>
              <a:noFill/>
            </p:spPr>
            <p:txBody>
              <a:bodyPr vert="horz" wrap="square" lIns="0" tIns="0" rIns="0" bIns="0" rtlCol="0" anchor="ctr" anchorCtr="0">
                <a:spAutoFit/>
              </a:bodyPr>
              <a:lstStyle/>
              <a:p>
                <a:r>
                  <a:rPr lang="en-US" sz="1000" spc="-8">
                    <a:solidFill>
                      <a:srgbClr val="1F497E"/>
                    </a:solidFill>
                    <a:latin typeface="Calibri" panose="020F0502020204030204" pitchFamily="34" charset="0"/>
                  </a:rPr>
                  <a:t>1984-</a:t>
                </a:r>
              </a:p>
            </p:txBody>
          </p:sp>
          <p:sp>
            <p:nvSpPr>
              <p:cNvPr id="101" name="OTLSHAPE_T_62d6f94518e44a5c8f342f8bd11db081_JoinedDate"/>
              <p:cNvSpPr txBox="1"/>
              <p:nvPr>
                <p:custDataLst>
                  <p:tags r:id="rId91"/>
                </p:custDataLst>
              </p:nvPr>
            </p:nvSpPr>
            <p:spPr>
              <a:xfrm>
                <a:off x="10910327" y="5372812"/>
                <a:ext cx="342893" cy="153888"/>
              </a:xfrm>
              <a:prstGeom prst="rect">
                <a:avLst/>
              </a:prstGeom>
              <a:noFill/>
            </p:spPr>
            <p:txBody>
              <a:bodyPr vert="horz" wrap="square" lIns="0" tIns="0" rIns="0" bIns="0" rtlCol="0" anchor="ctr" anchorCtr="0">
                <a:spAutoFit/>
              </a:bodyPr>
              <a:lstStyle/>
              <a:p>
                <a:r>
                  <a:rPr lang="en-US" sz="1000" spc="-8">
                    <a:solidFill>
                      <a:srgbClr val="1F497E"/>
                    </a:solidFill>
                    <a:latin typeface="Calibri" panose="020F0502020204030204" pitchFamily="34" charset="0"/>
                  </a:rPr>
                  <a:t>2003-</a:t>
                </a:r>
              </a:p>
            </p:txBody>
          </p:sp>
        </p:grpSp>
        <p:grpSp>
          <p:nvGrpSpPr>
            <p:cNvPr id="11" name="Group 10"/>
            <p:cNvGrpSpPr/>
            <p:nvPr/>
          </p:nvGrpSpPr>
          <p:grpSpPr>
            <a:xfrm>
              <a:off x="117641" y="6267687"/>
              <a:ext cx="6415222" cy="195875"/>
              <a:chOff x="127000" y="6195525"/>
              <a:chExt cx="6415222" cy="195875"/>
            </a:xfrm>
          </p:grpSpPr>
          <p:cxnSp>
            <p:nvCxnSpPr>
              <p:cNvPr id="16" name="OTLSHAPE_T_62d6f94518e44a5c8f342f8bd11db081_HorizontalConnector1"/>
              <p:cNvCxnSpPr>
                <a:cxnSpLocks/>
                <a:endCxn id="12" idx="1"/>
              </p:cNvCxnSpPr>
              <p:nvPr>
                <p:custDataLst>
                  <p:tags r:id="rId6"/>
                </p:custDataLst>
              </p:nvPr>
            </p:nvCxnSpPr>
            <p:spPr>
              <a:xfrm>
                <a:off x="1630976" y="6297126"/>
                <a:ext cx="4331624" cy="2986"/>
              </a:xfrm>
              <a:prstGeom prst="line">
                <a:avLst/>
              </a:prstGeom>
              <a:ln w="6350" cap="flat" cmpd="sng" algn="ctr">
                <a:solidFill>
                  <a:srgbClr val="CCCCCC"/>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7" name="OTLSHAPE_T_62d6f94518e44a5c8f342f8bd11db081_Shape"/>
              <p:cNvSpPr/>
              <p:nvPr>
                <p:custDataLst>
                  <p:tags r:id="rId7"/>
                </p:custDataLst>
              </p:nvPr>
            </p:nvSpPr>
            <p:spPr>
              <a:xfrm>
                <a:off x="5898513" y="6195525"/>
                <a:ext cx="643709" cy="195875"/>
              </a:xfrm>
              <a:prstGeom prst="rect">
                <a:avLst/>
              </a:prstGeom>
              <a:solidFill>
                <a:schemeClr val="bg2">
                  <a:lumMod val="75000"/>
                </a:schemeClr>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TLSHAPE_T_62d6f94518e44a5c8f342f8bd11db081_Title"/>
              <p:cNvSpPr txBox="1"/>
              <p:nvPr>
                <p:custDataLst>
                  <p:tags r:id="rId8"/>
                </p:custDataLst>
              </p:nvPr>
            </p:nvSpPr>
            <p:spPr>
              <a:xfrm>
                <a:off x="127000" y="6212488"/>
                <a:ext cx="1511300" cy="169277"/>
              </a:xfrm>
              <a:prstGeom prst="rect">
                <a:avLst/>
              </a:prstGeom>
              <a:noFill/>
            </p:spPr>
            <p:txBody>
              <a:bodyPr vert="horz" wrap="square" lIns="0" tIns="0" rIns="0" bIns="0" rtlCol="0" anchor="ctr" anchorCtr="0">
                <a:spAutoFit/>
              </a:bodyPr>
              <a:lstStyle/>
              <a:p>
                <a:r>
                  <a:rPr lang="en-US" sz="1100" b="1" spc="-4" dirty="0">
                    <a:solidFill>
                      <a:schemeClr val="dk1"/>
                    </a:solidFill>
                    <a:latin typeface="Calibri" panose="020F0502020204030204" pitchFamily="34" charset="0"/>
                  </a:rPr>
                  <a:t>Upskilling strategy</a:t>
                </a:r>
              </a:p>
            </p:txBody>
          </p:sp>
        </p:grpSp>
        <p:sp>
          <p:nvSpPr>
            <p:cNvPr id="12" name="OTLSHAPE_T_d07b76e23e004dcb8fae86d996223ca4_Title"/>
            <p:cNvSpPr txBox="1"/>
            <p:nvPr>
              <p:custDataLst>
                <p:tags r:id="rId2"/>
              </p:custDataLst>
            </p:nvPr>
          </p:nvSpPr>
          <p:spPr>
            <a:xfrm>
              <a:off x="5953241" y="6287635"/>
              <a:ext cx="511214" cy="169277"/>
            </a:xfrm>
            <a:prstGeom prst="rect">
              <a:avLst/>
            </a:prstGeom>
            <a:noFill/>
          </p:spPr>
          <p:txBody>
            <a:bodyPr vert="horz" wrap="square" lIns="0" tIns="0" rIns="0" bIns="0" rtlCol="0" anchor="ctr" anchorCtr="0">
              <a:spAutoFit/>
            </a:bodyPr>
            <a:lstStyle/>
            <a:p>
              <a:r>
                <a:rPr lang="en-US" sz="1100" b="1" spc="-2">
                  <a:solidFill>
                    <a:schemeClr val="bg1"/>
                  </a:solidFill>
                  <a:latin typeface="Calibri" panose="020F0502020204030204" pitchFamily="34" charset="0"/>
                </a:rPr>
                <a:t>SUPERA</a:t>
              </a:r>
            </a:p>
          </p:txBody>
        </p:sp>
        <p:sp>
          <p:nvSpPr>
            <p:cNvPr id="13" name="OTLSHAPE_T_d07b76e23e004dcb8fae86d996223ca4_Title"/>
            <p:cNvSpPr txBox="1"/>
            <p:nvPr>
              <p:custDataLst>
                <p:tags r:id="rId3"/>
              </p:custDataLst>
            </p:nvPr>
          </p:nvSpPr>
          <p:spPr>
            <a:xfrm>
              <a:off x="7918055" y="6280985"/>
              <a:ext cx="663121" cy="169277"/>
            </a:xfrm>
            <a:prstGeom prst="rect">
              <a:avLst/>
            </a:prstGeom>
            <a:noFill/>
          </p:spPr>
          <p:txBody>
            <a:bodyPr vert="horz" wrap="square" lIns="0" tIns="0" rIns="0" bIns="0" rtlCol="0" anchor="ctr" anchorCtr="0">
              <a:spAutoFit/>
            </a:bodyPr>
            <a:lstStyle/>
            <a:p>
              <a:r>
                <a:rPr lang="en-US" sz="1100" b="1" spc="-2">
                  <a:solidFill>
                    <a:schemeClr val="bg1"/>
                  </a:solidFill>
                  <a:latin typeface="Calibri" panose="020F0502020204030204" pitchFamily="34" charset="0"/>
                </a:rPr>
                <a:t>PROMEP</a:t>
              </a:r>
            </a:p>
          </p:txBody>
        </p:sp>
        <p:sp>
          <p:nvSpPr>
            <p:cNvPr id="14" name="OTLSHAPE_T_62d6f94518e44a5c8f342f8bd11db081_Shape"/>
            <p:cNvSpPr/>
            <p:nvPr>
              <p:custDataLst>
                <p:tags r:id="rId4"/>
              </p:custDataLst>
            </p:nvPr>
          </p:nvSpPr>
          <p:spPr>
            <a:xfrm>
              <a:off x="10094550" y="6264018"/>
              <a:ext cx="1126926" cy="199544"/>
            </a:xfrm>
            <a:prstGeom prst="rect">
              <a:avLst/>
            </a:prstGeom>
            <a:solidFill>
              <a:schemeClr val="bg2">
                <a:lumMod val="75000"/>
              </a:schemeClr>
            </a:solidFill>
            <a:ln w="12700" cap="flat" cmpd="sng" algn="ctr">
              <a:noFill/>
              <a:prstDash val="solid"/>
              <a:miter lim="800000"/>
            </a:ln>
            <a:effectLst/>
            <a:scene3d>
              <a:camera prst="orthographicFront"/>
              <a:lightRig rig="balanced" dir="t">
                <a:rot lat="0" lon="0" rev="8700000"/>
              </a:lightRig>
            </a:scene3d>
            <a:sp3d>
              <a:bevelT w="165100" h="12700"/>
            </a:sp3d>
            <a:extLs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TLSHAPE_T_d07b76e23e004dcb8fae86d996223ca4_Title"/>
            <p:cNvSpPr txBox="1"/>
            <p:nvPr>
              <p:custDataLst>
                <p:tags r:id="rId5"/>
              </p:custDataLst>
            </p:nvPr>
          </p:nvSpPr>
          <p:spPr>
            <a:xfrm>
              <a:off x="10395331" y="6275359"/>
              <a:ext cx="663121" cy="169277"/>
            </a:xfrm>
            <a:prstGeom prst="rect">
              <a:avLst/>
            </a:prstGeom>
            <a:noFill/>
          </p:spPr>
          <p:txBody>
            <a:bodyPr vert="horz" wrap="square" lIns="0" tIns="0" rIns="0" bIns="0" rtlCol="0" anchor="ctr" anchorCtr="0">
              <a:spAutoFit/>
            </a:bodyPr>
            <a:lstStyle/>
            <a:p>
              <a:r>
                <a:rPr lang="en-US" sz="1100" b="1" spc="-2">
                  <a:solidFill>
                    <a:schemeClr val="bg1"/>
                  </a:solidFill>
                  <a:latin typeface="Calibri" panose="020F0502020204030204" pitchFamily="34" charset="0"/>
                </a:rPr>
                <a:t>PRODEP</a:t>
              </a:r>
            </a:p>
          </p:txBody>
        </p:sp>
      </p:grpSp>
    </p:spTree>
    <p:extLst>
      <p:ext uri="{BB962C8B-B14F-4D97-AF65-F5344CB8AC3E}">
        <p14:creationId xmlns:p14="http://schemas.microsoft.com/office/powerpoint/2010/main" val="15754261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A6A11-2D25-4E05-A9DB-E9C53AF96331}"/>
              </a:ext>
            </a:extLst>
          </p:cNvPr>
          <p:cNvSpPr>
            <a:spLocks noGrp="1"/>
          </p:cNvSpPr>
          <p:nvPr>
            <p:ph type="title"/>
          </p:nvPr>
        </p:nvSpPr>
        <p:spPr/>
        <p:txBody>
          <a:bodyPr>
            <a:normAutofit/>
          </a:bodyPr>
          <a:lstStyle/>
          <a:p>
            <a:r>
              <a:rPr lang="en-US" altLang="en-US" sz="4000" dirty="0">
                <a:solidFill>
                  <a:srgbClr val="212121"/>
                </a:solidFill>
                <a:latin typeface="inherit"/>
              </a:rPr>
              <a:t>Fundamental aspects to weave the different levels of </a:t>
            </a:r>
            <a:r>
              <a:rPr lang="en-US" altLang="en-US" sz="4000" dirty="0" smtClean="0">
                <a:solidFill>
                  <a:srgbClr val="212121"/>
                </a:solidFill>
                <a:latin typeface="inherit"/>
              </a:rPr>
              <a:t>analysis</a:t>
            </a:r>
            <a:endParaRPr lang="en-US" sz="4000" b="1" dirty="0"/>
          </a:p>
        </p:txBody>
      </p:sp>
      <p:sp>
        <p:nvSpPr>
          <p:cNvPr id="3" name="Content Placeholder 2">
            <a:extLst>
              <a:ext uri="{FF2B5EF4-FFF2-40B4-BE49-F238E27FC236}">
                <a16:creationId xmlns:a16="http://schemas.microsoft.com/office/drawing/2014/main" id="{D6FEA1C3-6195-437F-A91F-1C2B4B7AF485}"/>
              </a:ext>
            </a:extLst>
          </p:cNvPr>
          <p:cNvSpPr>
            <a:spLocks noGrp="1"/>
          </p:cNvSpPr>
          <p:nvPr>
            <p:ph idx="1"/>
          </p:nvPr>
        </p:nvSpPr>
        <p:spPr>
          <a:xfrm>
            <a:off x="796412" y="1786297"/>
            <a:ext cx="10586884" cy="4351338"/>
          </a:xfrm>
        </p:spPr>
        <p:txBody>
          <a:bodyPr>
            <a:normAutofit fontScale="92500"/>
          </a:bodyPr>
          <a:lstStyle/>
          <a:p>
            <a:pPr marL="0" indent="0" algn="just">
              <a:buNone/>
            </a:pPr>
            <a:r>
              <a:rPr lang="en-US" b="1" dirty="0"/>
              <a:t>Comparative analysis between </a:t>
            </a:r>
            <a:r>
              <a:rPr lang="en-US" b="1" dirty="0" smtClean="0"/>
              <a:t>generations:</a:t>
            </a:r>
            <a:endParaRPr lang="en-GB" dirty="0" smtClean="0"/>
          </a:p>
          <a:p>
            <a:pPr marL="0" indent="0" algn="just">
              <a:buNone/>
            </a:pPr>
            <a:r>
              <a:rPr lang="en-GB" dirty="0" smtClean="0"/>
              <a:t>Variables </a:t>
            </a:r>
            <a:r>
              <a:rPr lang="en-GB" dirty="0"/>
              <a:t>used to define generation: Highest  degree awarded, year of graduation from highest HE degree obtained, age in 2015.</a:t>
            </a:r>
          </a:p>
          <a:p>
            <a:pPr marL="628650" indent="-268288"/>
            <a:r>
              <a:rPr lang="en-GB" dirty="0"/>
              <a:t>1</a:t>
            </a:r>
            <a:r>
              <a:rPr lang="en-GB" baseline="30000" dirty="0"/>
              <a:t>st</a:t>
            </a:r>
            <a:r>
              <a:rPr lang="en-GB" dirty="0"/>
              <a:t> cohort: comprises respondents who obtained their highest degree (postgraduate, usually PhD) before 1984, aged  60 or more in 2015.</a:t>
            </a:r>
          </a:p>
          <a:p>
            <a:pPr marL="628650" indent="-268288"/>
            <a:r>
              <a:rPr lang="en-GB" dirty="0"/>
              <a:t>2nd cohort: Individuals who obtained  their highest degree (a PG qualification)  between 1985 and 2003, typically  50 years old in 2015</a:t>
            </a:r>
          </a:p>
          <a:p>
            <a:pPr marL="628650" indent="-268288"/>
            <a:r>
              <a:rPr lang="en-GB" dirty="0"/>
              <a:t>3rd cohort: obtained their highest degree (usually a PhD) between 2004 and 2014. Aged 30 to 40.</a:t>
            </a:r>
          </a:p>
          <a:p>
            <a:endParaRPr lang="fr-FR" dirty="0"/>
          </a:p>
        </p:txBody>
      </p:sp>
    </p:spTree>
    <p:extLst>
      <p:ext uri="{BB962C8B-B14F-4D97-AF65-F5344CB8AC3E}">
        <p14:creationId xmlns:p14="http://schemas.microsoft.com/office/powerpoint/2010/main" val="1682938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237309"/>
            <a:ext cx="10691192" cy="1325563"/>
          </a:xfrm>
        </p:spPr>
        <p:txBody>
          <a:bodyPr>
            <a:normAutofit/>
          </a:bodyPr>
          <a:lstStyle/>
          <a:p>
            <a:r>
              <a:rPr lang="en-US" sz="4000" b="1" dirty="0" smtClean="0"/>
              <a:t>Location </a:t>
            </a:r>
            <a:r>
              <a:rPr lang="en-US" sz="4000" b="1" dirty="0" smtClean="0"/>
              <a:t>in the social structure: Social </a:t>
            </a:r>
            <a:r>
              <a:rPr lang="en-US" sz="4000" b="1" dirty="0"/>
              <a:t>class</a:t>
            </a:r>
          </a:p>
        </p:txBody>
      </p:sp>
      <p:sp>
        <p:nvSpPr>
          <p:cNvPr id="3" name="Marcador de contenido 2"/>
          <p:cNvSpPr>
            <a:spLocks noGrp="1"/>
          </p:cNvSpPr>
          <p:nvPr>
            <p:ph idx="1"/>
          </p:nvPr>
        </p:nvSpPr>
        <p:spPr>
          <a:xfrm>
            <a:off x="838200" y="1696278"/>
            <a:ext cx="10515600" cy="3131361"/>
          </a:xfrm>
        </p:spPr>
        <p:txBody>
          <a:bodyPr>
            <a:noAutofit/>
          </a:bodyPr>
          <a:lstStyle/>
          <a:p>
            <a:pPr marL="0" indent="0" algn="just">
              <a:buNone/>
            </a:pPr>
            <a:r>
              <a:rPr lang="en-GB" dirty="0" smtClean="0"/>
              <a:t>Relevant variables </a:t>
            </a:r>
            <a:r>
              <a:rPr lang="en-GB" dirty="0"/>
              <a:t>used to define social </a:t>
            </a:r>
            <a:r>
              <a:rPr lang="en-GB" dirty="0" smtClean="0"/>
              <a:t>class in relation with international mobility:</a:t>
            </a:r>
            <a:endParaRPr lang="es-MX" dirty="0"/>
          </a:p>
          <a:p>
            <a:pPr lvl="1" algn="just"/>
            <a:r>
              <a:rPr lang="en-US" sz="2800" b="1" dirty="0"/>
              <a:t>Migratory background </a:t>
            </a:r>
          </a:p>
          <a:p>
            <a:pPr lvl="1" algn="just"/>
            <a:r>
              <a:rPr lang="en-US" sz="2800" b="1" dirty="0"/>
              <a:t>Access to information</a:t>
            </a:r>
            <a:r>
              <a:rPr lang="en-US" sz="2800" dirty="0"/>
              <a:t>: moment to know about the possibility to study abroad</a:t>
            </a:r>
          </a:p>
          <a:p>
            <a:pPr lvl="1" algn="just"/>
            <a:r>
              <a:rPr lang="en-US" sz="2800" b="1" dirty="0"/>
              <a:t>Language capital</a:t>
            </a:r>
            <a:r>
              <a:rPr lang="es-MX" sz="2800" dirty="0"/>
              <a:t>: </a:t>
            </a:r>
            <a:r>
              <a:rPr lang="en-US" sz="2800" dirty="0"/>
              <a:t>ways to learn languages and number of foreign languages</a:t>
            </a:r>
          </a:p>
          <a:p>
            <a:pPr lvl="1" algn="just"/>
            <a:r>
              <a:rPr lang="en-US" sz="2800" b="1" dirty="0"/>
              <a:t>Travelling capital</a:t>
            </a:r>
            <a:r>
              <a:rPr lang="es-MX" sz="2800" dirty="0"/>
              <a:t>: </a:t>
            </a:r>
            <a:r>
              <a:rPr lang="en-US" sz="2800" dirty="0"/>
              <a:t>contact</a:t>
            </a:r>
            <a:r>
              <a:rPr lang="es-MX" sz="2800" dirty="0"/>
              <a:t> </a:t>
            </a:r>
            <a:r>
              <a:rPr lang="en-US" sz="2800" dirty="0"/>
              <a:t>with others countries before studying abroad</a:t>
            </a:r>
          </a:p>
          <a:p>
            <a:pPr lvl="1" algn="just"/>
            <a:r>
              <a:rPr lang="en-US" sz="2800" b="1" dirty="0"/>
              <a:t>Economic and cultural capital</a:t>
            </a:r>
            <a:r>
              <a:rPr lang="en-US" sz="2800" dirty="0"/>
              <a:t>: parents occupation and level of education</a:t>
            </a:r>
            <a:endParaRPr lang="es-MX" sz="2800" dirty="0"/>
          </a:p>
          <a:p>
            <a:pPr marL="0" indent="0" algn="just">
              <a:buNone/>
            </a:pPr>
            <a:endParaRPr lang="es-MX" dirty="0"/>
          </a:p>
        </p:txBody>
      </p:sp>
    </p:spTree>
    <p:extLst>
      <p:ext uri="{BB962C8B-B14F-4D97-AF65-F5344CB8AC3E}">
        <p14:creationId xmlns:p14="http://schemas.microsoft.com/office/powerpoint/2010/main" val="42412890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1214845"/>
            <a:ext cx="10360742" cy="4990011"/>
          </a:xfrm>
        </p:spPr>
        <p:txBody>
          <a:bodyPr>
            <a:normAutofit lnSpcReduction="10000"/>
          </a:bodyPr>
          <a:lstStyle/>
          <a:p>
            <a:pPr marL="514350" indent="-514350">
              <a:buAutoNum type="alphaLcParenR"/>
            </a:pPr>
            <a:r>
              <a:rPr lang="es-MX" b="1" dirty="0" err="1" smtClean="0"/>
              <a:t>Scholar</a:t>
            </a:r>
            <a:r>
              <a:rPr lang="es-MX" b="1" dirty="0" smtClean="0"/>
              <a:t> </a:t>
            </a:r>
            <a:r>
              <a:rPr lang="es-MX" b="1" dirty="0" err="1"/>
              <a:t>trajectories</a:t>
            </a:r>
            <a:r>
              <a:rPr lang="es-MX" b="1" dirty="0"/>
              <a:t> </a:t>
            </a:r>
            <a:r>
              <a:rPr lang="es-MX" b="1" dirty="0" err="1"/>
              <a:t>or</a:t>
            </a:r>
            <a:r>
              <a:rPr lang="es-MX" b="1" dirty="0"/>
              <a:t> </a:t>
            </a:r>
            <a:r>
              <a:rPr lang="es-MX" b="1" dirty="0" err="1"/>
              <a:t>academic</a:t>
            </a:r>
            <a:r>
              <a:rPr lang="es-MX" b="1" dirty="0"/>
              <a:t> </a:t>
            </a:r>
            <a:r>
              <a:rPr lang="es-MX" b="1" dirty="0" err="1"/>
              <a:t>itineraries</a:t>
            </a:r>
            <a:r>
              <a:rPr lang="es-MX" b="1" dirty="0"/>
              <a:t> </a:t>
            </a:r>
            <a:endParaRPr lang="es-MX" b="1" dirty="0" smtClean="0"/>
          </a:p>
          <a:p>
            <a:pPr lvl="1">
              <a:spcBef>
                <a:spcPts val="1000"/>
              </a:spcBef>
            </a:pPr>
            <a:r>
              <a:rPr lang="es-MX" sz="2800" dirty="0" err="1"/>
              <a:t>Institutional</a:t>
            </a:r>
            <a:r>
              <a:rPr lang="es-MX" sz="2800" dirty="0"/>
              <a:t> and </a:t>
            </a:r>
            <a:r>
              <a:rPr lang="es-MX" sz="2800" dirty="0" err="1"/>
              <a:t>geographical</a:t>
            </a:r>
            <a:r>
              <a:rPr lang="es-MX" sz="2800" dirty="0"/>
              <a:t> </a:t>
            </a:r>
            <a:r>
              <a:rPr lang="es-MX" sz="2800" dirty="0" err="1" smtClean="0"/>
              <a:t>pathways</a:t>
            </a:r>
            <a:r>
              <a:rPr lang="es-MX" sz="2800" dirty="0" smtClean="0"/>
              <a:t> (</a:t>
            </a:r>
            <a:r>
              <a:rPr lang="es-MX" sz="2800" dirty="0" err="1" smtClean="0"/>
              <a:t>sumatory</a:t>
            </a:r>
            <a:r>
              <a:rPr lang="es-MX" sz="2800" dirty="0" smtClean="0"/>
              <a:t> indexes and </a:t>
            </a:r>
            <a:r>
              <a:rPr lang="es-MX" sz="2800" dirty="0" err="1" smtClean="0"/>
              <a:t>cluster</a:t>
            </a:r>
            <a:r>
              <a:rPr lang="es-MX" sz="2800" dirty="0" smtClean="0"/>
              <a:t> </a:t>
            </a:r>
            <a:r>
              <a:rPr lang="es-MX" sz="2800" dirty="0" err="1" smtClean="0"/>
              <a:t>analysis</a:t>
            </a:r>
            <a:r>
              <a:rPr lang="es-MX" sz="2800" dirty="0" smtClean="0"/>
              <a:t>)</a:t>
            </a:r>
          </a:p>
          <a:p>
            <a:pPr marL="457200" lvl="1" indent="0">
              <a:spcBef>
                <a:spcPts val="1000"/>
              </a:spcBef>
              <a:buNone/>
            </a:pPr>
            <a:endParaRPr lang="es-MX" sz="2800" dirty="0" smtClean="0"/>
          </a:p>
          <a:p>
            <a:pPr lvl="1">
              <a:spcBef>
                <a:spcPts val="1000"/>
              </a:spcBef>
            </a:pPr>
            <a:r>
              <a:rPr lang="es-MX" sz="2800" dirty="0" err="1" smtClean="0"/>
              <a:t>Combination</a:t>
            </a:r>
            <a:r>
              <a:rPr lang="es-MX" sz="2800" dirty="0" smtClean="0"/>
              <a:t> of </a:t>
            </a:r>
            <a:r>
              <a:rPr lang="es-MX" sz="2800" dirty="0" err="1" smtClean="0"/>
              <a:t>levels</a:t>
            </a:r>
            <a:r>
              <a:rPr lang="es-MX" sz="2800" dirty="0" smtClean="0"/>
              <a:t> of </a:t>
            </a:r>
            <a:r>
              <a:rPr lang="es-MX" sz="2800" dirty="0" err="1" smtClean="0"/>
              <a:t>study</a:t>
            </a:r>
            <a:r>
              <a:rPr lang="es-MX" sz="2800" dirty="0" smtClean="0"/>
              <a:t>: </a:t>
            </a:r>
            <a:r>
              <a:rPr lang="es-MX" sz="2800" dirty="0" err="1" smtClean="0"/>
              <a:t>typical</a:t>
            </a:r>
            <a:r>
              <a:rPr lang="es-MX" sz="2800" dirty="0" smtClean="0"/>
              <a:t> </a:t>
            </a:r>
            <a:r>
              <a:rPr lang="es-MX" sz="2800" dirty="0" err="1" smtClean="0"/>
              <a:t>trajectory</a:t>
            </a:r>
            <a:r>
              <a:rPr lang="es-MX" sz="2800" dirty="0" smtClean="0"/>
              <a:t> LMD, </a:t>
            </a:r>
            <a:r>
              <a:rPr lang="es-MX" sz="2800" dirty="0" err="1" smtClean="0"/>
              <a:t>but</a:t>
            </a:r>
            <a:r>
              <a:rPr lang="es-MX" sz="2800" dirty="0" smtClean="0"/>
              <a:t> </a:t>
            </a:r>
            <a:r>
              <a:rPr lang="es-MX" sz="2800" dirty="0" err="1" smtClean="0"/>
              <a:t>great</a:t>
            </a:r>
            <a:r>
              <a:rPr lang="es-MX" sz="2800" dirty="0" smtClean="0"/>
              <a:t> </a:t>
            </a:r>
            <a:r>
              <a:rPr lang="es-MX" sz="2800" dirty="0" err="1" smtClean="0"/>
              <a:t>variations</a:t>
            </a:r>
            <a:r>
              <a:rPr lang="es-MX" sz="2800" dirty="0" smtClean="0"/>
              <a:t> in </a:t>
            </a:r>
            <a:r>
              <a:rPr lang="es-MX" sz="2800" dirty="0" err="1" smtClean="0"/>
              <a:t>the</a:t>
            </a:r>
            <a:r>
              <a:rPr lang="es-MX" sz="2800" dirty="0" smtClean="0"/>
              <a:t> individual </a:t>
            </a:r>
            <a:r>
              <a:rPr lang="es-MX" sz="2800" dirty="0" err="1" smtClean="0"/>
              <a:t>itineraries</a:t>
            </a:r>
            <a:r>
              <a:rPr lang="es-MX" sz="2800" dirty="0" smtClean="0"/>
              <a:t>.</a:t>
            </a:r>
          </a:p>
          <a:p>
            <a:pPr lvl="1">
              <a:spcBef>
                <a:spcPts val="1000"/>
              </a:spcBef>
            </a:pPr>
            <a:endParaRPr lang="es-MX" sz="2800" dirty="0"/>
          </a:p>
          <a:p>
            <a:pPr lvl="1">
              <a:spcBef>
                <a:spcPts val="1000"/>
              </a:spcBef>
            </a:pPr>
            <a:r>
              <a:rPr lang="es-MX" sz="2800" dirty="0" err="1"/>
              <a:t>Continuity</a:t>
            </a:r>
            <a:r>
              <a:rPr lang="es-MX" sz="2800" dirty="0"/>
              <a:t> </a:t>
            </a:r>
            <a:r>
              <a:rPr lang="es-MX" sz="2800" dirty="0" err="1"/>
              <a:t>or</a:t>
            </a:r>
            <a:r>
              <a:rPr lang="es-MX" sz="2800" dirty="0"/>
              <a:t> </a:t>
            </a:r>
            <a:r>
              <a:rPr lang="es-MX" sz="2800" dirty="0" err="1"/>
              <a:t>discontinuity</a:t>
            </a:r>
            <a:r>
              <a:rPr lang="es-MX" sz="2800" dirty="0"/>
              <a:t> in time, </a:t>
            </a:r>
            <a:r>
              <a:rPr lang="es-MX" sz="2800" dirty="0" err="1"/>
              <a:t>countries</a:t>
            </a:r>
            <a:r>
              <a:rPr lang="es-MX" sz="2800" dirty="0"/>
              <a:t> and </a:t>
            </a:r>
            <a:r>
              <a:rPr lang="es-MX" sz="2800" dirty="0" err="1"/>
              <a:t>knowledge</a:t>
            </a:r>
            <a:r>
              <a:rPr lang="es-MX" sz="2800" dirty="0"/>
              <a:t> </a:t>
            </a:r>
            <a:r>
              <a:rPr lang="es-MX" sz="2800" dirty="0" err="1" smtClean="0"/>
              <a:t>fields</a:t>
            </a:r>
            <a:r>
              <a:rPr lang="es-MX" sz="2800" dirty="0" smtClean="0"/>
              <a:t>.</a:t>
            </a:r>
          </a:p>
          <a:p>
            <a:pPr marL="457200" lvl="1" indent="0">
              <a:spcBef>
                <a:spcPts val="1000"/>
              </a:spcBef>
              <a:buNone/>
            </a:pPr>
            <a:endParaRPr lang="es-MX" sz="2800" dirty="0"/>
          </a:p>
          <a:p>
            <a:pPr marL="0" indent="0">
              <a:buFont typeface="Arial" panose="020B0604020202020204" pitchFamily="34" charset="0"/>
              <a:buNone/>
            </a:pPr>
            <a:r>
              <a:rPr lang="es-MX" dirty="0"/>
              <a:t> </a:t>
            </a:r>
            <a:endParaRPr lang="en-US" dirty="0"/>
          </a:p>
        </p:txBody>
      </p:sp>
      <p:sp>
        <p:nvSpPr>
          <p:cNvPr id="6" name="Rectangle 3"/>
          <p:cNvSpPr>
            <a:spLocks noGrp="1" noChangeArrowheads="1"/>
          </p:cNvSpPr>
          <p:nvPr>
            <p:ph type="title"/>
          </p:nvPr>
        </p:nvSpPr>
        <p:spPr bwMode="auto">
          <a:xfrm>
            <a:off x="838200" y="458644"/>
            <a:ext cx="9633471" cy="44319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R="0" lvl="0" fontAlgn="base">
              <a:spcBef>
                <a:spcPts val="1000"/>
              </a:spcBef>
              <a:spcAft>
                <a:spcPct val="0"/>
              </a:spcAft>
              <a:buClrTx/>
              <a:buSzTx/>
              <a:tabLst/>
            </a:pPr>
            <a:r>
              <a:rPr lang="en-US" altLang="en-US" sz="3200" b="1" dirty="0" smtClean="0">
                <a:latin typeface="+mn-lt"/>
                <a:ea typeface="+mn-ea"/>
                <a:cs typeface="+mn-cs"/>
              </a:rPr>
              <a:t>Introducing time and space through </a:t>
            </a:r>
            <a:r>
              <a:rPr lang="en-US" altLang="en-US" sz="3200" b="1" dirty="0">
                <a:latin typeface="+mn-lt"/>
                <a:ea typeface="+mn-ea"/>
                <a:cs typeface="+mn-cs"/>
              </a:rPr>
              <a:t>the </a:t>
            </a:r>
            <a:r>
              <a:rPr lang="en-US" altLang="en-US" sz="3200" b="1" dirty="0" smtClean="0">
                <a:latin typeface="+mn-lt"/>
                <a:ea typeface="+mn-ea"/>
                <a:cs typeface="+mn-cs"/>
              </a:rPr>
              <a:t>training process.</a:t>
            </a:r>
            <a:endParaRPr lang="en-US" altLang="en-US" sz="3200" b="1" dirty="0">
              <a:latin typeface="+mn-lt"/>
              <a:ea typeface="+mn-ea"/>
              <a:cs typeface="+mn-cs"/>
            </a:endParaRPr>
          </a:p>
        </p:txBody>
      </p:sp>
    </p:spTree>
    <p:extLst>
      <p:ext uri="{BB962C8B-B14F-4D97-AF65-F5344CB8AC3E}">
        <p14:creationId xmlns:p14="http://schemas.microsoft.com/office/powerpoint/2010/main" val="34891978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smtClean="0"/>
              <a:t>ROMAC group</a:t>
            </a:r>
            <a:endParaRPr lang="en-GB" sz="4000" b="1" dirty="0"/>
          </a:p>
        </p:txBody>
      </p:sp>
      <p:sp>
        <p:nvSpPr>
          <p:cNvPr id="3" name="Content Placeholder 2"/>
          <p:cNvSpPr>
            <a:spLocks noGrp="1"/>
          </p:cNvSpPr>
          <p:nvPr>
            <p:ph idx="1"/>
          </p:nvPr>
        </p:nvSpPr>
        <p:spPr/>
        <p:txBody>
          <a:bodyPr>
            <a:normAutofit/>
          </a:bodyPr>
          <a:lstStyle/>
          <a:p>
            <a:pPr algn="just"/>
            <a:r>
              <a:rPr lang="en-GB" dirty="0"/>
              <a:t> An international network bringing together researchers from Mexico and six countries of North America and Europe to study issues of academic mobility and its impacts on elite formation in Mexico, employability abroad and the circulation of knowledge.</a:t>
            </a:r>
          </a:p>
          <a:p>
            <a:pPr algn="just"/>
            <a:r>
              <a:rPr lang="en-GB" dirty="0"/>
              <a:t>Core team: Rocio Grediaga Kuri (</a:t>
            </a:r>
            <a:r>
              <a:rPr lang="en-GB" dirty="0" smtClean="0"/>
              <a:t>UAM-A) </a:t>
            </a:r>
            <a:r>
              <a:rPr lang="en-GB" dirty="0"/>
              <a:t>and Etienne Gérard (IRD/CEPED) (cords.), María Cristina Parra </a:t>
            </a:r>
            <a:r>
              <a:rPr lang="it-IT" dirty="0"/>
              <a:t>(Universidad Zulia and IRDC),</a:t>
            </a:r>
            <a:r>
              <a:rPr lang="en-GB" dirty="0"/>
              <a:t> </a:t>
            </a:r>
            <a:r>
              <a:rPr lang="es-MX" altLang="en-US" dirty="0"/>
              <a:t>Yann </a:t>
            </a:r>
            <a:r>
              <a:rPr lang="es-MX" altLang="en-US" dirty="0" err="1"/>
              <a:t>Lebeau</a:t>
            </a:r>
            <a:r>
              <a:rPr lang="es-MX" altLang="en-US" dirty="0"/>
              <a:t> (UEA),</a:t>
            </a:r>
            <a:r>
              <a:rPr lang="en-GB" dirty="0"/>
              <a:t> </a:t>
            </a:r>
            <a:r>
              <a:rPr lang="es-MX" altLang="en-US" dirty="0"/>
              <a:t>Magdalena </a:t>
            </a:r>
            <a:r>
              <a:rPr lang="es-MX" altLang="en-US" dirty="0" err="1"/>
              <a:t>Fresán</a:t>
            </a:r>
            <a:r>
              <a:rPr lang="es-MX" altLang="en-US" dirty="0"/>
              <a:t> Orozco (</a:t>
            </a:r>
            <a:r>
              <a:rPr lang="es-MX" altLang="en-US" dirty="0" smtClean="0"/>
              <a:t>UAM-C), </a:t>
            </a:r>
            <a:r>
              <a:rPr lang="es-MX" altLang="en-US" dirty="0"/>
              <a:t>Mónica López Ramírez (</a:t>
            </a:r>
            <a:r>
              <a:rPr lang="en-GB" dirty="0"/>
              <a:t>UNAM</a:t>
            </a:r>
            <a:r>
              <a:rPr lang="es-MX" altLang="en-US" dirty="0"/>
              <a:t>), Estela Maldonado (</a:t>
            </a:r>
            <a:r>
              <a:rPr lang="es-MX" altLang="en-US" dirty="0" smtClean="0"/>
              <a:t>UAM-I).</a:t>
            </a:r>
            <a:endParaRPr lang="en-GB" dirty="0"/>
          </a:p>
          <a:p>
            <a:pPr marL="0" indent="0" algn="just">
              <a:buNone/>
            </a:pPr>
            <a:r>
              <a:rPr lang="en-GB" dirty="0"/>
              <a:t>ROMAC Research project: Mexican academic mobility, funded by CONACYT. 2012-2016.</a:t>
            </a:r>
          </a:p>
        </p:txBody>
      </p:sp>
    </p:spTree>
    <p:extLst>
      <p:ext uri="{BB962C8B-B14F-4D97-AF65-F5344CB8AC3E}">
        <p14:creationId xmlns:p14="http://schemas.microsoft.com/office/powerpoint/2010/main" val="13791389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b="1" dirty="0" smtClean="0"/>
              <a:t>Long </a:t>
            </a:r>
            <a:r>
              <a:rPr lang="es-MX" b="1" dirty="0" err="1"/>
              <a:t>term</a:t>
            </a:r>
            <a:r>
              <a:rPr lang="es-MX" b="1" dirty="0"/>
              <a:t> </a:t>
            </a:r>
            <a:r>
              <a:rPr lang="es-MX" b="1" dirty="0" err="1"/>
              <a:t>effects</a:t>
            </a:r>
            <a:r>
              <a:rPr lang="es-MX" b="1" dirty="0"/>
              <a:t> </a:t>
            </a:r>
            <a:r>
              <a:rPr lang="es-MX" b="1" dirty="0" smtClean="0"/>
              <a:t>of </a:t>
            </a:r>
            <a:r>
              <a:rPr lang="es-MX" b="1" dirty="0" err="1" smtClean="0"/>
              <a:t>studying</a:t>
            </a:r>
            <a:r>
              <a:rPr lang="es-MX" b="1" dirty="0" smtClean="0"/>
              <a:t> </a:t>
            </a:r>
            <a:r>
              <a:rPr lang="es-MX" b="1" dirty="0" err="1" smtClean="0"/>
              <a:t>abroad</a:t>
            </a:r>
            <a:r>
              <a:rPr lang="es-MX" b="1" dirty="0" smtClean="0"/>
              <a:t> in </a:t>
            </a:r>
            <a:r>
              <a:rPr lang="es-MX" b="1" dirty="0" err="1"/>
              <a:t>the</a:t>
            </a:r>
            <a:r>
              <a:rPr lang="es-MX" b="1" dirty="0"/>
              <a:t> </a:t>
            </a:r>
            <a:r>
              <a:rPr lang="es-MX" b="1" dirty="0" err="1"/>
              <a:t>job</a:t>
            </a:r>
            <a:r>
              <a:rPr lang="es-MX" b="1" dirty="0"/>
              <a:t> </a:t>
            </a:r>
            <a:r>
              <a:rPr lang="es-MX" b="1" dirty="0" err="1"/>
              <a:t>itineraries</a:t>
            </a:r>
            <a:r>
              <a:rPr lang="es-MX" dirty="0" smtClean="0"/>
              <a:t>.</a:t>
            </a:r>
            <a:endParaRPr lang="en-US" dirty="0"/>
          </a:p>
        </p:txBody>
      </p:sp>
      <p:sp>
        <p:nvSpPr>
          <p:cNvPr id="3" name="Marcador de contenido 2"/>
          <p:cNvSpPr>
            <a:spLocks noGrp="1"/>
          </p:cNvSpPr>
          <p:nvPr>
            <p:ph idx="1"/>
          </p:nvPr>
        </p:nvSpPr>
        <p:spPr/>
        <p:txBody>
          <a:bodyPr/>
          <a:lstStyle/>
          <a:p>
            <a:pPr marL="0" indent="0">
              <a:buNone/>
            </a:pPr>
            <a:r>
              <a:rPr lang="es-MX" b="1" dirty="0" smtClean="0"/>
              <a:t>Elite</a:t>
            </a:r>
            <a:r>
              <a:rPr lang="es-MX" b="1" dirty="0"/>
              <a:t>: </a:t>
            </a:r>
            <a:r>
              <a:rPr lang="es-MX" b="1" dirty="0" err="1"/>
              <a:t>prestigious</a:t>
            </a:r>
            <a:r>
              <a:rPr lang="es-MX" b="1" dirty="0"/>
              <a:t> </a:t>
            </a:r>
            <a:r>
              <a:rPr lang="es-MX" b="1" dirty="0" err="1"/>
              <a:t>or</a:t>
            </a:r>
            <a:r>
              <a:rPr lang="es-MX" b="1" dirty="0"/>
              <a:t> </a:t>
            </a:r>
            <a:r>
              <a:rPr lang="es-MX" b="1" dirty="0" err="1"/>
              <a:t>well</a:t>
            </a:r>
            <a:r>
              <a:rPr lang="es-MX" b="1" dirty="0"/>
              <a:t> </a:t>
            </a:r>
            <a:r>
              <a:rPr lang="es-MX" b="1" dirty="0" err="1"/>
              <a:t>remunered</a:t>
            </a:r>
            <a:r>
              <a:rPr lang="es-MX" b="1" dirty="0"/>
              <a:t> </a:t>
            </a:r>
            <a:r>
              <a:rPr lang="es-MX" b="1" dirty="0" err="1"/>
              <a:t>job</a:t>
            </a:r>
            <a:r>
              <a:rPr lang="es-MX" b="1" dirty="0"/>
              <a:t> </a:t>
            </a:r>
            <a:r>
              <a:rPr lang="es-MX" b="1" dirty="0" smtClean="0"/>
              <a:t>positions in 2012-2015</a:t>
            </a:r>
            <a:endParaRPr lang="es-MX" b="1" dirty="0"/>
          </a:p>
          <a:p>
            <a:pPr marL="0" indent="0">
              <a:buNone/>
            </a:pPr>
            <a:r>
              <a:rPr lang="en-GB" dirty="0"/>
              <a:t>Variables used to define parameters of belonging to the elite:</a:t>
            </a:r>
            <a:endParaRPr lang="es-MX" dirty="0"/>
          </a:p>
          <a:p>
            <a:pPr marL="541338"/>
            <a:r>
              <a:rPr lang="en-US" dirty="0"/>
              <a:t>Mexican population educational attainment</a:t>
            </a:r>
          </a:p>
          <a:p>
            <a:pPr marL="541338"/>
            <a:r>
              <a:rPr lang="en-US" dirty="0"/>
              <a:t>Income distribution in Mexico</a:t>
            </a:r>
          </a:p>
          <a:p>
            <a:pPr marL="541338"/>
            <a:r>
              <a:rPr lang="en-US" dirty="0"/>
              <a:t>National postgraduate programs across the time</a:t>
            </a:r>
          </a:p>
          <a:p>
            <a:pPr marL="541338"/>
            <a:r>
              <a:rPr lang="en-US" dirty="0"/>
              <a:t>Crisis and changes in the labor market</a:t>
            </a:r>
          </a:p>
          <a:p>
            <a:endParaRPr lang="en-US" dirty="0"/>
          </a:p>
        </p:txBody>
      </p:sp>
    </p:spTree>
    <p:extLst>
      <p:ext uri="{BB962C8B-B14F-4D97-AF65-F5344CB8AC3E}">
        <p14:creationId xmlns:p14="http://schemas.microsoft.com/office/powerpoint/2010/main" val="11610797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802493"/>
          </a:xfrm>
        </p:spPr>
        <p:txBody>
          <a:bodyPr>
            <a:normAutofit fontScale="90000"/>
          </a:bodyPr>
          <a:lstStyle/>
          <a:p>
            <a:pPr lvl="0"/>
            <a:r>
              <a:rPr lang="es-MX" altLang="en-US" sz="2400" b="1" dirty="0">
                <a:latin typeface="Arial" panose="020B0604020202020204" pitchFamily="34" charset="0"/>
                <a:ea typeface="Calibri" panose="020F0502020204030204" pitchFamily="34" charset="0"/>
                <a:cs typeface="Arial" panose="020B0604020202020204" pitchFamily="34" charset="0"/>
              </a:rPr>
              <a:t>D</a:t>
            </a:r>
            <a:r>
              <a:rPr lang="es-MX" altLang="en-US" sz="2400" b="1" dirty="0" bmk="">
                <a:latin typeface="Arial" panose="020B0604020202020204" pitchFamily="34" charset="0"/>
                <a:ea typeface="Calibri" panose="020F0502020204030204" pitchFamily="34" charset="0"/>
                <a:cs typeface="Arial" panose="020B0604020202020204" pitchFamily="34" charset="0"/>
              </a:rPr>
              <a:t>istribución de la población económicamente activa por sector de ocupación 2016</a:t>
            </a:r>
            <a:r>
              <a:rPr lang="es-MX" altLang="en-US" sz="2400" b="1" dirty="0">
                <a:latin typeface="Arial" panose="020B0604020202020204" pitchFamily="34" charset="0"/>
                <a:ea typeface="Calibri" panose="020F0502020204030204" pitchFamily="34" charset="0"/>
                <a:cs typeface="Arial" panose="020B0604020202020204" pitchFamily="34" charset="0"/>
              </a:rPr>
              <a:t>, sexo y nivel educativo de los contratados</a:t>
            </a:r>
            <a:r>
              <a:rPr lang="en-US" altLang="en-US" sz="2400" dirty="0"/>
              <a:t/>
            </a:r>
            <a:br>
              <a:rPr lang="en-US" altLang="en-US" sz="2400" dirty="0"/>
            </a:br>
            <a:endParaRPr lang="en-US" sz="2400"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2353581480"/>
              </p:ext>
            </p:extLst>
          </p:nvPr>
        </p:nvGraphicFramePr>
        <p:xfrm>
          <a:off x="838201" y="1294216"/>
          <a:ext cx="10515599" cy="4571996"/>
        </p:xfrm>
        <a:graphic>
          <a:graphicData uri="http://schemas.openxmlformats.org/drawingml/2006/table">
            <a:tbl>
              <a:tblPr firstRow="1" firstCol="1" bandRow="1">
                <a:tableStyleId>{5C22544A-7EE6-4342-B048-85BDC9FD1C3A}</a:tableStyleId>
              </a:tblPr>
              <a:tblGrid>
                <a:gridCol w="2888637">
                  <a:extLst>
                    <a:ext uri="{9D8B030D-6E8A-4147-A177-3AD203B41FA5}">
                      <a16:colId xmlns:a16="http://schemas.microsoft.com/office/drawing/2014/main" val="2452695225"/>
                    </a:ext>
                  </a:extLst>
                </a:gridCol>
                <a:gridCol w="1167466">
                  <a:extLst>
                    <a:ext uri="{9D8B030D-6E8A-4147-A177-3AD203B41FA5}">
                      <a16:colId xmlns:a16="http://schemas.microsoft.com/office/drawing/2014/main" val="4278383294"/>
                    </a:ext>
                  </a:extLst>
                </a:gridCol>
                <a:gridCol w="1441316">
                  <a:extLst>
                    <a:ext uri="{9D8B030D-6E8A-4147-A177-3AD203B41FA5}">
                      <a16:colId xmlns:a16="http://schemas.microsoft.com/office/drawing/2014/main" val="2179197910"/>
                    </a:ext>
                  </a:extLst>
                </a:gridCol>
                <a:gridCol w="1317603">
                  <a:extLst>
                    <a:ext uri="{9D8B030D-6E8A-4147-A177-3AD203B41FA5}">
                      <a16:colId xmlns:a16="http://schemas.microsoft.com/office/drawing/2014/main" val="1256988756"/>
                    </a:ext>
                  </a:extLst>
                </a:gridCol>
                <a:gridCol w="1317603">
                  <a:extLst>
                    <a:ext uri="{9D8B030D-6E8A-4147-A177-3AD203B41FA5}">
                      <a16:colId xmlns:a16="http://schemas.microsoft.com/office/drawing/2014/main" val="337913271"/>
                    </a:ext>
                  </a:extLst>
                </a:gridCol>
                <a:gridCol w="1232324">
                  <a:extLst>
                    <a:ext uri="{9D8B030D-6E8A-4147-A177-3AD203B41FA5}">
                      <a16:colId xmlns:a16="http://schemas.microsoft.com/office/drawing/2014/main" val="886189238"/>
                    </a:ext>
                  </a:extLst>
                </a:gridCol>
                <a:gridCol w="1150650">
                  <a:extLst>
                    <a:ext uri="{9D8B030D-6E8A-4147-A177-3AD203B41FA5}">
                      <a16:colId xmlns:a16="http://schemas.microsoft.com/office/drawing/2014/main" val="1588032509"/>
                    </a:ext>
                  </a:extLst>
                </a:gridCol>
              </a:tblGrid>
              <a:tr h="1206264">
                <a:tc>
                  <a:txBody>
                    <a:bodyPr/>
                    <a:lstStyle/>
                    <a:p>
                      <a:pPr algn="ctr">
                        <a:lnSpc>
                          <a:spcPct val="107000"/>
                        </a:lnSpc>
                        <a:spcAft>
                          <a:spcPts val="0"/>
                        </a:spcAft>
                      </a:pPr>
                      <a:r>
                        <a:rPr lang="es-MX" sz="1600" dirty="0">
                          <a:effectLst/>
                        </a:rPr>
                        <a:t>Sector ocupación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600" dirty="0">
                          <a:effectLst/>
                        </a:rPr>
                        <a:t>Millones ocupados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600" dirty="0">
                          <a:effectLst/>
                        </a:rPr>
                        <a:t>Ingreso promedio</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600" dirty="0">
                          <a:effectLst/>
                        </a:rPr>
                        <a:t>% asalariados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600" dirty="0">
                          <a:effectLst/>
                        </a:rPr>
                        <a:t>% educación primaria o menos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600" dirty="0">
                          <a:effectLst/>
                        </a:rPr>
                        <a:t>% educación superior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600" dirty="0">
                          <a:effectLst/>
                        </a:rPr>
                        <a:t>% Mujeres ocupadas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64944291"/>
                  </a:ext>
                </a:extLst>
              </a:tr>
              <a:tr h="304903">
                <a:tc>
                  <a:txBody>
                    <a:bodyPr/>
                    <a:lstStyle/>
                    <a:p>
                      <a:pPr>
                        <a:lnSpc>
                          <a:spcPct val="107000"/>
                        </a:lnSpc>
                        <a:spcAft>
                          <a:spcPts val="0"/>
                        </a:spcAft>
                      </a:pPr>
                      <a:r>
                        <a:rPr lang="es-MX" sz="1600">
                          <a:effectLst/>
                        </a:rPr>
                        <a:t>Sector comercio</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7.8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$4,244.00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54.60%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30.00%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12.90%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dirty="0">
                          <a:effectLst/>
                        </a:rPr>
                        <a:t>48.20%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94754103"/>
                  </a:ext>
                </a:extLst>
              </a:tr>
              <a:tr h="316702">
                <a:tc>
                  <a:txBody>
                    <a:bodyPr/>
                    <a:lstStyle/>
                    <a:p>
                      <a:pPr>
                        <a:lnSpc>
                          <a:spcPct val="107000"/>
                        </a:lnSpc>
                        <a:spcAft>
                          <a:spcPts val="0"/>
                        </a:spcAft>
                      </a:pPr>
                      <a:r>
                        <a:rPr lang="es-MX" sz="1600">
                          <a:effectLst/>
                        </a:rPr>
                        <a:t>Industria de la transformación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6.4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$4,556.00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80.00%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53.20%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3.90%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dirty="0">
                          <a:effectLst/>
                        </a:rPr>
                        <a:t>35.00%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17314566"/>
                  </a:ext>
                </a:extLst>
              </a:tr>
              <a:tr h="304903">
                <a:tc>
                  <a:txBody>
                    <a:bodyPr/>
                    <a:lstStyle/>
                    <a:p>
                      <a:pPr>
                        <a:lnSpc>
                          <a:spcPct val="107000"/>
                        </a:lnSpc>
                        <a:spcAft>
                          <a:spcPts val="0"/>
                        </a:spcAft>
                      </a:pPr>
                      <a:r>
                        <a:rPr lang="es-MX" sz="1600">
                          <a:effectLst/>
                        </a:rPr>
                        <a:t>Sector servicios personales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4.9</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$3,630.00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74.80%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41.60%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6.70%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dirty="0">
                          <a:effectLst/>
                          <a:highlight>
                            <a:srgbClr val="00FFFF"/>
                          </a:highlight>
                        </a:rPr>
                        <a:t>53.70%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30738991"/>
                  </a:ext>
                </a:extLst>
              </a:tr>
              <a:tr h="304903">
                <a:tc>
                  <a:txBody>
                    <a:bodyPr/>
                    <a:lstStyle/>
                    <a:p>
                      <a:pPr>
                        <a:lnSpc>
                          <a:spcPct val="107000"/>
                        </a:lnSpc>
                        <a:spcAft>
                          <a:spcPts val="0"/>
                        </a:spcAft>
                      </a:pPr>
                      <a:r>
                        <a:rPr lang="es-MX" sz="1600">
                          <a:effectLst/>
                        </a:rPr>
                        <a:t>Sector agropecuario</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4.7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$2,665.00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46.30%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70.00%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2.00%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dirty="0">
                          <a:effectLst/>
                        </a:rPr>
                        <a:t>6.40%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01495511"/>
                  </a:ext>
                </a:extLst>
              </a:tr>
              <a:tr h="304903">
                <a:tc>
                  <a:txBody>
                    <a:bodyPr/>
                    <a:lstStyle/>
                    <a:p>
                      <a:pPr>
                        <a:lnSpc>
                          <a:spcPct val="107000"/>
                        </a:lnSpc>
                        <a:spcAft>
                          <a:spcPts val="0"/>
                        </a:spcAft>
                      </a:pPr>
                      <a:r>
                        <a:rPr lang="es-MX" sz="1600">
                          <a:effectLst/>
                        </a:rPr>
                        <a:t>Sector educación y salud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3.7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$7,364.00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92.00%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3.80%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highlight>
                            <a:srgbClr val="00FFFF"/>
                          </a:highlight>
                        </a:rPr>
                        <a:t>55.30%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dirty="0">
                          <a:effectLst/>
                          <a:highlight>
                            <a:srgbClr val="00FFFF"/>
                          </a:highlight>
                        </a:rPr>
                        <a:t>63.60%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70976779"/>
                  </a:ext>
                </a:extLst>
              </a:tr>
              <a:tr h="304903">
                <a:tc>
                  <a:txBody>
                    <a:bodyPr/>
                    <a:lstStyle/>
                    <a:p>
                      <a:pPr>
                        <a:lnSpc>
                          <a:spcPct val="107000"/>
                        </a:lnSpc>
                        <a:spcAft>
                          <a:spcPts val="0"/>
                        </a:spcAft>
                      </a:pPr>
                      <a:r>
                        <a:rPr lang="es-MX" sz="1600">
                          <a:effectLst/>
                        </a:rPr>
                        <a:t>Sector de la construcción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3.4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$5,166.00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74.60%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46.20%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17.20%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dirty="0">
                          <a:effectLst/>
                        </a:rPr>
                        <a:t>3.00%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28586104"/>
                  </a:ext>
                </a:extLst>
              </a:tr>
              <a:tr h="304903">
                <a:tc>
                  <a:txBody>
                    <a:bodyPr/>
                    <a:lstStyle/>
                    <a:p>
                      <a:pPr>
                        <a:lnSpc>
                          <a:spcPct val="107000"/>
                        </a:lnSpc>
                        <a:spcAft>
                          <a:spcPts val="0"/>
                        </a:spcAft>
                      </a:pPr>
                      <a:r>
                        <a:rPr lang="es-MX" sz="1600">
                          <a:effectLst/>
                        </a:rPr>
                        <a:t>Sector turismo</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2.6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$4,036.00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62.90%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34.80%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dirty="0">
                          <a:effectLst/>
                        </a:rPr>
                        <a:t>9.70%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dirty="0">
                          <a:effectLst/>
                          <a:highlight>
                            <a:srgbClr val="00FFFF"/>
                          </a:highlight>
                        </a:rPr>
                        <a:t>56.30%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18468668"/>
                  </a:ext>
                </a:extLst>
              </a:tr>
              <a:tr h="304903">
                <a:tc>
                  <a:txBody>
                    <a:bodyPr/>
                    <a:lstStyle/>
                    <a:p>
                      <a:pPr>
                        <a:lnSpc>
                          <a:spcPct val="107000"/>
                        </a:lnSpc>
                        <a:spcAft>
                          <a:spcPts val="0"/>
                        </a:spcAft>
                      </a:pPr>
                      <a:r>
                        <a:rPr lang="es-MX" sz="1600">
                          <a:effectLst/>
                        </a:rPr>
                        <a:t>Sector servicios profesionales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2.5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$6,936.00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76.20%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9.30%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dirty="0">
                          <a:effectLst/>
                          <a:highlight>
                            <a:srgbClr val="00FFFF"/>
                          </a:highlight>
                        </a:rPr>
                        <a:t>47.80%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38.00%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77058517"/>
                  </a:ext>
                </a:extLst>
              </a:tr>
              <a:tr h="304903">
                <a:tc>
                  <a:txBody>
                    <a:bodyPr/>
                    <a:lstStyle/>
                    <a:p>
                      <a:pPr>
                        <a:lnSpc>
                          <a:spcPct val="107000"/>
                        </a:lnSpc>
                        <a:spcAft>
                          <a:spcPts val="0"/>
                        </a:spcAft>
                      </a:pPr>
                      <a:r>
                        <a:rPr lang="es-MX" sz="1600">
                          <a:effectLst/>
                        </a:rPr>
                        <a:t>Sector gubernamental</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2.2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$7,355.00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85.00%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13.30%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dirty="0">
                          <a:effectLst/>
                        </a:rPr>
                        <a:t>37.50%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dirty="0">
                          <a:effectLst/>
                        </a:rPr>
                        <a:t>35.60%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43792295"/>
                  </a:ext>
                </a:extLst>
              </a:tr>
              <a:tr h="304903">
                <a:tc>
                  <a:txBody>
                    <a:bodyPr/>
                    <a:lstStyle/>
                    <a:p>
                      <a:pPr>
                        <a:lnSpc>
                          <a:spcPct val="107000"/>
                        </a:lnSpc>
                        <a:spcAft>
                          <a:spcPts val="0"/>
                        </a:spcAft>
                      </a:pPr>
                      <a:r>
                        <a:rPr lang="es-MX" sz="1600">
                          <a:effectLst/>
                        </a:rPr>
                        <a:t>Sector industria transporte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2.2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$6,083.00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80.00%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22.50%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16.60%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dirty="0">
                          <a:effectLst/>
                        </a:rPr>
                        <a:t>12.00%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8584560"/>
                  </a:ext>
                </a:extLst>
              </a:tr>
              <a:tr h="304903">
                <a:tc>
                  <a:txBody>
                    <a:bodyPr/>
                    <a:lstStyle/>
                    <a:p>
                      <a:pPr>
                        <a:lnSpc>
                          <a:spcPct val="107000"/>
                        </a:lnSpc>
                        <a:spcAft>
                          <a:spcPts val="0"/>
                        </a:spcAft>
                      </a:pPr>
                      <a:r>
                        <a:rPr lang="es-MX" sz="1600" dirty="0">
                          <a:effectLst/>
                        </a:rPr>
                        <a:t>Sector industria extractiva</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0.35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dirty="0">
                          <a:effectLst/>
                        </a:rPr>
                        <a:t>$9,489.00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98.00%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19.20%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a:effectLst/>
                        </a:rPr>
                        <a:t>29.30%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s-MX" sz="1600" dirty="0">
                          <a:effectLst/>
                        </a:rPr>
                        <a:t>12.80%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52090516"/>
                  </a:ext>
                </a:extLst>
              </a:tr>
            </a:tbl>
          </a:graphicData>
        </a:graphic>
      </p:graphicFrame>
      <p:sp>
        <p:nvSpPr>
          <p:cNvPr id="6" name="Rectángulo 5"/>
          <p:cNvSpPr/>
          <p:nvPr/>
        </p:nvSpPr>
        <p:spPr>
          <a:xfrm>
            <a:off x="838198" y="6262684"/>
            <a:ext cx="12610515" cy="276999"/>
          </a:xfrm>
          <a:prstGeom prst="rect">
            <a:avLst/>
          </a:prstGeom>
        </p:spPr>
        <p:txBody>
          <a:bodyPr wrap="square">
            <a:spAutoFit/>
          </a:bodyPr>
          <a:lstStyle/>
          <a:p>
            <a:pPr lvl="0" eaLnBrk="0" fontAlgn="base" hangingPunct="0">
              <a:spcBef>
                <a:spcPct val="0"/>
              </a:spcBef>
              <a:spcAft>
                <a:spcPct val="0"/>
              </a:spcAft>
            </a:pPr>
            <a:r>
              <a:rPr lang="es-MX" altLang="en-US" sz="1200" dirty="0">
                <a:solidFill>
                  <a:srgbClr val="000000"/>
                </a:solidFill>
                <a:latin typeface="Calibri" panose="020F0502020204030204" pitchFamily="34" charset="0"/>
                <a:ea typeface="Calibri" panose="020F0502020204030204" pitchFamily="34" charset="0"/>
                <a:cs typeface="Arial" panose="020B0604020202020204" pitchFamily="34" charset="0"/>
              </a:rPr>
              <a:t>Fuente: OLA, (2017) consultado en</a:t>
            </a:r>
            <a:r>
              <a:rPr lang="es-MX" altLang="en-US" sz="1200" dirty="0">
                <a:latin typeface="Calibri" panose="020F0502020204030204" pitchFamily="34" charset="0"/>
                <a:ea typeface="Calibri" panose="020F0502020204030204" pitchFamily="34" charset="0"/>
                <a:cs typeface="Arial" panose="020B0604020202020204" pitchFamily="34" charset="0"/>
              </a:rPr>
              <a:t> </a:t>
            </a:r>
            <a:r>
              <a:rPr lang="es-MX" altLang="en-US" sz="1200" b="1" dirty="0">
                <a:latin typeface="Calibri" panose="020F0502020204030204" pitchFamily="34" charset="0"/>
                <a:ea typeface="Calibri" panose="020F0502020204030204" pitchFamily="34" charset="0"/>
                <a:cs typeface="Arial" panose="020B0604020202020204" pitchFamily="34" charset="0"/>
                <a:hlinkClick r:id="rId2"/>
              </a:rPr>
              <a:t>http://www.observatoriolaboral.gob.mx/static/estudios-publicaciones/Tendencias_empleo.html</a:t>
            </a:r>
            <a:endParaRPr lang="en-US" altLang="en-US" sz="1200" dirty="0"/>
          </a:p>
        </p:txBody>
      </p:sp>
    </p:spTree>
    <p:extLst>
      <p:ext uri="{BB962C8B-B14F-4D97-AF65-F5344CB8AC3E}">
        <p14:creationId xmlns:p14="http://schemas.microsoft.com/office/powerpoint/2010/main" val="2742499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722C7-598A-4A81-9ED7-13B572EF7AE6}"/>
              </a:ext>
            </a:extLst>
          </p:cNvPr>
          <p:cNvSpPr>
            <a:spLocks noGrp="1"/>
          </p:cNvSpPr>
          <p:nvPr>
            <p:ph type="title"/>
          </p:nvPr>
        </p:nvSpPr>
        <p:spPr>
          <a:xfrm>
            <a:off x="838199" y="276634"/>
            <a:ext cx="10515600" cy="1325563"/>
          </a:xfrm>
        </p:spPr>
        <p:txBody>
          <a:bodyPr>
            <a:normAutofit/>
          </a:bodyPr>
          <a:lstStyle/>
          <a:p>
            <a:pPr algn="ctr"/>
            <a:r>
              <a:rPr lang="en-US" altLang="fr-FR" sz="4000" dirty="0">
                <a:latin typeface="+mn-lt"/>
                <a:ea typeface="Calibri" panose="020F0502020204030204" pitchFamily="34" charset="0"/>
                <a:cs typeface="Times New Roman" panose="02020603050405020304" pitchFamily="18" charset="0"/>
              </a:rPr>
              <a:t>Social characteristics of the three generation</a:t>
            </a:r>
            <a:endParaRPr lang="fr-FR" sz="4000" dirty="0">
              <a:latin typeface="+mn-lt"/>
            </a:endParaRPr>
          </a:p>
        </p:txBody>
      </p:sp>
      <p:graphicFrame>
        <p:nvGraphicFramePr>
          <p:cNvPr id="4" name="Content Placeholder 3">
            <a:extLst>
              <a:ext uri="{FF2B5EF4-FFF2-40B4-BE49-F238E27FC236}">
                <a16:creationId xmlns:a16="http://schemas.microsoft.com/office/drawing/2014/main" id="{50C0AD61-5D10-4EC7-B98B-1123EEC18EAF}"/>
              </a:ext>
            </a:extLst>
          </p:cNvPr>
          <p:cNvGraphicFramePr>
            <a:graphicFrameLocks noGrp="1"/>
          </p:cNvGraphicFramePr>
          <p:nvPr>
            <p:ph idx="1"/>
            <p:extLst>
              <p:ext uri="{D42A27DB-BD31-4B8C-83A1-F6EECF244321}">
                <p14:modId xmlns:p14="http://schemas.microsoft.com/office/powerpoint/2010/main" val="4215801719"/>
              </p:ext>
            </p:extLst>
          </p:nvPr>
        </p:nvGraphicFramePr>
        <p:xfrm>
          <a:off x="1504335" y="2211725"/>
          <a:ext cx="8927691" cy="3401182"/>
        </p:xfrm>
        <a:graphic>
          <a:graphicData uri="http://schemas.openxmlformats.org/drawingml/2006/table">
            <a:tbl>
              <a:tblPr firstRow="1" firstCol="1" bandRow="1">
                <a:tableStyleId>{3B4B98B0-60AC-42C2-AFA5-B58CD77FA1E5}</a:tableStyleId>
              </a:tblPr>
              <a:tblGrid>
                <a:gridCol w="3785420">
                  <a:extLst>
                    <a:ext uri="{9D8B030D-6E8A-4147-A177-3AD203B41FA5}">
                      <a16:colId xmlns:a16="http://schemas.microsoft.com/office/drawing/2014/main" val="2233637598"/>
                    </a:ext>
                  </a:extLst>
                </a:gridCol>
                <a:gridCol w="1714859">
                  <a:extLst>
                    <a:ext uri="{9D8B030D-6E8A-4147-A177-3AD203B41FA5}">
                      <a16:colId xmlns:a16="http://schemas.microsoft.com/office/drawing/2014/main" val="72525167"/>
                    </a:ext>
                  </a:extLst>
                </a:gridCol>
                <a:gridCol w="1806062">
                  <a:extLst>
                    <a:ext uri="{9D8B030D-6E8A-4147-A177-3AD203B41FA5}">
                      <a16:colId xmlns:a16="http://schemas.microsoft.com/office/drawing/2014/main" val="2885007650"/>
                    </a:ext>
                  </a:extLst>
                </a:gridCol>
                <a:gridCol w="1621350">
                  <a:extLst>
                    <a:ext uri="{9D8B030D-6E8A-4147-A177-3AD203B41FA5}">
                      <a16:colId xmlns:a16="http://schemas.microsoft.com/office/drawing/2014/main" val="1683487683"/>
                    </a:ext>
                  </a:extLst>
                </a:gridCol>
              </a:tblGrid>
              <a:tr h="788446">
                <a:tc>
                  <a:txBody>
                    <a:bodyPr/>
                    <a:lstStyle/>
                    <a:p>
                      <a:pPr algn="ctr">
                        <a:lnSpc>
                          <a:spcPct val="115000"/>
                        </a:lnSpc>
                        <a:spcAft>
                          <a:spcPts val="0"/>
                        </a:spcAft>
                        <a:tabLst>
                          <a:tab pos="2171700" algn="l"/>
                        </a:tabLst>
                      </a:pPr>
                      <a:r>
                        <a:rPr lang="en-US" sz="2000" u="none" strike="noStrike" dirty="0">
                          <a:effectLst/>
                        </a:rPr>
                        <a:t> </a:t>
                      </a:r>
                      <a:endParaRPr lang="fr-FR"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171700" algn="l"/>
                        </a:tabLst>
                      </a:pPr>
                      <a:r>
                        <a:rPr lang="en-US" sz="2000" u="none" strike="noStrike" dirty="0">
                          <a:effectLst/>
                        </a:rPr>
                        <a:t>1</a:t>
                      </a:r>
                      <a:r>
                        <a:rPr lang="en-US" sz="2000" u="none" strike="noStrike" baseline="30000" dirty="0">
                          <a:effectLst/>
                        </a:rPr>
                        <a:t>st</a:t>
                      </a:r>
                      <a:r>
                        <a:rPr lang="en-US" sz="2000" u="none" strike="noStrike" dirty="0">
                          <a:effectLst/>
                        </a:rPr>
                        <a:t>. </a:t>
                      </a:r>
                      <a:r>
                        <a:rPr lang="en-US" sz="2000" u="none" strike="noStrike" dirty="0" smtClean="0">
                          <a:effectLst/>
                        </a:rPr>
                        <a:t>Generation</a:t>
                      </a:r>
                      <a:endParaRPr lang="fr-FR"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171700" algn="l"/>
                        </a:tabLst>
                      </a:pPr>
                      <a:r>
                        <a:rPr lang="en-US" sz="2000" u="none" strike="noStrike">
                          <a:effectLst/>
                        </a:rPr>
                        <a:t>2</a:t>
                      </a:r>
                      <a:r>
                        <a:rPr lang="en-US" sz="2000" u="none" strike="noStrike" baseline="30000">
                          <a:effectLst/>
                        </a:rPr>
                        <a:t>nd</a:t>
                      </a:r>
                      <a:r>
                        <a:rPr lang="en-US" sz="2000" u="none" strike="noStrike">
                          <a:effectLst/>
                        </a:rPr>
                        <a:t> generation</a:t>
                      </a:r>
                      <a:endParaRPr lang="fr-FR"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tabLst>
                          <a:tab pos="2171700" algn="l"/>
                        </a:tabLst>
                      </a:pPr>
                      <a:r>
                        <a:rPr lang="en-US" sz="2000" u="none" strike="noStrike" dirty="0">
                          <a:effectLst/>
                        </a:rPr>
                        <a:t>3</a:t>
                      </a:r>
                      <a:r>
                        <a:rPr lang="en-US" sz="2000" u="none" strike="noStrike" baseline="30000" dirty="0">
                          <a:effectLst/>
                        </a:rPr>
                        <a:t>rd</a:t>
                      </a:r>
                      <a:r>
                        <a:rPr lang="en-US" sz="2000" u="none" strike="noStrike" dirty="0">
                          <a:effectLst/>
                        </a:rPr>
                        <a:t> generation</a:t>
                      </a:r>
                      <a:endParaRPr lang="fr-FR"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83528082"/>
                  </a:ext>
                </a:extLst>
              </a:tr>
              <a:tr h="520392">
                <a:tc>
                  <a:txBody>
                    <a:bodyPr/>
                    <a:lstStyle/>
                    <a:p>
                      <a:pPr>
                        <a:lnSpc>
                          <a:spcPct val="115000"/>
                        </a:lnSpc>
                        <a:spcAft>
                          <a:spcPts val="0"/>
                        </a:spcAft>
                        <a:tabLst>
                          <a:tab pos="2171700" algn="l"/>
                        </a:tabLst>
                      </a:pPr>
                      <a:r>
                        <a:rPr lang="en-US" sz="2000" b="0" u="none" strike="noStrike" dirty="0">
                          <a:effectLst/>
                        </a:rPr>
                        <a:t>Familiar migratory antecedents</a:t>
                      </a:r>
                      <a:endParaRPr lang="fr-FR" sz="2000" b="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tabLst>
                          <a:tab pos="2171700" algn="l"/>
                        </a:tabLst>
                      </a:pPr>
                      <a:r>
                        <a:rPr lang="en-US" sz="2000" u="none" strike="noStrike" dirty="0">
                          <a:effectLst/>
                        </a:rPr>
                        <a:t>33.3%</a:t>
                      </a:r>
                      <a:endParaRPr lang="fr-FR"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tabLst>
                          <a:tab pos="2171700" algn="l"/>
                        </a:tabLst>
                      </a:pPr>
                      <a:r>
                        <a:rPr lang="en-US" sz="2000" u="none" strike="noStrike">
                          <a:effectLst/>
                        </a:rPr>
                        <a:t>19.7%</a:t>
                      </a:r>
                      <a:endParaRPr lang="fr-FR"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tabLst>
                          <a:tab pos="2171700" algn="l"/>
                        </a:tabLst>
                      </a:pPr>
                      <a:r>
                        <a:rPr lang="en-US" sz="2000" u="none" strike="noStrike">
                          <a:effectLst/>
                        </a:rPr>
                        <a:t>15.6%</a:t>
                      </a:r>
                      <a:endParaRPr lang="fr-FR"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52690823"/>
                  </a:ext>
                </a:extLst>
              </a:tr>
              <a:tr h="520392">
                <a:tc>
                  <a:txBody>
                    <a:bodyPr/>
                    <a:lstStyle/>
                    <a:p>
                      <a:pPr>
                        <a:lnSpc>
                          <a:spcPct val="115000"/>
                        </a:lnSpc>
                        <a:spcAft>
                          <a:spcPts val="0"/>
                        </a:spcAft>
                        <a:tabLst>
                          <a:tab pos="2171700" algn="l"/>
                        </a:tabLst>
                      </a:pPr>
                      <a:r>
                        <a:rPr lang="en-US" sz="2000" b="0" u="none" strike="noStrike">
                          <a:effectLst/>
                        </a:rPr>
                        <a:t>Parents with Higher Education</a:t>
                      </a:r>
                      <a:endParaRPr lang="fr-FR" sz="2000" b="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tabLst>
                          <a:tab pos="2171700" algn="l"/>
                        </a:tabLst>
                      </a:pPr>
                      <a:r>
                        <a:rPr lang="en-US" sz="2000" u="none" strike="noStrike">
                          <a:effectLst/>
                        </a:rPr>
                        <a:t>26%</a:t>
                      </a:r>
                      <a:endParaRPr lang="fr-FR"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tabLst>
                          <a:tab pos="2171700" algn="l"/>
                        </a:tabLst>
                      </a:pPr>
                      <a:r>
                        <a:rPr lang="en-US" sz="2000" u="none" strike="noStrike">
                          <a:effectLst/>
                        </a:rPr>
                        <a:t>46.7%</a:t>
                      </a:r>
                      <a:endParaRPr lang="fr-FR"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tabLst>
                          <a:tab pos="2171700" algn="l"/>
                        </a:tabLst>
                      </a:pPr>
                      <a:r>
                        <a:rPr lang="en-US" sz="2000" u="none" strike="noStrike">
                          <a:effectLst/>
                        </a:rPr>
                        <a:t>70.7%</a:t>
                      </a:r>
                      <a:endParaRPr lang="fr-FR"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65120929"/>
                  </a:ext>
                </a:extLst>
              </a:tr>
              <a:tr h="520392">
                <a:tc>
                  <a:txBody>
                    <a:bodyPr/>
                    <a:lstStyle/>
                    <a:p>
                      <a:pPr>
                        <a:lnSpc>
                          <a:spcPct val="115000"/>
                        </a:lnSpc>
                        <a:spcAft>
                          <a:spcPts val="0"/>
                        </a:spcAft>
                        <a:tabLst>
                          <a:tab pos="2171700" algn="l"/>
                        </a:tabLst>
                      </a:pPr>
                      <a:r>
                        <a:rPr lang="en-US" sz="2000" b="0" u="none" strike="noStrike">
                          <a:effectLst/>
                        </a:rPr>
                        <a:t>Parents in high SES occupations</a:t>
                      </a:r>
                      <a:endParaRPr lang="fr-FR" sz="2000" b="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tabLst>
                          <a:tab pos="2171700" algn="l"/>
                        </a:tabLst>
                      </a:pPr>
                      <a:r>
                        <a:rPr lang="en-US" sz="2000" u="none" strike="noStrike">
                          <a:effectLst/>
                        </a:rPr>
                        <a:t>46.2%</a:t>
                      </a:r>
                      <a:endParaRPr lang="fr-FR"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tabLst>
                          <a:tab pos="2171700" algn="l"/>
                        </a:tabLst>
                      </a:pPr>
                      <a:r>
                        <a:rPr lang="en-US" sz="2000" u="none" strike="noStrike">
                          <a:effectLst/>
                        </a:rPr>
                        <a:t>55%</a:t>
                      </a:r>
                      <a:endParaRPr lang="fr-FR"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tabLst>
                          <a:tab pos="2171700" algn="l"/>
                        </a:tabLst>
                      </a:pPr>
                      <a:r>
                        <a:rPr lang="en-US" sz="2000" u="none" strike="noStrike">
                          <a:effectLst/>
                        </a:rPr>
                        <a:t>68.1%</a:t>
                      </a:r>
                      <a:endParaRPr lang="fr-FR"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68377124"/>
                  </a:ext>
                </a:extLst>
              </a:tr>
              <a:tr h="257176">
                <a:tc>
                  <a:txBody>
                    <a:bodyPr/>
                    <a:lstStyle/>
                    <a:p>
                      <a:pPr>
                        <a:lnSpc>
                          <a:spcPct val="115000"/>
                        </a:lnSpc>
                        <a:spcAft>
                          <a:spcPts val="0"/>
                        </a:spcAft>
                        <a:tabLst>
                          <a:tab pos="2171700" algn="l"/>
                        </a:tabLst>
                      </a:pPr>
                      <a:r>
                        <a:rPr lang="en-US" sz="2000" b="0" u="none" strike="noStrike">
                          <a:effectLst/>
                        </a:rPr>
                        <a:t>Deal two or more languages</a:t>
                      </a:r>
                      <a:endParaRPr lang="fr-FR" sz="2000" b="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tabLst>
                          <a:tab pos="2171700" algn="l"/>
                        </a:tabLst>
                      </a:pPr>
                      <a:r>
                        <a:rPr lang="en-US" sz="2000" u="none" strike="noStrike">
                          <a:effectLst/>
                        </a:rPr>
                        <a:t>61%</a:t>
                      </a:r>
                      <a:endParaRPr lang="fr-FR"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tabLst>
                          <a:tab pos="2171700" algn="l"/>
                        </a:tabLst>
                      </a:pPr>
                      <a:r>
                        <a:rPr lang="en-US" sz="2000" u="none" strike="noStrike">
                          <a:effectLst/>
                        </a:rPr>
                        <a:t>85.4%</a:t>
                      </a:r>
                      <a:endParaRPr lang="fr-FR"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tabLst>
                          <a:tab pos="2171700" algn="l"/>
                        </a:tabLst>
                      </a:pPr>
                      <a:r>
                        <a:rPr lang="en-US" sz="2000" u="none" strike="noStrike">
                          <a:effectLst/>
                        </a:rPr>
                        <a:t>91.5%</a:t>
                      </a:r>
                      <a:endParaRPr lang="fr-FR"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84099984"/>
                  </a:ext>
                </a:extLst>
              </a:tr>
              <a:tr h="520392">
                <a:tc>
                  <a:txBody>
                    <a:bodyPr/>
                    <a:lstStyle/>
                    <a:p>
                      <a:pPr>
                        <a:lnSpc>
                          <a:spcPct val="115000"/>
                        </a:lnSpc>
                        <a:spcAft>
                          <a:spcPts val="0"/>
                        </a:spcAft>
                        <a:tabLst>
                          <a:tab pos="2171700" algn="l"/>
                        </a:tabLst>
                      </a:pPr>
                      <a:r>
                        <a:rPr lang="en-US" sz="2000" b="0" u="none" strike="noStrike" dirty="0">
                          <a:effectLst/>
                        </a:rPr>
                        <a:t>Not </a:t>
                      </a:r>
                      <a:r>
                        <a:rPr lang="en-US" sz="2000" b="0" u="none" strike="noStrike" dirty="0" smtClean="0">
                          <a:effectLst/>
                        </a:rPr>
                        <a:t>working </a:t>
                      </a:r>
                      <a:r>
                        <a:rPr lang="en-US" sz="2000" b="0" u="none" strike="noStrike" dirty="0">
                          <a:effectLst/>
                        </a:rPr>
                        <a:t>before </a:t>
                      </a:r>
                      <a:r>
                        <a:rPr lang="en-US" sz="2000" b="0" u="none" strike="noStrike" dirty="0" smtClean="0">
                          <a:effectLst/>
                        </a:rPr>
                        <a:t>going to study abroad</a:t>
                      </a:r>
                      <a:endParaRPr lang="fr-FR" sz="2000" b="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tabLst>
                          <a:tab pos="2171700" algn="l"/>
                        </a:tabLst>
                      </a:pPr>
                      <a:r>
                        <a:rPr lang="en-US" sz="2000" u="none" strike="noStrike" dirty="0">
                          <a:effectLst/>
                        </a:rPr>
                        <a:t>43.9%</a:t>
                      </a:r>
                      <a:endParaRPr lang="fr-FR"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tabLst>
                          <a:tab pos="2171700" algn="l"/>
                        </a:tabLst>
                      </a:pPr>
                      <a:r>
                        <a:rPr lang="en-US" sz="2000" u="none" strike="noStrike">
                          <a:effectLst/>
                        </a:rPr>
                        <a:t>26.7%</a:t>
                      </a:r>
                      <a:endParaRPr lang="fr-FR"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tabLst>
                          <a:tab pos="2171700" algn="l"/>
                        </a:tabLst>
                      </a:pPr>
                      <a:r>
                        <a:rPr lang="en-US" sz="2000" u="none" strike="noStrike" dirty="0">
                          <a:effectLst/>
                        </a:rPr>
                        <a:t>47.8%</a:t>
                      </a:r>
                      <a:endParaRPr lang="fr-FR"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46409609"/>
                  </a:ext>
                </a:extLst>
              </a:tr>
            </a:tbl>
          </a:graphicData>
        </a:graphic>
      </p:graphicFrame>
    </p:spTree>
    <p:extLst>
      <p:ext uri="{BB962C8B-B14F-4D97-AF65-F5344CB8AC3E}">
        <p14:creationId xmlns:p14="http://schemas.microsoft.com/office/powerpoint/2010/main" val="38348358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7ED24-7DFE-4116-B701-A5518FCC3A89}"/>
              </a:ext>
            </a:extLst>
          </p:cNvPr>
          <p:cNvSpPr>
            <a:spLocks noGrp="1"/>
          </p:cNvSpPr>
          <p:nvPr>
            <p:ph type="title"/>
          </p:nvPr>
        </p:nvSpPr>
        <p:spPr>
          <a:xfrm>
            <a:off x="823451" y="77271"/>
            <a:ext cx="10515600" cy="1325563"/>
          </a:xfrm>
        </p:spPr>
        <p:txBody>
          <a:bodyPr>
            <a:normAutofit/>
          </a:bodyPr>
          <a:lstStyle/>
          <a:p>
            <a:r>
              <a:rPr lang="en-US" sz="4000" b="1" dirty="0">
                <a:latin typeface="+mn-lt"/>
                <a:cs typeface="Times New Roman" panose="02020603050405020304" pitchFamily="18" charset="0"/>
              </a:rPr>
              <a:t>Variables included in the model</a:t>
            </a:r>
            <a:endParaRPr lang="fr-FR" sz="4000" b="1" dirty="0">
              <a:latin typeface="+mn-lt"/>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B44B3C75-DB8E-459F-9027-D519A0813C05}"/>
              </a:ext>
            </a:extLst>
          </p:cNvPr>
          <p:cNvGraphicFramePr>
            <a:graphicFrameLocks noGrp="1"/>
          </p:cNvGraphicFramePr>
          <p:nvPr>
            <p:ph idx="1"/>
            <p:extLst>
              <p:ext uri="{D42A27DB-BD31-4B8C-83A1-F6EECF244321}">
                <p14:modId xmlns:p14="http://schemas.microsoft.com/office/powerpoint/2010/main" val="1333812662"/>
              </p:ext>
            </p:extLst>
          </p:nvPr>
        </p:nvGraphicFramePr>
        <p:xfrm>
          <a:off x="953728" y="1222675"/>
          <a:ext cx="10255045" cy="5444333"/>
        </p:xfrm>
        <a:graphic>
          <a:graphicData uri="http://schemas.openxmlformats.org/drawingml/2006/table">
            <a:tbl>
              <a:tblPr firstRow="1" firstCol="1" bandRow="1">
                <a:tableStyleId>{3B4B98B0-60AC-42C2-AFA5-B58CD77FA1E5}</a:tableStyleId>
              </a:tblPr>
              <a:tblGrid>
                <a:gridCol w="2231922">
                  <a:extLst>
                    <a:ext uri="{9D8B030D-6E8A-4147-A177-3AD203B41FA5}">
                      <a16:colId xmlns:a16="http://schemas.microsoft.com/office/drawing/2014/main" val="3276727220"/>
                    </a:ext>
                  </a:extLst>
                </a:gridCol>
                <a:gridCol w="8023123">
                  <a:extLst>
                    <a:ext uri="{9D8B030D-6E8A-4147-A177-3AD203B41FA5}">
                      <a16:colId xmlns:a16="http://schemas.microsoft.com/office/drawing/2014/main" val="4123938172"/>
                    </a:ext>
                  </a:extLst>
                </a:gridCol>
              </a:tblGrid>
              <a:tr h="167436">
                <a:tc>
                  <a:txBody>
                    <a:bodyPr/>
                    <a:lstStyle/>
                    <a:p>
                      <a:pPr algn="ctr">
                        <a:lnSpc>
                          <a:spcPct val="115000"/>
                        </a:lnSpc>
                        <a:spcAft>
                          <a:spcPts val="0"/>
                        </a:spcAft>
                      </a:pPr>
                      <a:r>
                        <a:rPr lang="en-US" sz="1400">
                          <a:effectLst/>
                        </a:rPr>
                        <a:t>Variable name</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3403" marR="63403" marT="0" marB="0"/>
                </a:tc>
                <a:tc>
                  <a:txBody>
                    <a:bodyPr/>
                    <a:lstStyle/>
                    <a:p>
                      <a:pPr algn="ctr">
                        <a:lnSpc>
                          <a:spcPct val="115000"/>
                        </a:lnSpc>
                        <a:spcAft>
                          <a:spcPts val="0"/>
                        </a:spcAft>
                      </a:pPr>
                      <a:r>
                        <a:rPr lang="en-US" sz="1400" dirty="0">
                          <a:effectLst/>
                        </a:rPr>
                        <a:t>Description</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403" marR="63403" marT="0" marB="0"/>
                </a:tc>
                <a:extLst>
                  <a:ext uri="{0D108BD9-81ED-4DB2-BD59-A6C34878D82A}">
                    <a16:rowId xmlns:a16="http://schemas.microsoft.com/office/drawing/2014/main" val="3301551624"/>
                  </a:ext>
                </a:extLst>
              </a:tr>
              <a:tr h="167436">
                <a:tc>
                  <a:txBody>
                    <a:bodyPr/>
                    <a:lstStyle/>
                    <a:p>
                      <a:pPr>
                        <a:lnSpc>
                          <a:spcPct val="115000"/>
                        </a:lnSpc>
                        <a:spcAft>
                          <a:spcPts val="0"/>
                        </a:spcAft>
                      </a:pPr>
                      <a:r>
                        <a:rPr lang="en-US" sz="1400" dirty="0">
                          <a:effectLst/>
                        </a:rPr>
                        <a:t>DEPENDENT</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403" marR="63403" marT="0" marB="0" anchor="ctr"/>
                </a:tc>
                <a:tc>
                  <a:txBody>
                    <a:bodyPr/>
                    <a:lstStyle/>
                    <a:p>
                      <a:pPr>
                        <a:lnSpc>
                          <a:spcPct val="115000"/>
                        </a:lnSpc>
                        <a:spcAft>
                          <a:spcPts val="0"/>
                        </a:spcAft>
                      </a:pPr>
                      <a:r>
                        <a:rPr lang="en-US" sz="1400">
                          <a:effectLst/>
                        </a:rPr>
                        <a:t> </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3403" marR="63403" marT="0" marB="0" anchor="ctr"/>
                </a:tc>
                <a:extLst>
                  <a:ext uri="{0D108BD9-81ED-4DB2-BD59-A6C34878D82A}">
                    <a16:rowId xmlns:a16="http://schemas.microsoft.com/office/drawing/2014/main" val="588945902"/>
                  </a:ext>
                </a:extLst>
              </a:tr>
              <a:tr h="334873">
                <a:tc>
                  <a:txBody>
                    <a:bodyPr/>
                    <a:lstStyle/>
                    <a:p>
                      <a:pPr marL="110490">
                        <a:lnSpc>
                          <a:spcPct val="115000"/>
                        </a:lnSpc>
                        <a:spcAft>
                          <a:spcPts val="0"/>
                        </a:spcAft>
                      </a:pPr>
                      <a:r>
                        <a:rPr lang="en-US" sz="1400">
                          <a:effectLst/>
                        </a:rPr>
                        <a:t>Part of the elite</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3403" marR="63403" marT="0" marB="0" anchor="ctr"/>
                </a:tc>
                <a:tc>
                  <a:txBody>
                    <a:bodyPr/>
                    <a:lstStyle/>
                    <a:p>
                      <a:pPr>
                        <a:lnSpc>
                          <a:spcPct val="115000"/>
                        </a:lnSpc>
                        <a:spcAft>
                          <a:spcPts val="0"/>
                        </a:spcAft>
                      </a:pPr>
                      <a:r>
                        <a:rPr lang="en-US" sz="1400" dirty="0">
                          <a:effectLst/>
                        </a:rPr>
                        <a:t>Dummy variable based in the type of occupation and income. (0= Not part, 1= part f the elite)</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403" marR="63403" marT="0" marB="0" anchor="ctr"/>
                </a:tc>
                <a:extLst>
                  <a:ext uri="{0D108BD9-81ED-4DB2-BD59-A6C34878D82A}">
                    <a16:rowId xmlns:a16="http://schemas.microsoft.com/office/drawing/2014/main" val="420249110"/>
                  </a:ext>
                </a:extLst>
              </a:tr>
              <a:tr h="214150">
                <a:tc>
                  <a:txBody>
                    <a:bodyPr/>
                    <a:lstStyle/>
                    <a:p>
                      <a:pPr>
                        <a:lnSpc>
                          <a:spcPct val="115000"/>
                        </a:lnSpc>
                        <a:spcAft>
                          <a:spcPts val="0"/>
                        </a:spcAft>
                      </a:pPr>
                      <a:r>
                        <a:rPr lang="en-US" sz="1400" dirty="0">
                          <a:effectLst/>
                        </a:rPr>
                        <a:t>INDEPENDIENT</a:t>
                      </a:r>
                      <a:r>
                        <a:rPr lang="en-US" sz="1400" baseline="0" dirty="0">
                          <a:effectLst/>
                        </a:rPr>
                        <a:t> VARIABLES</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403" marR="63403" marT="0" marB="0" anchor="ctr"/>
                </a:tc>
                <a:tc>
                  <a:txBody>
                    <a:bodyPr/>
                    <a:lstStyle/>
                    <a:p>
                      <a:pPr>
                        <a:lnSpc>
                          <a:spcPct val="115000"/>
                        </a:lnSpc>
                        <a:spcAft>
                          <a:spcPts val="0"/>
                        </a:spcAft>
                      </a:pPr>
                      <a:r>
                        <a:rPr lang="en-US" sz="1400" dirty="0">
                          <a:effectLst/>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403" marR="63403" marT="0" marB="0" anchor="ctr"/>
                </a:tc>
                <a:extLst>
                  <a:ext uri="{0D108BD9-81ED-4DB2-BD59-A6C34878D82A}">
                    <a16:rowId xmlns:a16="http://schemas.microsoft.com/office/drawing/2014/main" val="344311665"/>
                  </a:ext>
                </a:extLst>
              </a:tr>
              <a:tr h="334873">
                <a:tc>
                  <a:txBody>
                    <a:bodyPr/>
                    <a:lstStyle/>
                    <a:p>
                      <a:pPr marL="110490">
                        <a:lnSpc>
                          <a:spcPct val="115000"/>
                        </a:lnSpc>
                        <a:spcAft>
                          <a:spcPts val="0"/>
                        </a:spcAft>
                      </a:pPr>
                      <a:r>
                        <a:rPr lang="en-US" sz="1400" dirty="0">
                          <a:effectLst/>
                        </a:rPr>
                        <a:t>Study country</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403" marR="63403" marT="0" marB="0" anchor="ctr"/>
                </a:tc>
                <a:tc>
                  <a:txBody>
                    <a:bodyPr/>
                    <a:lstStyle/>
                    <a:p>
                      <a:pPr>
                        <a:lnSpc>
                          <a:spcPct val="115000"/>
                        </a:lnSpc>
                        <a:spcAft>
                          <a:spcPts val="0"/>
                        </a:spcAft>
                      </a:pPr>
                      <a:r>
                        <a:rPr lang="en-US" sz="1400" dirty="0">
                          <a:effectLst/>
                        </a:rPr>
                        <a:t>Categorical variable (1= Canada, 2= United States, 3= Germany, 4= Spain, 5= France, 6= United Kingdom, 7= Others, 8=two or more countries)</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403" marR="63403" marT="0" marB="0" anchor="ctr"/>
                </a:tc>
                <a:extLst>
                  <a:ext uri="{0D108BD9-81ED-4DB2-BD59-A6C34878D82A}">
                    <a16:rowId xmlns:a16="http://schemas.microsoft.com/office/drawing/2014/main" val="2122952044"/>
                  </a:ext>
                </a:extLst>
              </a:tr>
              <a:tr h="334873">
                <a:tc>
                  <a:txBody>
                    <a:bodyPr/>
                    <a:lstStyle/>
                    <a:p>
                      <a:pPr marL="110490">
                        <a:lnSpc>
                          <a:spcPct val="115000"/>
                        </a:lnSpc>
                        <a:spcAft>
                          <a:spcPts val="0"/>
                        </a:spcAft>
                      </a:pPr>
                      <a:r>
                        <a:rPr lang="en-US" sz="1400" dirty="0">
                          <a:effectLst/>
                        </a:rPr>
                        <a:t>Field of study</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403" marR="63403" marT="0" marB="0" anchor="ctr"/>
                </a:tc>
                <a:tc>
                  <a:txBody>
                    <a:bodyPr/>
                    <a:lstStyle/>
                    <a:p>
                      <a:pPr>
                        <a:lnSpc>
                          <a:spcPct val="115000"/>
                        </a:lnSpc>
                        <a:spcAft>
                          <a:spcPts val="0"/>
                        </a:spcAft>
                      </a:pPr>
                      <a:r>
                        <a:rPr lang="en-US" sz="1400">
                          <a:effectLst/>
                        </a:rPr>
                        <a:t>Categorical variable. (1= Hard-pure area, 2= Soft-pure area, 3= Hard-applied, 4 Soft-applied)</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3403" marR="63403" marT="0" marB="0" anchor="ctr"/>
                </a:tc>
                <a:extLst>
                  <a:ext uri="{0D108BD9-81ED-4DB2-BD59-A6C34878D82A}">
                    <a16:rowId xmlns:a16="http://schemas.microsoft.com/office/drawing/2014/main" val="531711004"/>
                  </a:ext>
                </a:extLst>
              </a:tr>
              <a:tr h="334873">
                <a:tc>
                  <a:txBody>
                    <a:bodyPr/>
                    <a:lstStyle/>
                    <a:p>
                      <a:pPr marL="110490">
                        <a:lnSpc>
                          <a:spcPct val="115000"/>
                        </a:lnSpc>
                        <a:spcAft>
                          <a:spcPts val="0"/>
                        </a:spcAft>
                      </a:pPr>
                      <a:r>
                        <a:rPr lang="en-US" sz="1400">
                          <a:effectLst/>
                        </a:rPr>
                        <a:t>Job seeking</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3403" marR="63403" marT="0" marB="0" anchor="ctr"/>
                </a:tc>
                <a:tc>
                  <a:txBody>
                    <a:bodyPr/>
                    <a:lstStyle/>
                    <a:p>
                      <a:pPr>
                        <a:lnSpc>
                          <a:spcPct val="115000"/>
                        </a:lnSpc>
                        <a:spcAft>
                          <a:spcPts val="0"/>
                        </a:spcAft>
                      </a:pPr>
                      <a:r>
                        <a:rPr lang="en-US" sz="1400">
                          <a:effectLst/>
                        </a:rPr>
                        <a:t>Categorical variable. (1= Social capital (inherit or acquired), 2= Competition or calls, 3= Set up a company, 4= Others)</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3403" marR="63403" marT="0" marB="0" anchor="ctr"/>
                </a:tc>
                <a:extLst>
                  <a:ext uri="{0D108BD9-81ED-4DB2-BD59-A6C34878D82A}">
                    <a16:rowId xmlns:a16="http://schemas.microsoft.com/office/drawing/2014/main" val="3685621765"/>
                  </a:ext>
                </a:extLst>
              </a:tr>
              <a:tr h="222034">
                <a:tc>
                  <a:txBody>
                    <a:bodyPr/>
                    <a:lstStyle/>
                    <a:p>
                      <a:pPr marL="110490">
                        <a:lnSpc>
                          <a:spcPct val="115000"/>
                        </a:lnSpc>
                        <a:spcAft>
                          <a:spcPts val="0"/>
                        </a:spcAft>
                      </a:pPr>
                      <a:r>
                        <a:rPr lang="en-US" sz="1400" dirty="0">
                          <a:effectLst/>
                        </a:rPr>
                        <a:t>Current</a:t>
                      </a:r>
                      <a:r>
                        <a:rPr lang="en-US" sz="1400" baseline="0" dirty="0">
                          <a:effectLst/>
                        </a:rPr>
                        <a:t> title obtained</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403" marR="63403" marT="0" marB="0" anchor="ctr"/>
                </a:tc>
                <a:tc>
                  <a:txBody>
                    <a:bodyPr/>
                    <a:lstStyle/>
                    <a:p>
                      <a:pPr>
                        <a:lnSpc>
                          <a:spcPct val="115000"/>
                        </a:lnSpc>
                        <a:spcAft>
                          <a:spcPts val="0"/>
                        </a:spcAft>
                      </a:pPr>
                      <a:r>
                        <a:rPr lang="en-US" sz="1400">
                          <a:effectLst/>
                        </a:rPr>
                        <a:t>Categorical variable. (1= Master degree, 2= PhD degree, 3= Postdoctoral)</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3403" marR="63403" marT="0" marB="0" anchor="ctr"/>
                </a:tc>
                <a:extLst>
                  <a:ext uri="{0D108BD9-81ED-4DB2-BD59-A6C34878D82A}">
                    <a16:rowId xmlns:a16="http://schemas.microsoft.com/office/drawing/2014/main" val="2994706394"/>
                  </a:ext>
                </a:extLst>
              </a:tr>
              <a:tr h="334873">
                <a:tc>
                  <a:txBody>
                    <a:bodyPr/>
                    <a:lstStyle/>
                    <a:p>
                      <a:pPr marL="110490">
                        <a:lnSpc>
                          <a:spcPct val="115000"/>
                        </a:lnSpc>
                        <a:spcAft>
                          <a:spcPts val="0"/>
                        </a:spcAft>
                      </a:pPr>
                      <a:r>
                        <a:rPr lang="en-US" sz="1400" dirty="0">
                          <a:effectLst/>
                        </a:rPr>
                        <a:t>Social class</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403" marR="63403" marT="0" marB="0" anchor="ctr"/>
                </a:tc>
                <a:tc>
                  <a:txBody>
                    <a:bodyPr/>
                    <a:lstStyle/>
                    <a:p>
                      <a:pPr>
                        <a:lnSpc>
                          <a:spcPct val="115000"/>
                        </a:lnSpc>
                        <a:spcAft>
                          <a:spcPts val="0"/>
                        </a:spcAft>
                      </a:pPr>
                      <a:r>
                        <a:rPr lang="en-US" sz="1400">
                          <a:effectLst/>
                        </a:rPr>
                        <a:t>Categorical variable. (1= Upper-class and upper-middle class, 2= Middle class and low middle class, 3= Lack of information, null linguistic capital)</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3403" marR="63403" marT="0" marB="0" anchor="ctr"/>
                </a:tc>
                <a:extLst>
                  <a:ext uri="{0D108BD9-81ED-4DB2-BD59-A6C34878D82A}">
                    <a16:rowId xmlns:a16="http://schemas.microsoft.com/office/drawing/2014/main" val="3145287675"/>
                  </a:ext>
                </a:extLst>
              </a:tr>
              <a:tr h="376732">
                <a:tc>
                  <a:txBody>
                    <a:bodyPr/>
                    <a:lstStyle/>
                    <a:p>
                      <a:pPr marL="110490">
                        <a:lnSpc>
                          <a:spcPct val="115000"/>
                        </a:lnSpc>
                        <a:spcAft>
                          <a:spcPts val="0"/>
                        </a:spcAft>
                      </a:pPr>
                      <a:r>
                        <a:rPr lang="en-US" sz="1400" dirty="0">
                          <a:effectLst/>
                        </a:rPr>
                        <a:t>Source of supporting</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403" marR="63403" marT="0" marB="0" anchor="ctr"/>
                </a:tc>
                <a:tc>
                  <a:txBody>
                    <a:bodyPr/>
                    <a:lstStyle/>
                    <a:p>
                      <a:pPr>
                        <a:lnSpc>
                          <a:spcPct val="115000"/>
                        </a:lnSpc>
                        <a:spcAft>
                          <a:spcPts val="0"/>
                        </a:spcAft>
                      </a:pPr>
                      <a:r>
                        <a:rPr lang="en-US" sz="1400">
                          <a:effectLst/>
                        </a:rPr>
                        <a:t>Categorical variable. (1= Parents and relatives, 2= Institutions or international governments, 3= Mexican government, CONACYT or Mexicans universities)</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3403" marR="63403" marT="0" marB="0" anchor="ctr"/>
                </a:tc>
                <a:extLst>
                  <a:ext uri="{0D108BD9-81ED-4DB2-BD59-A6C34878D82A}">
                    <a16:rowId xmlns:a16="http://schemas.microsoft.com/office/drawing/2014/main" val="4275846690"/>
                  </a:ext>
                </a:extLst>
              </a:tr>
              <a:tr h="334873">
                <a:tc>
                  <a:txBody>
                    <a:bodyPr/>
                    <a:lstStyle/>
                    <a:p>
                      <a:pPr marL="110490">
                        <a:lnSpc>
                          <a:spcPct val="115000"/>
                        </a:lnSpc>
                        <a:spcAft>
                          <a:spcPts val="0"/>
                        </a:spcAft>
                      </a:pPr>
                      <a:r>
                        <a:rPr lang="en-US" sz="1400" dirty="0">
                          <a:effectLst/>
                        </a:rPr>
                        <a:t>Continuity in formative trajectory</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403" marR="63403" marT="0" marB="0" anchor="ctr"/>
                </a:tc>
                <a:tc>
                  <a:txBody>
                    <a:bodyPr/>
                    <a:lstStyle/>
                    <a:p>
                      <a:pPr>
                        <a:lnSpc>
                          <a:spcPct val="115000"/>
                        </a:lnSpc>
                        <a:spcAft>
                          <a:spcPts val="0"/>
                        </a:spcAft>
                      </a:pPr>
                      <a:r>
                        <a:rPr lang="en-US" sz="1400" dirty="0">
                          <a:effectLst/>
                        </a:rPr>
                        <a:t>Categorical variable. (1= Continuity, 2= Discontinuity)</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403" marR="63403" marT="0" marB="0" anchor="ctr"/>
                </a:tc>
                <a:extLst>
                  <a:ext uri="{0D108BD9-81ED-4DB2-BD59-A6C34878D82A}">
                    <a16:rowId xmlns:a16="http://schemas.microsoft.com/office/drawing/2014/main" val="4178054909"/>
                  </a:ext>
                </a:extLst>
              </a:tr>
              <a:tr h="334873">
                <a:tc>
                  <a:txBody>
                    <a:bodyPr/>
                    <a:lstStyle/>
                    <a:p>
                      <a:pPr marL="110490">
                        <a:lnSpc>
                          <a:spcPct val="115000"/>
                        </a:lnSpc>
                        <a:spcAft>
                          <a:spcPts val="0"/>
                        </a:spcAft>
                      </a:pPr>
                      <a:r>
                        <a:rPr lang="en-US" sz="1400">
                          <a:effectLst/>
                        </a:rPr>
                        <a:t>Generation</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3403" marR="63403" marT="0" marB="0" anchor="ctr"/>
                </a:tc>
                <a:tc>
                  <a:txBody>
                    <a:bodyPr/>
                    <a:lstStyle/>
                    <a:p>
                      <a:pPr>
                        <a:lnSpc>
                          <a:spcPct val="115000"/>
                        </a:lnSpc>
                        <a:spcAft>
                          <a:spcPts val="0"/>
                        </a:spcAft>
                      </a:pPr>
                      <a:r>
                        <a:rPr lang="en-US" sz="1400">
                          <a:effectLst/>
                        </a:rPr>
                        <a:t>Categorical variable. (1= First generation, 2= Second generation, 3= Third generation)</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3403" marR="63403" marT="0" marB="0" anchor="ctr"/>
                </a:tc>
                <a:extLst>
                  <a:ext uri="{0D108BD9-81ED-4DB2-BD59-A6C34878D82A}">
                    <a16:rowId xmlns:a16="http://schemas.microsoft.com/office/drawing/2014/main" val="2604699477"/>
                  </a:ext>
                </a:extLst>
              </a:tr>
              <a:tr h="502309">
                <a:tc>
                  <a:txBody>
                    <a:bodyPr/>
                    <a:lstStyle/>
                    <a:p>
                      <a:pPr marL="110490">
                        <a:lnSpc>
                          <a:spcPct val="115000"/>
                        </a:lnSpc>
                        <a:spcAft>
                          <a:spcPts val="0"/>
                        </a:spcAft>
                      </a:pPr>
                      <a:r>
                        <a:rPr lang="en-US" sz="1400">
                          <a:effectLst/>
                        </a:rPr>
                        <a:t>Contact with other countries</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3403" marR="63403" marT="0" marB="0" anchor="ctr"/>
                </a:tc>
                <a:tc>
                  <a:txBody>
                    <a:bodyPr/>
                    <a:lstStyle/>
                    <a:p>
                      <a:pPr>
                        <a:lnSpc>
                          <a:spcPct val="115000"/>
                        </a:lnSpc>
                        <a:spcAft>
                          <a:spcPts val="0"/>
                        </a:spcAft>
                      </a:pPr>
                      <a:r>
                        <a:rPr lang="en-US" sz="1400">
                          <a:effectLst/>
                        </a:rPr>
                        <a:t>Categorical variable. (1= Never travel outside México before studying abroad, 2= First contact with other countries during HE or postgraduate program, 3= Had travelled abroad before studying HE)</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3403" marR="63403" marT="0" marB="0" anchor="ctr"/>
                </a:tc>
                <a:extLst>
                  <a:ext uri="{0D108BD9-81ED-4DB2-BD59-A6C34878D82A}">
                    <a16:rowId xmlns:a16="http://schemas.microsoft.com/office/drawing/2014/main" val="1043593480"/>
                  </a:ext>
                </a:extLst>
              </a:tr>
              <a:tr h="502309">
                <a:tc>
                  <a:txBody>
                    <a:bodyPr/>
                    <a:lstStyle/>
                    <a:p>
                      <a:pPr marL="110490">
                        <a:lnSpc>
                          <a:spcPct val="115000"/>
                        </a:lnSpc>
                        <a:spcAft>
                          <a:spcPts val="0"/>
                        </a:spcAft>
                      </a:pPr>
                      <a:r>
                        <a:rPr lang="en-US" sz="1400" dirty="0">
                          <a:effectLst/>
                        </a:rPr>
                        <a:t>Ways to learn languages</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403" marR="63403" marT="0" marB="0" anchor="ctr"/>
                </a:tc>
                <a:tc>
                  <a:txBody>
                    <a:bodyPr/>
                    <a:lstStyle/>
                    <a:p>
                      <a:pPr>
                        <a:lnSpc>
                          <a:spcPct val="115000"/>
                        </a:lnSpc>
                        <a:spcAft>
                          <a:spcPts val="0"/>
                        </a:spcAft>
                      </a:pPr>
                      <a:r>
                        <a:rPr lang="en-US" sz="1400" dirty="0">
                          <a:effectLst/>
                        </a:rPr>
                        <a:t>Categorical variable (1= Familiar context, foreign schools in México, 2= Bilingual Mexican schools, language school or private lessons, 3= Travels, tv radio, self-taught, 4= Not speak other languages)</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403" marR="63403" marT="0" marB="0" anchor="ctr"/>
                </a:tc>
                <a:extLst>
                  <a:ext uri="{0D108BD9-81ED-4DB2-BD59-A6C34878D82A}">
                    <a16:rowId xmlns:a16="http://schemas.microsoft.com/office/drawing/2014/main" val="1437750312"/>
                  </a:ext>
                </a:extLst>
              </a:tr>
            </a:tbl>
          </a:graphicData>
        </a:graphic>
      </p:graphicFrame>
    </p:spTree>
    <p:extLst>
      <p:ext uri="{BB962C8B-B14F-4D97-AF65-F5344CB8AC3E}">
        <p14:creationId xmlns:p14="http://schemas.microsoft.com/office/powerpoint/2010/main" val="25686268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41E1A68-259D-43C9-8E8E-5328D17011F2}"/>
              </a:ext>
            </a:extLst>
          </p:cNvPr>
          <p:cNvSpPr>
            <a:spLocks noGrp="1"/>
          </p:cNvSpPr>
          <p:nvPr>
            <p:ph type="title"/>
          </p:nvPr>
        </p:nvSpPr>
        <p:spPr>
          <a:xfrm>
            <a:off x="838200" y="138984"/>
            <a:ext cx="10515600" cy="1325563"/>
          </a:xfrm>
        </p:spPr>
        <p:txBody>
          <a:bodyPr>
            <a:normAutofit/>
          </a:bodyPr>
          <a:lstStyle/>
          <a:p>
            <a:r>
              <a:rPr lang="en-US" b="1" dirty="0" smtClean="0"/>
              <a:t>Obtaining an elite position- </a:t>
            </a:r>
            <a:r>
              <a:rPr lang="en-US" b="1" dirty="0"/>
              <a:t>stay abroad</a:t>
            </a:r>
            <a:endParaRPr lang="fr-FR" sz="4000" b="1" dirty="0"/>
          </a:p>
        </p:txBody>
      </p:sp>
      <p:sp>
        <p:nvSpPr>
          <p:cNvPr id="6" name="Content Placeholder 5">
            <a:extLst>
              <a:ext uri="{FF2B5EF4-FFF2-40B4-BE49-F238E27FC236}">
                <a16:creationId xmlns:a16="http://schemas.microsoft.com/office/drawing/2014/main" id="{C924797A-717C-457A-B61E-235A521E4E14}"/>
              </a:ext>
            </a:extLst>
          </p:cNvPr>
          <p:cNvSpPr>
            <a:spLocks noGrp="1"/>
          </p:cNvSpPr>
          <p:nvPr>
            <p:ph sz="half" idx="1"/>
          </p:nvPr>
        </p:nvSpPr>
        <p:spPr>
          <a:xfrm>
            <a:off x="838200" y="1314354"/>
            <a:ext cx="5181600" cy="4351338"/>
          </a:xfrm>
        </p:spPr>
        <p:txBody>
          <a:bodyPr/>
          <a:lstStyle/>
          <a:p>
            <a:pPr marL="0" indent="0">
              <a:buNone/>
            </a:pPr>
            <a:r>
              <a:rPr lang="en-US" dirty="0"/>
              <a:t>Significant variables</a:t>
            </a:r>
          </a:p>
          <a:p>
            <a:pPr marL="0" indent="0">
              <a:buNone/>
            </a:pPr>
            <a:endParaRPr lang="en-US" dirty="0"/>
          </a:p>
        </p:txBody>
      </p:sp>
      <p:sp>
        <p:nvSpPr>
          <p:cNvPr id="9" name="Content Placeholder 8">
            <a:extLst>
              <a:ext uri="{FF2B5EF4-FFF2-40B4-BE49-F238E27FC236}">
                <a16:creationId xmlns:a16="http://schemas.microsoft.com/office/drawing/2014/main" id="{66D625FA-D897-4111-9A0E-4EE4B10F100A}"/>
              </a:ext>
            </a:extLst>
          </p:cNvPr>
          <p:cNvSpPr>
            <a:spLocks noGrp="1"/>
          </p:cNvSpPr>
          <p:nvPr>
            <p:ph sz="half" idx="2"/>
          </p:nvPr>
        </p:nvSpPr>
        <p:spPr>
          <a:xfrm>
            <a:off x="6096000" y="1324186"/>
            <a:ext cx="5181600" cy="4351338"/>
          </a:xfrm>
        </p:spPr>
        <p:txBody>
          <a:bodyPr/>
          <a:lstStyle/>
          <a:p>
            <a:pPr marL="0" indent="0">
              <a:buNone/>
            </a:pPr>
            <a:r>
              <a:rPr lang="en-US" dirty="0"/>
              <a:t>Not significant variables</a:t>
            </a:r>
          </a:p>
        </p:txBody>
      </p:sp>
      <p:graphicFrame>
        <p:nvGraphicFramePr>
          <p:cNvPr id="12" name="Table 11">
            <a:extLst>
              <a:ext uri="{FF2B5EF4-FFF2-40B4-BE49-F238E27FC236}">
                <a16:creationId xmlns:a16="http://schemas.microsoft.com/office/drawing/2014/main" id="{DF62172E-0842-4E48-B403-F999BF1A732E}"/>
              </a:ext>
            </a:extLst>
          </p:cNvPr>
          <p:cNvGraphicFramePr>
            <a:graphicFrameLocks noGrp="1"/>
          </p:cNvGraphicFramePr>
          <p:nvPr>
            <p:extLst>
              <p:ext uri="{D42A27DB-BD31-4B8C-83A1-F6EECF244321}">
                <p14:modId xmlns:p14="http://schemas.microsoft.com/office/powerpoint/2010/main" val="1722891660"/>
              </p:ext>
            </p:extLst>
          </p:nvPr>
        </p:nvGraphicFramePr>
        <p:xfrm>
          <a:off x="838200" y="1842115"/>
          <a:ext cx="4835012" cy="4908071"/>
        </p:xfrm>
        <a:graphic>
          <a:graphicData uri="http://schemas.openxmlformats.org/drawingml/2006/table">
            <a:tbl>
              <a:tblPr firstRow="1" firstCol="1" bandRow="1"/>
              <a:tblGrid>
                <a:gridCol w="3727165">
                  <a:extLst>
                    <a:ext uri="{9D8B030D-6E8A-4147-A177-3AD203B41FA5}">
                      <a16:colId xmlns:a16="http://schemas.microsoft.com/office/drawing/2014/main" val="3171839307"/>
                    </a:ext>
                  </a:extLst>
                </a:gridCol>
                <a:gridCol w="1107847">
                  <a:extLst>
                    <a:ext uri="{9D8B030D-6E8A-4147-A177-3AD203B41FA5}">
                      <a16:colId xmlns:a16="http://schemas.microsoft.com/office/drawing/2014/main" val="3771433742"/>
                    </a:ext>
                  </a:extLst>
                </a:gridCol>
              </a:tblGrid>
              <a:tr h="225193">
                <a:tc>
                  <a:txBody>
                    <a:bodyPr/>
                    <a:lstStyle/>
                    <a:p>
                      <a:pPr algn="l">
                        <a:lnSpc>
                          <a:spcPct val="115000"/>
                        </a:lnSpc>
                        <a:spcAft>
                          <a:spcPts val="0"/>
                        </a:spcAft>
                      </a:pPr>
                      <a:r>
                        <a:rPr lang="en-US" sz="1100" b="1">
                          <a:effectLst/>
                          <a:latin typeface="Times New Roman" panose="02020603050405020304" pitchFamily="18" charset="0"/>
                          <a:ea typeface="Times New Roman" panose="02020603050405020304" pitchFamily="18" charset="0"/>
                          <a:cs typeface="Arial" panose="020B0604020202020204" pitchFamily="34" charset="0"/>
                        </a:rPr>
                        <a:t>Variables</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Aft>
                          <a:spcPts val="0"/>
                        </a:spcAft>
                      </a:pPr>
                      <a:r>
                        <a:rPr lang="en-US" sz="1100" b="1"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Exp</a:t>
                      </a:r>
                      <a:r>
                        <a:rPr lang="en-US" sz="11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(B)</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2472766313"/>
                  </a:ext>
                </a:extLst>
              </a:tr>
              <a:tr h="146052">
                <a:tc>
                  <a:txBody>
                    <a:bodyPr/>
                    <a:lstStyle/>
                    <a:p>
                      <a:pPr algn="l">
                        <a:lnSpc>
                          <a:spcPct val="115000"/>
                        </a:lnSpc>
                        <a:spcAft>
                          <a:spcPts val="0"/>
                        </a:spcAft>
                      </a:pPr>
                      <a:r>
                        <a:rPr lang="en-US" sz="11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Language Capital</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568289319"/>
                  </a:ext>
                </a:extLst>
              </a:tr>
              <a:tr h="216599">
                <a:tc>
                  <a:txBody>
                    <a:bodyPr/>
                    <a:lstStyle/>
                    <a:p>
                      <a:pPr marL="110490" algn="l">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Familiar context, foreign schools in México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.286</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4231176740"/>
                  </a:ext>
                </a:extLst>
              </a:tr>
              <a:tr h="190209">
                <a:tc>
                  <a:txBody>
                    <a:bodyPr/>
                    <a:lstStyle/>
                    <a:p>
                      <a:pPr marL="110490" algn="l">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Bilingual Mexican schools, language school or private lessons</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.345</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555726304"/>
                  </a:ext>
                </a:extLst>
              </a:tr>
              <a:tr h="146052">
                <a:tc>
                  <a:txBody>
                    <a:bodyPr/>
                    <a:lstStyle/>
                    <a:p>
                      <a:pPr marL="110490" algn="l">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Travels, tv radio, self-taught</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4.985</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108876766"/>
                  </a:ext>
                </a:extLst>
              </a:tr>
              <a:tr h="204806">
                <a:tc>
                  <a:txBody>
                    <a:bodyPr/>
                    <a:lstStyle/>
                    <a:p>
                      <a:pPr marL="110490" algn="l">
                        <a:lnSpc>
                          <a:spcPct val="115000"/>
                        </a:lnSpc>
                        <a:spcAft>
                          <a:spcPts val="0"/>
                        </a:spcAft>
                      </a:pPr>
                      <a:r>
                        <a:rPr lang="en-US" sz="110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Not speak other languages (comparison group)</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l"/>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663887831"/>
                  </a:ext>
                </a:extLst>
              </a:tr>
              <a:tr h="146052">
                <a:tc>
                  <a:txBody>
                    <a:bodyPr/>
                    <a:lstStyle/>
                    <a:p>
                      <a:pPr marL="20320" algn="l">
                        <a:lnSpc>
                          <a:spcPct val="115000"/>
                        </a:lnSpc>
                        <a:spcAft>
                          <a:spcPts val="0"/>
                        </a:spcAft>
                      </a:pPr>
                      <a:r>
                        <a:rPr lang="en-US" sz="11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Field of study</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424224203"/>
                  </a:ext>
                </a:extLst>
              </a:tr>
              <a:tr h="146052">
                <a:tc>
                  <a:txBody>
                    <a:bodyPr/>
                    <a:lstStyle/>
                    <a:p>
                      <a:pPr marL="110490" algn="l">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Hard-pure area</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2.294</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4085482966"/>
                  </a:ext>
                </a:extLst>
              </a:tr>
              <a:tr h="146052">
                <a:tc>
                  <a:txBody>
                    <a:bodyPr/>
                    <a:lstStyle/>
                    <a:p>
                      <a:pPr marL="110490" algn="l">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Soft-pure area</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.482</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491307298"/>
                  </a:ext>
                </a:extLst>
              </a:tr>
              <a:tr h="146052">
                <a:tc>
                  <a:txBody>
                    <a:bodyPr/>
                    <a:lstStyle/>
                    <a:p>
                      <a:pPr marL="110490" algn="l">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Hard-applied</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.637</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4284224458"/>
                  </a:ext>
                </a:extLst>
              </a:tr>
              <a:tr h="155224">
                <a:tc>
                  <a:txBody>
                    <a:bodyPr/>
                    <a:lstStyle/>
                    <a:p>
                      <a:pPr marL="110490" algn="l">
                        <a:lnSpc>
                          <a:spcPct val="115000"/>
                        </a:lnSpc>
                        <a:spcAft>
                          <a:spcPts val="0"/>
                        </a:spcAft>
                      </a:pPr>
                      <a:r>
                        <a:rPr lang="en-US" sz="110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Soft-applied</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l"/>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494291950"/>
                  </a:ext>
                </a:extLst>
              </a:tr>
              <a:tr h="146052">
                <a:tc>
                  <a:txBody>
                    <a:bodyPr/>
                    <a:lstStyle/>
                    <a:p>
                      <a:pPr marL="20320" algn="l">
                        <a:lnSpc>
                          <a:spcPct val="115000"/>
                        </a:lnSpc>
                        <a:spcAft>
                          <a:spcPts val="0"/>
                        </a:spcAft>
                      </a:pPr>
                      <a:r>
                        <a:rPr lang="en-US" sz="11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Travelling capital</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556694596"/>
                  </a:ext>
                </a:extLst>
              </a:tr>
              <a:tr h="212967">
                <a:tc>
                  <a:txBody>
                    <a:bodyPr/>
                    <a:lstStyle/>
                    <a:p>
                      <a:pPr marL="110490" algn="l">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Never travel outside Mexico before studying abroad</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6.866*</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442422877"/>
                  </a:ext>
                </a:extLst>
              </a:tr>
              <a:tr h="292104">
                <a:tc>
                  <a:txBody>
                    <a:bodyPr/>
                    <a:lstStyle/>
                    <a:p>
                      <a:pPr marL="110490" algn="l">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First contact with other countries during HE or postgraduate program</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4.021</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950311398"/>
                  </a:ext>
                </a:extLst>
              </a:tr>
              <a:tr h="155224">
                <a:tc>
                  <a:txBody>
                    <a:bodyPr/>
                    <a:lstStyle/>
                    <a:p>
                      <a:pPr marL="110490" algn="l">
                        <a:lnSpc>
                          <a:spcPct val="115000"/>
                        </a:lnSpc>
                        <a:spcAft>
                          <a:spcPts val="0"/>
                        </a:spcAft>
                      </a:pPr>
                      <a:r>
                        <a:rPr lang="en-US" sz="110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Had travelled abroad before studying HE</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l"/>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410099006"/>
                  </a:ext>
                </a:extLst>
              </a:tr>
              <a:tr h="155224">
                <a:tc>
                  <a:txBody>
                    <a:bodyPr/>
                    <a:lstStyle/>
                    <a:p>
                      <a:pPr marL="20320" algn="l">
                        <a:lnSpc>
                          <a:spcPct val="115000"/>
                        </a:lnSpc>
                        <a:spcAft>
                          <a:spcPts val="0"/>
                        </a:spcAft>
                      </a:pPr>
                      <a:r>
                        <a:rPr lang="en-US" sz="11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Study country</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l"/>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354858862"/>
                  </a:ext>
                </a:extLst>
              </a:tr>
              <a:tr h="146052">
                <a:tc>
                  <a:txBody>
                    <a:bodyPr/>
                    <a:lstStyle/>
                    <a:p>
                      <a:pPr marL="110490" algn="l">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Canada</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3.018</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4109776689"/>
                  </a:ext>
                </a:extLst>
              </a:tr>
              <a:tr h="146052">
                <a:tc>
                  <a:txBody>
                    <a:bodyPr/>
                    <a:lstStyle/>
                    <a:p>
                      <a:pPr marL="110490" algn="l">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United States</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2.072</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233066829"/>
                  </a:ext>
                </a:extLst>
              </a:tr>
              <a:tr h="146052">
                <a:tc>
                  <a:txBody>
                    <a:bodyPr/>
                    <a:lstStyle/>
                    <a:p>
                      <a:pPr marL="110490" algn="l">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Germany</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.202</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52239806"/>
                  </a:ext>
                </a:extLst>
              </a:tr>
              <a:tr h="146052">
                <a:tc>
                  <a:txBody>
                    <a:bodyPr/>
                    <a:lstStyle/>
                    <a:p>
                      <a:pPr marL="110490" algn="l">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Spain</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.086*</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70736987"/>
                  </a:ext>
                </a:extLst>
              </a:tr>
              <a:tr h="146052">
                <a:tc>
                  <a:txBody>
                    <a:bodyPr/>
                    <a:lstStyle/>
                    <a:p>
                      <a:pPr marL="110490" algn="l">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France</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.665</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867152953"/>
                  </a:ext>
                </a:extLst>
              </a:tr>
              <a:tr h="146052">
                <a:tc>
                  <a:txBody>
                    <a:bodyPr/>
                    <a:lstStyle/>
                    <a:p>
                      <a:pPr marL="110490" algn="l">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United Kingdom</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1.102</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668787836"/>
                  </a:ext>
                </a:extLst>
              </a:tr>
              <a:tr h="146052">
                <a:tc>
                  <a:txBody>
                    <a:bodyPr/>
                    <a:lstStyle/>
                    <a:p>
                      <a:pPr marL="110490" algn="l">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Others</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.857</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89899618"/>
                  </a:ext>
                </a:extLst>
              </a:tr>
              <a:tr h="155224">
                <a:tc>
                  <a:txBody>
                    <a:bodyPr/>
                    <a:lstStyle/>
                    <a:p>
                      <a:pPr marL="110490" algn="l">
                        <a:lnSpc>
                          <a:spcPct val="115000"/>
                        </a:lnSpc>
                        <a:spcAft>
                          <a:spcPts val="0"/>
                        </a:spcAft>
                      </a:pPr>
                      <a:r>
                        <a:rPr lang="en-US" sz="110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Two or more countries</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l"/>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586952579"/>
                  </a:ext>
                </a:extLst>
              </a:tr>
            </a:tbl>
          </a:graphicData>
        </a:graphic>
      </p:graphicFrame>
      <p:graphicFrame>
        <p:nvGraphicFramePr>
          <p:cNvPr id="13" name="Table 12">
            <a:extLst>
              <a:ext uri="{FF2B5EF4-FFF2-40B4-BE49-F238E27FC236}">
                <a16:creationId xmlns:a16="http://schemas.microsoft.com/office/drawing/2014/main" id="{1ABCC0D1-9BBD-4395-B7D3-B7F3A016DA19}"/>
              </a:ext>
            </a:extLst>
          </p:cNvPr>
          <p:cNvGraphicFramePr>
            <a:graphicFrameLocks noGrp="1"/>
          </p:cNvGraphicFramePr>
          <p:nvPr>
            <p:extLst>
              <p:ext uri="{D42A27DB-BD31-4B8C-83A1-F6EECF244321}">
                <p14:modId xmlns:p14="http://schemas.microsoft.com/office/powerpoint/2010/main" val="819950852"/>
              </p:ext>
            </p:extLst>
          </p:nvPr>
        </p:nvGraphicFramePr>
        <p:xfrm>
          <a:off x="6320914" y="1750824"/>
          <a:ext cx="4835012" cy="5229761"/>
        </p:xfrm>
        <a:graphic>
          <a:graphicData uri="http://schemas.openxmlformats.org/drawingml/2006/table">
            <a:tbl>
              <a:tblPr firstRow="1" firstCol="1" bandRow="1"/>
              <a:tblGrid>
                <a:gridCol w="3727165">
                  <a:extLst>
                    <a:ext uri="{9D8B030D-6E8A-4147-A177-3AD203B41FA5}">
                      <a16:colId xmlns:a16="http://schemas.microsoft.com/office/drawing/2014/main" val="2227942794"/>
                    </a:ext>
                  </a:extLst>
                </a:gridCol>
                <a:gridCol w="1107847">
                  <a:extLst>
                    <a:ext uri="{9D8B030D-6E8A-4147-A177-3AD203B41FA5}">
                      <a16:colId xmlns:a16="http://schemas.microsoft.com/office/drawing/2014/main" val="3323978416"/>
                    </a:ext>
                  </a:extLst>
                </a:gridCol>
              </a:tblGrid>
              <a:tr h="151663">
                <a:tc>
                  <a:txBody>
                    <a:bodyPr/>
                    <a:lstStyle/>
                    <a:p>
                      <a:pPr algn="l">
                        <a:lnSpc>
                          <a:spcPct val="115000"/>
                        </a:lnSpc>
                        <a:spcAft>
                          <a:spcPts val="0"/>
                        </a:spcAft>
                      </a:pPr>
                      <a:r>
                        <a:rPr lang="en-US" sz="1100" b="1">
                          <a:effectLst/>
                          <a:latin typeface="Times New Roman" panose="02020603050405020304" pitchFamily="18" charset="0"/>
                          <a:ea typeface="Times New Roman" panose="02020603050405020304" pitchFamily="18" charset="0"/>
                          <a:cs typeface="Arial" panose="020B0604020202020204" pitchFamily="34" charset="0"/>
                        </a:rPr>
                        <a:t>Variables</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Aft>
                          <a:spcPts val="0"/>
                        </a:spcAft>
                      </a:pPr>
                      <a:r>
                        <a:rPr lang="en-US" sz="1100" b="1"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Exp</a:t>
                      </a:r>
                      <a:r>
                        <a:rPr lang="en-US" sz="11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(B)</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3501" marR="63501"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2340302633"/>
                  </a:ext>
                </a:extLst>
              </a:tr>
              <a:tr h="151663">
                <a:tc>
                  <a:txBody>
                    <a:bodyPr/>
                    <a:lstStyle/>
                    <a:p>
                      <a:pPr marL="20320" algn="l">
                        <a:lnSpc>
                          <a:spcPct val="115000"/>
                        </a:lnSpc>
                        <a:spcAft>
                          <a:spcPts val="0"/>
                        </a:spcAft>
                      </a:pPr>
                      <a:r>
                        <a:rPr lang="en-US" sz="11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Continuity in educational trajectory</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2.349</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076316730"/>
                  </a:ext>
                </a:extLst>
              </a:tr>
              <a:tr h="161188">
                <a:tc>
                  <a:txBody>
                    <a:bodyPr/>
                    <a:lstStyle/>
                    <a:p>
                      <a:pPr marL="110490" algn="l">
                        <a:lnSpc>
                          <a:spcPct val="115000"/>
                        </a:lnSpc>
                        <a:spcAft>
                          <a:spcPts val="0"/>
                        </a:spcAft>
                      </a:pPr>
                      <a:r>
                        <a:rPr lang="en-US" sz="110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Discontinues</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l"/>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71772331"/>
                  </a:ext>
                </a:extLst>
              </a:tr>
              <a:tr h="161188">
                <a:tc>
                  <a:txBody>
                    <a:bodyPr/>
                    <a:lstStyle/>
                    <a:p>
                      <a:pPr algn="l">
                        <a:lnSpc>
                          <a:spcPct val="115000"/>
                        </a:lnSpc>
                        <a:spcAft>
                          <a:spcPts val="0"/>
                        </a:spcAft>
                      </a:pPr>
                      <a:r>
                        <a:rPr lang="en-US" sz="11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Generation</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l"/>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028897385"/>
                  </a:ext>
                </a:extLst>
              </a:tr>
              <a:tr h="151663">
                <a:tc>
                  <a:txBody>
                    <a:bodyPr/>
                    <a:lstStyle/>
                    <a:p>
                      <a:pPr marL="110490" algn="l">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First generation</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.319</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887004832"/>
                  </a:ext>
                </a:extLst>
              </a:tr>
              <a:tr h="151663">
                <a:tc>
                  <a:txBody>
                    <a:bodyPr/>
                    <a:lstStyle/>
                    <a:p>
                      <a:pPr marL="110490" algn="l">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Second generation</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.644</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631298012"/>
                  </a:ext>
                </a:extLst>
              </a:tr>
              <a:tr h="161188">
                <a:tc>
                  <a:txBody>
                    <a:bodyPr/>
                    <a:lstStyle/>
                    <a:p>
                      <a:pPr marL="110490" algn="l">
                        <a:lnSpc>
                          <a:spcPct val="115000"/>
                        </a:lnSpc>
                        <a:spcAft>
                          <a:spcPts val="0"/>
                        </a:spcAft>
                      </a:pPr>
                      <a:r>
                        <a:rPr lang="en-US" sz="110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Third generation</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l"/>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052546497"/>
                  </a:ext>
                </a:extLst>
              </a:tr>
              <a:tr h="161188">
                <a:tc>
                  <a:txBody>
                    <a:bodyPr/>
                    <a:lstStyle/>
                    <a:p>
                      <a:pPr algn="l">
                        <a:lnSpc>
                          <a:spcPct val="115000"/>
                        </a:lnSpc>
                        <a:spcAft>
                          <a:spcPts val="0"/>
                        </a:spcAft>
                      </a:pPr>
                      <a:r>
                        <a:rPr lang="en-US" sz="11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Highest degree</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l"/>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398051816"/>
                  </a:ext>
                </a:extLst>
              </a:tr>
              <a:tr h="151663">
                <a:tc>
                  <a:txBody>
                    <a:bodyPr/>
                    <a:lstStyle/>
                    <a:p>
                      <a:pPr marL="110490" algn="l">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Master degree</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.855</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952231860"/>
                  </a:ext>
                </a:extLst>
              </a:tr>
              <a:tr h="151663">
                <a:tc>
                  <a:txBody>
                    <a:bodyPr/>
                    <a:lstStyle/>
                    <a:p>
                      <a:pPr marL="110490" algn="l">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PhD degree</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1.498</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685936347"/>
                  </a:ext>
                </a:extLst>
              </a:tr>
              <a:tr h="161188">
                <a:tc>
                  <a:txBody>
                    <a:bodyPr/>
                    <a:lstStyle/>
                    <a:p>
                      <a:pPr marL="110490" algn="l">
                        <a:lnSpc>
                          <a:spcPct val="115000"/>
                        </a:lnSpc>
                        <a:spcAft>
                          <a:spcPts val="0"/>
                        </a:spcAft>
                      </a:pPr>
                      <a:r>
                        <a:rPr lang="en-US" sz="110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Postdoctoral</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l"/>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940603022"/>
                  </a:ext>
                </a:extLst>
              </a:tr>
              <a:tr h="161188">
                <a:tc>
                  <a:txBody>
                    <a:bodyPr/>
                    <a:lstStyle/>
                    <a:p>
                      <a:pPr marL="20320" algn="l">
                        <a:lnSpc>
                          <a:spcPct val="115000"/>
                        </a:lnSpc>
                        <a:spcAft>
                          <a:spcPts val="0"/>
                        </a:spcAft>
                      </a:pPr>
                      <a:r>
                        <a:rPr lang="en-US" sz="11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Economic and cultural capital</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l"/>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83369690"/>
                  </a:ext>
                </a:extLst>
              </a:tr>
              <a:tr h="151663">
                <a:tc>
                  <a:txBody>
                    <a:bodyPr/>
                    <a:lstStyle/>
                    <a:p>
                      <a:pPr marL="110490" algn="l">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Upper-class and upper-middle class</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1.729</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844530539"/>
                  </a:ext>
                </a:extLst>
              </a:tr>
              <a:tr h="151663">
                <a:tc>
                  <a:txBody>
                    <a:bodyPr/>
                    <a:lstStyle/>
                    <a:p>
                      <a:pPr marL="110490" algn="l">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Middle class and low middle class</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1.800</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021722310"/>
                  </a:ext>
                </a:extLst>
              </a:tr>
              <a:tr h="161188">
                <a:tc>
                  <a:txBody>
                    <a:bodyPr/>
                    <a:lstStyle/>
                    <a:p>
                      <a:pPr marL="110490" algn="l">
                        <a:lnSpc>
                          <a:spcPct val="115000"/>
                        </a:lnSpc>
                        <a:spcAft>
                          <a:spcPts val="0"/>
                        </a:spcAft>
                      </a:pPr>
                      <a:r>
                        <a:rPr lang="en-US" sz="110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Lack of information, null linguistic capital</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l"/>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771394270"/>
                  </a:ext>
                </a:extLst>
              </a:tr>
              <a:tr h="207862">
                <a:tc>
                  <a:txBody>
                    <a:bodyPr/>
                    <a:lstStyle/>
                    <a:p>
                      <a:pPr algn="l">
                        <a:lnSpc>
                          <a:spcPct val="115000"/>
                        </a:lnSpc>
                        <a:spcAft>
                          <a:spcPts val="0"/>
                        </a:spcAft>
                      </a:pPr>
                      <a:r>
                        <a:rPr lang="en-US" sz="11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Labor experience prior to studying abroad</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1.047</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4257493622"/>
                  </a:ext>
                </a:extLst>
              </a:tr>
              <a:tr h="161188">
                <a:tc>
                  <a:txBody>
                    <a:bodyPr/>
                    <a:lstStyle/>
                    <a:p>
                      <a:pPr marL="110490" algn="l">
                        <a:lnSpc>
                          <a:spcPct val="115000"/>
                        </a:lnSpc>
                        <a:spcAft>
                          <a:spcPts val="0"/>
                        </a:spcAft>
                      </a:pPr>
                      <a:r>
                        <a:rPr lang="en-US" sz="110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No experience</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l"/>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344868332"/>
                  </a:ext>
                </a:extLst>
              </a:tr>
              <a:tr h="161188">
                <a:tc>
                  <a:txBody>
                    <a:bodyPr/>
                    <a:lstStyle/>
                    <a:p>
                      <a:pPr algn="l">
                        <a:lnSpc>
                          <a:spcPct val="115000"/>
                        </a:lnSpc>
                        <a:spcAft>
                          <a:spcPts val="0"/>
                        </a:spcAft>
                      </a:pPr>
                      <a:r>
                        <a:rPr lang="en-US" sz="11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Source of funding</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l"/>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526063368"/>
                  </a:ext>
                </a:extLst>
              </a:tr>
              <a:tr h="151663">
                <a:tc>
                  <a:txBody>
                    <a:bodyPr/>
                    <a:lstStyle/>
                    <a:p>
                      <a:pPr marL="110490" algn="l">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Parents and relatives</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1.160</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928295964"/>
                  </a:ext>
                </a:extLst>
              </a:tr>
              <a:tr h="151663">
                <a:tc>
                  <a:txBody>
                    <a:bodyPr/>
                    <a:lstStyle/>
                    <a:p>
                      <a:pPr marL="110490" algn="l">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Institutions or international governments</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.899</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703963926"/>
                  </a:ext>
                </a:extLst>
              </a:tr>
              <a:tr h="202249">
                <a:tc>
                  <a:txBody>
                    <a:bodyPr/>
                    <a:lstStyle/>
                    <a:p>
                      <a:pPr marL="110490" algn="l">
                        <a:lnSpc>
                          <a:spcPct val="115000"/>
                        </a:lnSpc>
                        <a:spcAft>
                          <a:spcPts val="0"/>
                        </a:spcAft>
                      </a:pPr>
                      <a:r>
                        <a:rPr lang="en-US" sz="110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Mexican government, CONACYT or Mexicans universities</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l"/>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4168079762"/>
                  </a:ext>
                </a:extLst>
              </a:tr>
              <a:tr h="161188">
                <a:tc>
                  <a:txBody>
                    <a:bodyPr/>
                    <a:lstStyle/>
                    <a:p>
                      <a:pPr marL="20320" algn="l">
                        <a:lnSpc>
                          <a:spcPct val="115000"/>
                        </a:lnSpc>
                        <a:spcAft>
                          <a:spcPts val="0"/>
                        </a:spcAft>
                      </a:pPr>
                      <a:r>
                        <a:rPr lang="en-US" sz="11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Means of access to job opportunities</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l"/>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552198588"/>
                  </a:ext>
                </a:extLst>
              </a:tr>
              <a:tr h="151663">
                <a:tc>
                  <a:txBody>
                    <a:bodyPr/>
                    <a:lstStyle/>
                    <a:p>
                      <a:pPr marL="110490" algn="l">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Social capital (inherit or acquired)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.903</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89795771"/>
                  </a:ext>
                </a:extLst>
              </a:tr>
              <a:tr h="151663">
                <a:tc>
                  <a:txBody>
                    <a:bodyPr/>
                    <a:lstStyle/>
                    <a:p>
                      <a:pPr marL="110490" algn="l">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Job posting</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.863</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17595340"/>
                  </a:ext>
                </a:extLst>
              </a:tr>
              <a:tr h="151663">
                <a:tc>
                  <a:txBody>
                    <a:bodyPr/>
                    <a:lstStyle/>
                    <a:p>
                      <a:pPr marL="110490" algn="l">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Self-employment</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.772</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930428387"/>
                  </a:ext>
                </a:extLst>
              </a:tr>
              <a:tr h="161188">
                <a:tc>
                  <a:txBody>
                    <a:bodyPr/>
                    <a:lstStyle/>
                    <a:p>
                      <a:pPr marL="110490" algn="l">
                        <a:lnSpc>
                          <a:spcPct val="115000"/>
                        </a:lnSpc>
                        <a:spcAft>
                          <a:spcPts val="0"/>
                        </a:spcAft>
                      </a:pPr>
                      <a:r>
                        <a:rPr lang="en-US" sz="110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Others</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l"/>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151394496"/>
                  </a:ext>
                </a:extLst>
              </a:tr>
              <a:tr h="151663">
                <a:tc>
                  <a:txBody>
                    <a:bodyPr/>
                    <a:lstStyle/>
                    <a:p>
                      <a:pPr algn="l">
                        <a:lnSpc>
                          <a:spcPct val="115000"/>
                        </a:lnSpc>
                        <a:spcAft>
                          <a:spcPts val="0"/>
                        </a:spcAft>
                      </a:pPr>
                      <a:r>
                        <a:rPr lang="en-US" sz="11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Constant</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.090</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5940" marR="6594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704791505"/>
                  </a:ext>
                </a:extLst>
              </a:tr>
            </a:tbl>
          </a:graphicData>
        </a:graphic>
      </p:graphicFrame>
    </p:spTree>
    <p:extLst>
      <p:ext uri="{BB962C8B-B14F-4D97-AF65-F5344CB8AC3E}">
        <p14:creationId xmlns:p14="http://schemas.microsoft.com/office/powerpoint/2010/main" val="30136064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41E1A68-259D-43C9-8E8E-5328D17011F2}"/>
              </a:ext>
            </a:extLst>
          </p:cNvPr>
          <p:cNvSpPr>
            <a:spLocks noGrp="1"/>
          </p:cNvSpPr>
          <p:nvPr>
            <p:ph type="title"/>
          </p:nvPr>
        </p:nvSpPr>
        <p:spPr>
          <a:xfrm>
            <a:off x="838200" y="138984"/>
            <a:ext cx="10515600" cy="1325563"/>
          </a:xfrm>
        </p:spPr>
        <p:txBody>
          <a:bodyPr>
            <a:normAutofit/>
          </a:bodyPr>
          <a:lstStyle/>
          <a:p>
            <a:r>
              <a:rPr lang="en-US" b="1" dirty="0"/>
              <a:t>Obtaining an elite </a:t>
            </a:r>
            <a:r>
              <a:rPr lang="en-US" b="1" dirty="0" smtClean="0"/>
              <a:t>position - return </a:t>
            </a:r>
            <a:r>
              <a:rPr lang="en-US" b="1" dirty="0"/>
              <a:t>to Mexico</a:t>
            </a:r>
            <a:endParaRPr lang="en-US" sz="4000" b="1" dirty="0"/>
          </a:p>
        </p:txBody>
      </p:sp>
      <p:sp>
        <p:nvSpPr>
          <p:cNvPr id="6" name="Content Placeholder 5">
            <a:extLst>
              <a:ext uri="{FF2B5EF4-FFF2-40B4-BE49-F238E27FC236}">
                <a16:creationId xmlns:a16="http://schemas.microsoft.com/office/drawing/2014/main" id="{C924797A-717C-457A-B61E-235A521E4E14}"/>
              </a:ext>
            </a:extLst>
          </p:cNvPr>
          <p:cNvSpPr>
            <a:spLocks noGrp="1"/>
          </p:cNvSpPr>
          <p:nvPr>
            <p:ph sz="half" idx="1"/>
          </p:nvPr>
        </p:nvSpPr>
        <p:spPr>
          <a:xfrm>
            <a:off x="808704" y="1373346"/>
            <a:ext cx="5181600" cy="4351338"/>
          </a:xfrm>
        </p:spPr>
        <p:txBody>
          <a:bodyPr/>
          <a:lstStyle/>
          <a:p>
            <a:pPr marL="0" indent="0">
              <a:buNone/>
            </a:pPr>
            <a:r>
              <a:rPr lang="en-US" dirty="0"/>
              <a:t>Significant variables</a:t>
            </a:r>
          </a:p>
          <a:p>
            <a:pPr marL="0" indent="0">
              <a:buNone/>
            </a:pPr>
            <a:endParaRPr lang="en-US" dirty="0"/>
          </a:p>
        </p:txBody>
      </p:sp>
      <p:sp>
        <p:nvSpPr>
          <p:cNvPr id="9" name="Content Placeholder 8">
            <a:extLst>
              <a:ext uri="{FF2B5EF4-FFF2-40B4-BE49-F238E27FC236}">
                <a16:creationId xmlns:a16="http://schemas.microsoft.com/office/drawing/2014/main" id="{66D625FA-D897-4111-9A0E-4EE4B10F100A}"/>
              </a:ext>
            </a:extLst>
          </p:cNvPr>
          <p:cNvSpPr>
            <a:spLocks noGrp="1"/>
          </p:cNvSpPr>
          <p:nvPr>
            <p:ph sz="half" idx="2"/>
          </p:nvPr>
        </p:nvSpPr>
        <p:spPr>
          <a:xfrm>
            <a:off x="6096000" y="1324186"/>
            <a:ext cx="5181600" cy="4351338"/>
          </a:xfrm>
        </p:spPr>
        <p:txBody>
          <a:bodyPr/>
          <a:lstStyle/>
          <a:p>
            <a:pPr marL="0" indent="0">
              <a:buNone/>
            </a:pPr>
            <a:r>
              <a:rPr lang="en-US" dirty="0"/>
              <a:t>Not significant variables</a:t>
            </a:r>
          </a:p>
        </p:txBody>
      </p:sp>
      <p:graphicFrame>
        <p:nvGraphicFramePr>
          <p:cNvPr id="2" name="Table 1">
            <a:extLst>
              <a:ext uri="{FF2B5EF4-FFF2-40B4-BE49-F238E27FC236}">
                <a16:creationId xmlns:a16="http://schemas.microsoft.com/office/drawing/2014/main" id="{F545140C-7FF8-4225-92E6-D0B2EDCA4AC1}"/>
              </a:ext>
            </a:extLst>
          </p:cNvPr>
          <p:cNvGraphicFramePr>
            <a:graphicFrameLocks noGrp="1"/>
          </p:cNvGraphicFramePr>
          <p:nvPr>
            <p:extLst>
              <p:ext uri="{D42A27DB-BD31-4B8C-83A1-F6EECF244321}">
                <p14:modId xmlns:p14="http://schemas.microsoft.com/office/powerpoint/2010/main" val="3277056697"/>
              </p:ext>
            </p:extLst>
          </p:nvPr>
        </p:nvGraphicFramePr>
        <p:xfrm>
          <a:off x="838200" y="1917903"/>
          <a:ext cx="4530213" cy="4825502"/>
        </p:xfrm>
        <a:graphic>
          <a:graphicData uri="http://schemas.openxmlformats.org/drawingml/2006/table">
            <a:tbl>
              <a:tblPr firstRow="1" firstCol="1" bandRow="1"/>
              <a:tblGrid>
                <a:gridCol w="3832123">
                  <a:extLst>
                    <a:ext uri="{9D8B030D-6E8A-4147-A177-3AD203B41FA5}">
                      <a16:colId xmlns:a16="http://schemas.microsoft.com/office/drawing/2014/main" val="2384065942"/>
                    </a:ext>
                  </a:extLst>
                </a:gridCol>
                <a:gridCol w="698090">
                  <a:extLst>
                    <a:ext uri="{9D8B030D-6E8A-4147-A177-3AD203B41FA5}">
                      <a16:colId xmlns:a16="http://schemas.microsoft.com/office/drawing/2014/main" val="3867970413"/>
                    </a:ext>
                  </a:extLst>
                </a:gridCol>
              </a:tblGrid>
              <a:tr h="163186">
                <a:tc>
                  <a:txBody>
                    <a:bodyPr/>
                    <a:lstStyle/>
                    <a:p>
                      <a:pPr algn="l">
                        <a:lnSpc>
                          <a:spcPct val="115000"/>
                        </a:lnSpc>
                        <a:spcAft>
                          <a:spcPts val="0"/>
                        </a:spcAft>
                      </a:pPr>
                      <a:r>
                        <a:rPr lang="en-US" sz="1100" b="1">
                          <a:effectLst/>
                          <a:latin typeface="Times New Roman" panose="02020603050405020304" pitchFamily="18" charset="0"/>
                          <a:ea typeface="Times New Roman" panose="02020603050405020304" pitchFamily="18" charset="0"/>
                          <a:cs typeface="Arial" panose="020B0604020202020204" pitchFamily="34" charset="0"/>
                        </a:rPr>
                        <a:t>Variables</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C9C9C9"/>
                    </a:solidFill>
                  </a:tcPr>
                </a:tc>
                <a:tc>
                  <a:txBody>
                    <a:bodyPr/>
                    <a:lstStyle/>
                    <a:p>
                      <a:pPr algn="ctr">
                        <a:lnSpc>
                          <a:spcPct val="115000"/>
                        </a:lnSpc>
                        <a:spcAft>
                          <a:spcPts val="0"/>
                        </a:spcAft>
                      </a:pPr>
                      <a:r>
                        <a:rPr lang="en-US" sz="1100" b="1"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Exp</a:t>
                      </a:r>
                      <a:r>
                        <a:rPr lang="en-US" sz="11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(B)</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C9C9C9"/>
                    </a:solidFill>
                  </a:tcPr>
                </a:tc>
                <a:extLst>
                  <a:ext uri="{0D108BD9-81ED-4DB2-BD59-A6C34878D82A}">
                    <a16:rowId xmlns:a16="http://schemas.microsoft.com/office/drawing/2014/main" val="1705964671"/>
                  </a:ext>
                </a:extLst>
              </a:tr>
              <a:tr h="149577">
                <a:tc>
                  <a:txBody>
                    <a:bodyPr/>
                    <a:lstStyle/>
                    <a:p>
                      <a:pPr algn="l">
                        <a:lnSpc>
                          <a:spcPct val="115000"/>
                        </a:lnSpc>
                        <a:spcAft>
                          <a:spcPts val="0"/>
                        </a:spcAft>
                      </a:pPr>
                      <a:r>
                        <a:rPr lang="en-US" sz="11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Language Capital</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l">
                        <a:lnSpc>
                          <a:spcPct val="115000"/>
                        </a:lnSpc>
                        <a:spcAft>
                          <a:spcPts val="0"/>
                        </a:spcAft>
                      </a:pPr>
                      <a:r>
                        <a:rPr lang="en-US" sz="11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537788558"/>
                  </a:ext>
                </a:extLst>
              </a:tr>
              <a:tr h="198638">
                <a:tc>
                  <a:txBody>
                    <a:bodyPr/>
                    <a:lstStyle/>
                    <a:p>
                      <a:pPr marL="110490" algn="l">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Familiar context, foreign schools in México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3.216*</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74860414"/>
                  </a:ext>
                </a:extLst>
              </a:tr>
              <a:tr h="182093">
                <a:tc>
                  <a:txBody>
                    <a:bodyPr/>
                    <a:lstStyle/>
                    <a:p>
                      <a:pPr marL="110490" algn="l">
                        <a:lnSpc>
                          <a:spcPct val="115000"/>
                        </a:lnSpc>
                        <a:spcAft>
                          <a:spcPts val="0"/>
                        </a:spcAft>
                      </a:pPr>
                      <a:r>
                        <a:rPr lang="en-US" sz="11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Bilingual Mexican schools, language school or private lessons</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3.078*</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939113086"/>
                  </a:ext>
                </a:extLst>
              </a:tr>
              <a:tr h="149577">
                <a:tc>
                  <a:txBody>
                    <a:bodyPr/>
                    <a:lstStyle/>
                    <a:p>
                      <a:pPr marL="110490" algn="l">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Travels, tv radio, self-taught</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3.652*</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92547182"/>
                  </a:ext>
                </a:extLst>
              </a:tr>
              <a:tr h="171008">
                <a:tc>
                  <a:txBody>
                    <a:bodyPr/>
                    <a:lstStyle/>
                    <a:p>
                      <a:pPr marL="110490" algn="l">
                        <a:lnSpc>
                          <a:spcPct val="115000"/>
                        </a:lnSpc>
                        <a:spcAft>
                          <a:spcPts val="0"/>
                        </a:spcAft>
                      </a:pPr>
                      <a:r>
                        <a:rPr lang="en-US" sz="110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Not speak other languages (comparison group)</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4278001942"/>
                  </a:ext>
                </a:extLst>
              </a:tr>
              <a:tr h="149577">
                <a:tc>
                  <a:txBody>
                    <a:bodyPr/>
                    <a:lstStyle/>
                    <a:p>
                      <a:pPr algn="l">
                        <a:lnSpc>
                          <a:spcPct val="115000"/>
                        </a:lnSpc>
                        <a:spcAft>
                          <a:spcPts val="0"/>
                        </a:spcAft>
                      </a:pPr>
                      <a:r>
                        <a:rPr lang="en-US" sz="11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Generation</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939400867"/>
                  </a:ext>
                </a:extLst>
              </a:tr>
              <a:tr h="149577">
                <a:tc>
                  <a:txBody>
                    <a:bodyPr/>
                    <a:lstStyle/>
                    <a:p>
                      <a:pPr marL="110490" algn="l">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First generation</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9.148**</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45885398"/>
                  </a:ext>
                </a:extLst>
              </a:tr>
              <a:tr h="149577">
                <a:tc>
                  <a:txBody>
                    <a:bodyPr/>
                    <a:lstStyle/>
                    <a:p>
                      <a:pPr marL="110490" algn="l">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Second generation</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2.780**</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31708717"/>
                  </a:ext>
                </a:extLst>
              </a:tr>
              <a:tr h="149577">
                <a:tc>
                  <a:txBody>
                    <a:bodyPr/>
                    <a:lstStyle/>
                    <a:p>
                      <a:pPr marL="110490" algn="l">
                        <a:lnSpc>
                          <a:spcPct val="115000"/>
                        </a:lnSpc>
                        <a:spcAft>
                          <a:spcPts val="0"/>
                        </a:spcAft>
                      </a:pPr>
                      <a:r>
                        <a:rPr lang="en-US" sz="110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Third generation</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38582849"/>
                  </a:ext>
                </a:extLst>
              </a:tr>
              <a:tr h="149577">
                <a:tc>
                  <a:txBody>
                    <a:bodyPr/>
                    <a:lstStyle/>
                    <a:p>
                      <a:pPr algn="l">
                        <a:lnSpc>
                          <a:spcPct val="115000"/>
                        </a:lnSpc>
                        <a:spcAft>
                          <a:spcPts val="0"/>
                        </a:spcAft>
                      </a:pPr>
                      <a:r>
                        <a:rPr lang="en-US" sz="11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Highest degree</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89441232"/>
                  </a:ext>
                </a:extLst>
              </a:tr>
              <a:tr h="149577">
                <a:tc>
                  <a:txBody>
                    <a:bodyPr/>
                    <a:lstStyle/>
                    <a:p>
                      <a:pPr marL="110490" algn="l">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Master degree</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3.191**</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274690401"/>
                  </a:ext>
                </a:extLst>
              </a:tr>
              <a:tr h="149577">
                <a:tc>
                  <a:txBody>
                    <a:bodyPr/>
                    <a:lstStyle/>
                    <a:p>
                      <a:pPr marL="110490" algn="l">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PhD degree</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1.331</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254213567"/>
                  </a:ext>
                </a:extLst>
              </a:tr>
              <a:tr h="149577">
                <a:tc>
                  <a:txBody>
                    <a:bodyPr/>
                    <a:lstStyle/>
                    <a:p>
                      <a:pPr marL="110490" algn="l">
                        <a:lnSpc>
                          <a:spcPct val="115000"/>
                        </a:lnSpc>
                        <a:spcAft>
                          <a:spcPts val="0"/>
                        </a:spcAft>
                      </a:pPr>
                      <a:r>
                        <a:rPr lang="en-US" sz="110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Postdoctoral</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08469272"/>
                  </a:ext>
                </a:extLst>
              </a:tr>
              <a:tr h="139274">
                <a:tc>
                  <a:txBody>
                    <a:bodyPr/>
                    <a:lstStyle/>
                    <a:p>
                      <a:pPr algn="l">
                        <a:lnSpc>
                          <a:spcPct val="115000"/>
                        </a:lnSpc>
                        <a:spcAft>
                          <a:spcPts val="0"/>
                        </a:spcAft>
                      </a:pPr>
                      <a:r>
                        <a:rPr lang="en-US" sz="11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Labor experience prior to studying abroad</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.681*</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316068138"/>
                  </a:ext>
                </a:extLst>
              </a:tr>
              <a:tr h="149577">
                <a:tc>
                  <a:txBody>
                    <a:bodyPr/>
                    <a:lstStyle/>
                    <a:p>
                      <a:pPr marL="110490" algn="l">
                        <a:lnSpc>
                          <a:spcPct val="115000"/>
                        </a:lnSpc>
                        <a:spcAft>
                          <a:spcPts val="0"/>
                        </a:spcAft>
                      </a:pPr>
                      <a:r>
                        <a:rPr lang="en-US" sz="110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No experience</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734914662"/>
                  </a:ext>
                </a:extLst>
              </a:tr>
              <a:tr h="149577">
                <a:tc>
                  <a:txBody>
                    <a:bodyPr/>
                    <a:lstStyle/>
                    <a:p>
                      <a:pPr marL="20320" algn="l">
                        <a:lnSpc>
                          <a:spcPct val="115000"/>
                        </a:lnSpc>
                        <a:spcAft>
                          <a:spcPts val="0"/>
                        </a:spcAft>
                      </a:pPr>
                      <a:r>
                        <a:rPr lang="en-US" sz="11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Study country</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638021146"/>
                  </a:ext>
                </a:extLst>
              </a:tr>
              <a:tr h="149577">
                <a:tc>
                  <a:txBody>
                    <a:bodyPr/>
                    <a:lstStyle/>
                    <a:p>
                      <a:pPr marL="110490" algn="l">
                        <a:lnSpc>
                          <a:spcPct val="115000"/>
                        </a:lnSpc>
                        <a:spcAft>
                          <a:spcPts val="0"/>
                        </a:spcAft>
                      </a:pPr>
                      <a:r>
                        <a:rPr lang="en-US" sz="11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Canada</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.871</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398171299"/>
                  </a:ext>
                </a:extLst>
              </a:tr>
              <a:tr h="149577">
                <a:tc>
                  <a:txBody>
                    <a:bodyPr/>
                    <a:lstStyle/>
                    <a:p>
                      <a:pPr marL="110490" algn="l">
                        <a:lnSpc>
                          <a:spcPct val="115000"/>
                        </a:lnSpc>
                        <a:spcAft>
                          <a:spcPts val="0"/>
                        </a:spcAft>
                      </a:pPr>
                      <a:r>
                        <a:rPr lang="en-US" sz="11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United States</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.710</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664814617"/>
                  </a:ext>
                </a:extLst>
              </a:tr>
              <a:tr h="149577">
                <a:tc>
                  <a:txBody>
                    <a:bodyPr/>
                    <a:lstStyle/>
                    <a:p>
                      <a:pPr marL="110490" algn="l">
                        <a:lnSpc>
                          <a:spcPct val="115000"/>
                        </a:lnSpc>
                        <a:spcAft>
                          <a:spcPts val="0"/>
                        </a:spcAft>
                      </a:pPr>
                      <a:r>
                        <a:rPr lang="en-US" sz="11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Germany</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1.330</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819508999"/>
                  </a:ext>
                </a:extLst>
              </a:tr>
              <a:tr h="149577">
                <a:tc>
                  <a:txBody>
                    <a:bodyPr/>
                    <a:lstStyle/>
                    <a:p>
                      <a:pPr marL="110490" algn="l">
                        <a:lnSpc>
                          <a:spcPct val="115000"/>
                        </a:lnSpc>
                        <a:spcAft>
                          <a:spcPts val="0"/>
                        </a:spcAft>
                      </a:pPr>
                      <a:r>
                        <a:rPr lang="en-US" sz="11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Spain</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.804</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801802885"/>
                  </a:ext>
                </a:extLst>
              </a:tr>
              <a:tr h="149577">
                <a:tc>
                  <a:txBody>
                    <a:bodyPr/>
                    <a:lstStyle/>
                    <a:p>
                      <a:pPr marL="110490" algn="l">
                        <a:lnSpc>
                          <a:spcPct val="115000"/>
                        </a:lnSpc>
                        <a:spcAft>
                          <a:spcPts val="0"/>
                        </a:spcAft>
                      </a:pPr>
                      <a:r>
                        <a:rPr lang="en-US" sz="11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France</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.316**</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827359354"/>
                  </a:ext>
                </a:extLst>
              </a:tr>
              <a:tr h="149577">
                <a:tc>
                  <a:txBody>
                    <a:bodyPr/>
                    <a:lstStyle/>
                    <a:p>
                      <a:pPr marL="110490" algn="l">
                        <a:lnSpc>
                          <a:spcPct val="115000"/>
                        </a:lnSpc>
                        <a:spcAft>
                          <a:spcPts val="0"/>
                        </a:spcAft>
                      </a:pPr>
                      <a:r>
                        <a:rPr lang="en-US" sz="11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United Kingdom</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.885</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86437791"/>
                  </a:ext>
                </a:extLst>
              </a:tr>
              <a:tr h="149577">
                <a:tc>
                  <a:txBody>
                    <a:bodyPr/>
                    <a:lstStyle/>
                    <a:p>
                      <a:pPr marL="110490" algn="l">
                        <a:lnSpc>
                          <a:spcPct val="115000"/>
                        </a:lnSpc>
                        <a:spcAft>
                          <a:spcPts val="0"/>
                        </a:spcAft>
                      </a:pPr>
                      <a:r>
                        <a:rPr lang="en-US" sz="11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Others</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1.044</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135475060"/>
                  </a:ext>
                </a:extLst>
              </a:tr>
              <a:tr h="149577">
                <a:tc>
                  <a:txBody>
                    <a:bodyPr/>
                    <a:lstStyle/>
                    <a:p>
                      <a:pPr marL="110490" algn="l">
                        <a:lnSpc>
                          <a:spcPct val="115000"/>
                        </a:lnSpc>
                        <a:spcAft>
                          <a:spcPts val="0"/>
                        </a:spcAft>
                      </a:pPr>
                      <a:r>
                        <a:rPr lang="en-US" sz="110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Two or more countries</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5033" marR="6503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900248470"/>
                  </a:ext>
                </a:extLst>
              </a:tr>
            </a:tbl>
          </a:graphicData>
        </a:graphic>
      </p:graphicFrame>
      <p:graphicFrame>
        <p:nvGraphicFramePr>
          <p:cNvPr id="5" name="Table 4">
            <a:extLst>
              <a:ext uri="{FF2B5EF4-FFF2-40B4-BE49-F238E27FC236}">
                <a16:creationId xmlns:a16="http://schemas.microsoft.com/office/drawing/2014/main" id="{57FD46ED-5B6C-4705-89AB-19139F88B221}"/>
              </a:ext>
            </a:extLst>
          </p:cNvPr>
          <p:cNvGraphicFramePr>
            <a:graphicFrameLocks noGrp="1"/>
          </p:cNvGraphicFramePr>
          <p:nvPr>
            <p:extLst>
              <p:ext uri="{D42A27DB-BD31-4B8C-83A1-F6EECF244321}">
                <p14:modId xmlns:p14="http://schemas.microsoft.com/office/powerpoint/2010/main" val="3407254240"/>
              </p:ext>
            </p:extLst>
          </p:nvPr>
        </p:nvGraphicFramePr>
        <p:xfrm>
          <a:off x="6125496" y="1866726"/>
          <a:ext cx="5257800" cy="5030079"/>
        </p:xfrm>
        <a:graphic>
          <a:graphicData uri="http://schemas.openxmlformats.org/drawingml/2006/table">
            <a:tbl>
              <a:tblPr firstRow="1" firstCol="1" bandRow="1"/>
              <a:tblGrid>
                <a:gridCol w="4267202">
                  <a:extLst>
                    <a:ext uri="{9D8B030D-6E8A-4147-A177-3AD203B41FA5}">
                      <a16:colId xmlns:a16="http://schemas.microsoft.com/office/drawing/2014/main" val="2849136016"/>
                    </a:ext>
                  </a:extLst>
                </a:gridCol>
                <a:gridCol w="990598">
                  <a:extLst>
                    <a:ext uri="{9D8B030D-6E8A-4147-A177-3AD203B41FA5}">
                      <a16:colId xmlns:a16="http://schemas.microsoft.com/office/drawing/2014/main" val="1849787385"/>
                    </a:ext>
                  </a:extLst>
                </a:gridCol>
              </a:tblGrid>
              <a:tr h="147930">
                <a:tc>
                  <a:txBody>
                    <a:bodyPr/>
                    <a:lstStyle/>
                    <a:p>
                      <a:pPr algn="l">
                        <a:lnSpc>
                          <a:spcPct val="115000"/>
                        </a:lnSpc>
                        <a:spcAft>
                          <a:spcPts val="0"/>
                        </a:spcAft>
                      </a:pPr>
                      <a:r>
                        <a:rPr lang="en-US" sz="1100" b="1">
                          <a:effectLst/>
                          <a:latin typeface="Times New Roman" panose="02020603050405020304" pitchFamily="18" charset="0"/>
                          <a:ea typeface="Times New Roman" panose="02020603050405020304" pitchFamily="18" charset="0"/>
                          <a:cs typeface="Arial" panose="020B0604020202020204" pitchFamily="34" charset="0"/>
                        </a:rPr>
                        <a:t>Variables</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C9C9C9"/>
                    </a:solidFill>
                  </a:tcPr>
                </a:tc>
                <a:tc>
                  <a:txBody>
                    <a:bodyPr/>
                    <a:lstStyle/>
                    <a:p>
                      <a:pPr algn="ctr">
                        <a:lnSpc>
                          <a:spcPct val="115000"/>
                        </a:lnSpc>
                        <a:spcAft>
                          <a:spcPts val="0"/>
                        </a:spcAft>
                      </a:pPr>
                      <a:r>
                        <a:rPr lang="en-US" sz="11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Exp(B)</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C9C9C9"/>
                    </a:solidFill>
                  </a:tcPr>
                </a:tc>
                <a:extLst>
                  <a:ext uri="{0D108BD9-81ED-4DB2-BD59-A6C34878D82A}">
                    <a16:rowId xmlns:a16="http://schemas.microsoft.com/office/drawing/2014/main" val="842750244"/>
                  </a:ext>
                </a:extLst>
              </a:tr>
              <a:tr h="135594">
                <a:tc>
                  <a:txBody>
                    <a:bodyPr/>
                    <a:lstStyle/>
                    <a:p>
                      <a:pPr marL="20320" algn="l">
                        <a:lnSpc>
                          <a:spcPct val="115000"/>
                        </a:lnSpc>
                        <a:spcAft>
                          <a:spcPts val="0"/>
                        </a:spcAft>
                      </a:pPr>
                      <a:r>
                        <a:rPr lang="en-US" sz="11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Field of study</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946170836"/>
                  </a:ext>
                </a:extLst>
              </a:tr>
              <a:tr h="135594">
                <a:tc>
                  <a:txBody>
                    <a:bodyPr/>
                    <a:lstStyle/>
                    <a:p>
                      <a:pPr marL="110490" algn="l">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Hard-pure area</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1.038</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274133299"/>
                  </a:ext>
                </a:extLst>
              </a:tr>
              <a:tr h="135594">
                <a:tc>
                  <a:txBody>
                    <a:bodyPr/>
                    <a:lstStyle/>
                    <a:p>
                      <a:pPr marL="110490" algn="l">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Soft-pure area</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.957</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4070957102"/>
                  </a:ext>
                </a:extLst>
              </a:tr>
              <a:tr h="135594">
                <a:tc>
                  <a:txBody>
                    <a:bodyPr/>
                    <a:lstStyle/>
                    <a:p>
                      <a:pPr marL="110490" algn="l">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Hard-applied</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1.028</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682410629"/>
                  </a:ext>
                </a:extLst>
              </a:tr>
              <a:tr h="135594">
                <a:tc>
                  <a:txBody>
                    <a:bodyPr/>
                    <a:lstStyle/>
                    <a:p>
                      <a:pPr marL="110490" algn="l">
                        <a:lnSpc>
                          <a:spcPct val="115000"/>
                        </a:lnSpc>
                        <a:spcAft>
                          <a:spcPts val="0"/>
                        </a:spcAft>
                      </a:pPr>
                      <a:r>
                        <a:rPr lang="en-US" sz="110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Soft-applied</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466031077"/>
                  </a:ext>
                </a:extLst>
              </a:tr>
              <a:tr h="135594">
                <a:tc>
                  <a:txBody>
                    <a:bodyPr/>
                    <a:lstStyle/>
                    <a:p>
                      <a:pPr marL="20320" algn="l">
                        <a:lnSpc>
                          <a:spcPct val="115000"/>
                        </a:lnSpc>
                        <a:spcAft>
                          <a:spcPts val="0"/>
                        </a:spcAft>
                      </a:pPr>
                      <a:r>
                        <a:rPr lang="en-US" sz="11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Travelling capital</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592776297"/>
                  </a:ext>
                </a:extLst>
              </a:tr>
              <a:tr h="210429">
                <a:tc>
                  <a:txBody>
                    <a:bodyPr/>
                    <a:lstStyle/>
                    <a:p>
                      <a:pPr marL="110490" algn="l">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Never travel outside Mexico before studying abroad</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.832</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675770451"/>
                  </a:ext>
                </a:extLst>
              </a:tr>
              <a:tr h="186813">
                <a:tc>
                  <a:txBody>
                    <a:bodyPr/>
                    <a:lstStyle/>
                    <a:p>
                      <a:pPr marL="110490" algn="l">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First contact with other countries during HE or postgraduate program</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.820</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4226328046"/>
                  </a:ext>
                </a:extLst>
              </a:tr>
              <a:tr h="110843">
                <a:tc>
                  <a:txBody>
                    <a:bodyPr/>
                    <a:lstStyle/>
                    <a:p>
                      <a:pPr marL="110490" algn="l">
                        <a:lnSpc>
                          <a:spcPct val="115000"/>
                        </a:lnSpc>
                        <a:spcAft>
                          <a:spcPts val="0"/>
                        </a:spcAft>
                      </a:pPr>
                      <a:r>
                        <a:rPr lang="en-US" sz="110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Had travelled abroad before studying HE</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756921876"/>
                  </a:ext>
                </a:extLst>
              </a:tr>
              <a:tr h="95340">
                <a:tc>
                  <a:txBody>
                    <a:bodyPr/>
                    <a:lstStyle/>
                    <a:p>
                      <a:pPr marL="20320" algn="l">
                        <a:lnSpc>
                          <a:spcPct val="115000"/>
                        </a:lnSpc>
                        <a:spcAft>
                          <a:spcPts val="0"/>
                        </a:spcAft>
                      </a:pPr>
                      <a:r>
                        <a:rPr lang="en-US" sz="11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Continuity in educational trajectory</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1.060</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159092706"/>
                  </a:ext>
                </a:extLst>
              </a:tr>
              <a:tr h="135594">
                <a:tc>
                  <a:txBody>
                    <a:bodyPr/>
                    <a:lstStyle/>
                    <a:p>
                      <a:pPr marL="110490" algn="l">
                        <a:lnSpc>
                          <a:spcPct val="115000"/>
                        </a:lnSpc>
                        <a:spcAft>
                          <a:spcPts val="0"/>
                        </a:spcAft>
                      </a:pPr>
                      <a:r>
                        <a:rPr lang="en-US" sz="110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Discontinues</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767493091"/>
                  </a:ext>
                </a:extLst>
              </a:tr>
              <a:tr h="135594">
                <a:tc>
                  <a:txBody>
                    <a:bodyPr/>
                    <a:lstStyle/>
                    <a:p>
                      <a:pPr marL="20320" algn="l">
                        <a:lnSpc>
                          <a:spcPct val="115000"/>
                        </a:lnSpc>
                        <a:spcAft>
                          <a:spcPts val="0"/>
                        </a:spcAft>
                      </a:pPr>
                      <a:r>
                        <a:rPr lang="en-US" sz="11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Economic and cultural capital</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679073154"/>
                  </a:ext>
                </a:extLst>
              </a:tr>
              <a:tr h="135594">
                <a:tc>
                  <a:txBody>
                    <a:bodyPr/>
                    <a:lstStyle/>
                    <a:p>
                      <a:pPr marL="110490" algn="l">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Upper-class and upper-middle class</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.971</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4076130143"/>
                  </a:ext>
                </a:extLst>
              </a:tr>
              <a:tr h="135594">
                <a:tc>
                  <a:txBody>
                    <a:bodyPr/>
                    <a:lstStyle/>
                    <a:p>
                      <a:pPr marL="110490" algn="l">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Middle class and low middle class</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.705</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548398696"/>
                  </a:ext>
                </a:extLst>
              </a:tr>
              <a:tr h="161605">
                <a:tc>
                  <a:txBody>
                    <a:bodyPr/>
                    <a:lstStyle/>
                    <a:p>
                      <a:pPr marL="110490" algn="l">
                        <a:lnSpc>
                          <a:spcPct val="115000"/>
                        </a:lnSpc>
                        <a:spcAft>
                          <a:spcPts val="0"/>
                        </a:spcAft>
                      </a:pPr>
                      <a:r>
                        <a:rPr lang="en-US" sz="110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Lack of information, null linguistic capital</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024612200"/>
                  </a:ext>
                </a:extLst>
              </a:tr>
              <a:tr h="135594">
                <a:tc>
                  <a:txBody>
                    <a:bodyPr/>
                    <a:lstStyle/>
                    <a:p>
                      <a:pPr algn="l">
                        <a:lnSpc>
                          <a:spcPct val="115000"/>
                        </a:lnSpc>
                        <a:spcAft>
                          <a:spcPts val="0"/>
                        </a:spcAft>
                      </a:pPr>
                      <a:r>
                        <a:rPr lang="en-US" sz="11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Source of funding</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82315896"/>
                  </a:ext>
                </a:extLst>
              </a:tr>
              <a:tr h="135594">
                <a:tc>
                  <a:txBody>
                    <a:bodyPr/>
                    <a:lstStyle/>
                    <a:p>
                      <a:pPr marL="110490" algn="l">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Parents and relatives</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1.243</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548792499"/>
                  </a:ext>
                </a:extLst>
              </a:tr>
              <a:tr h="166471">
                <a:tc>
                  <a:txBody>
                    <a:bodyPr/>
                    <a:lstStyle/>
                    <a:p>
                      <a:pPr marL="110490" algn="l">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Institutions or international governments</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1.376</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963314387"/>
                  </a:ext>
                </a:extLst>
              </a:tr>
              <a:tr h="189911">
                <a:tc>
                  <a:txBody>
                    <a:bodyPr/>
                    <a:lstStyle/>
                    <a:p>
                      <a:pPr marL="110490" algn="l">
                        <a:lnSpc>
                          <a:spcPct val="115000"/>
                        </a:lnSpc>
                        <a:spcAft>
                          <a:spcPts val="0"/>
                        </a:spcAft>
                      </a:pPr>
                      <a:r>
                        <a:rPr lang="en-US" sz="110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Mexican government, CONACYT or Mexicans universities</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444605664"/>
                  </a:ext>
                </a:extLst>
              </a:tr>
              <a:tr h="135594">
                <a:tc>
                  <a:txBody>
                    <a:bodyPr/>
                    <a:lstStyle/>
                    <a:p>
                      <a:pPr marL="20320" algn="l">
                        <a:lnSpc>
                          <a:spcPct val="115000"/>
                        </a:lnSpc>
                        <a:spcAft>
                          <a:spcPts val="0"/>
                        </a:spcAft>
                      </a:pPr>
                      <a:r>
                        <a:rPr lang="en-US" sz="11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Means of access to job opportunities</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407297421"/>
                  </a:ext>
                </a:extLst>
              </a:tr>
              <a:tr h="135594">
                <a:tc>
                  <a:txBody>
                    <a:bodyPr/>
                    <a:lstStyle/>
                    <a:p>
                      <a:pPr marL="110490" algn="l">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Social capital (inherit or acquired)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1.250</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91313489"/>
                  </a:ext>
                </a:extLst>
              </a:tr>
              <a:tr h="135594">
                <a:tc>
                  <a:txBody>
                    <a:bodyPr/>
                    <a:lstStyle/>
                    <a:p>
                      <a:pPr marL="110490" algn="l">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Job posting</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1.110</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879805760"/>
                  </a:ext>
                </a:extLst>
              </a:tr>
              <a:tr h="135594">
                <a:tc>
                  <a:txBody>
                    <a:bodyPr/>
                    <a:lstStyle/>
                    <a:p>
                      <a:pPr marL="110490" algn="l">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Self-employment</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.904</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650223980"/>
                  </a:ext>
                </a:extLst>
              </a:tr>
              <a:tr h="78304">
                <a:tc>
                  <a:txBody>
                    <a:bodyPr/>
                    <a:lstStyle/>
                    <a:p>
                      <a:pPr marL="110490" algn="l">
                        <a:lnSpc>
                          <a:spcPct val="115000"/>
                        </a:lnSpc>
                        <a:spcAft>
                          <a:spcPts val="0"/>
                        </a:spcAft>
                      </a:pPr>
                      <a:r>
                        <a:rPr lang="en-US" sz="110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Others</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213464379"/>
                  </a:ext>
                </a:extLst>
              </a:tr>
              <a:tr h="135594">
                <a:tc>
                  <a:txBody>
                    <a:bodyPr/>
                    <a:lstStyle/>
                    <a:p>
                      <a:pPr algn="l">
                        <a:lnSpc>
                          <a:spcPct val="115000"/>
                        </a:lnSpc>
                        <a:spcAft>
                          <a:spcPts val="0"/>
                        </a:spcAft>
                      </a:pPr>
                      <a:r>
                        <a:rPr lang="en-US" sz="11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Constant</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en-US" sz="11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.113</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58954" marR="5895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4014081850"/>
                  </a:ext>
                </a:extLst>
              </a:tr>
            </a:tbl>
          </a:graphicData>
        </a:graphic>
      </p:graphicFrame>
    </p:spTree>
    <p:extLst>
      <p:ext uri="{BB962C8B-B14F-4D97-AF65-F5344CB8AC3E}">
        <p14:creationId xmlns:p14="http://schemas.microsoft.com/office/powerpoint/2010/main" val="397310653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b="1" dirty="0" smtClean="0"/>
              <a:t>Obtaining prestigious and </a:t>
            </a:r>
            <a:r>
              <a:rPr lang="en-US" b="1" dirty="0"/>
              <a:t>high income </a:t>
            </a:r>
            <a:r>
              <a:rPr lang="en-US" b="1" dirty="0" smtClean="0"/>
              <a:t>positions, </a:t>
            </a:r>
            <a:r>
              <a:rPr lang="en-US" b="1" dirty="0" smtClean="0"/>
              <a:t>depend </a:t>
            </a:r>
            <a:r>
              <a:rPr lang="en-US" b="1" dirty="0" smtClean="0"/>
              <a:t>on </a:t>
            </a:r>
            <a:r>
              <a:rPr lang="en-US" b="1" dirty="0" smtClean="0"/>
              <a:t>the country </a:t>
            </a:r>
            <a:r>
              <a:rPr lang="en-US" b="1" dirty="0" smtClean="0"/>
              <a:t>of residence</a:t>
            </a:r>
            <a:endParaRPr lang="en-US" sz="4000" b="1" dirty="0"/>
          </a:p>
        </p:txBody>
      </p:sp>
      <p:sp>
        <p:nvSpPr>
          <p:cNvPr id="3" name="Marcador de contenido 2"/>
          <p:cNvSpPr>
            <a:spLocks noGrp="1"/>
          </p:cNvSpPr>
          <p:nvPr>
            <p:ph idx="1"/>
          </p:nvPr>
        </p:nvSpPr>
        <p:spPr>
          <a:xfrm>
            <a:off x="838200" y="1690688"/>
            <a:ext cx="10515600" cy="4623923"/>
          </a:xfrm>
        </p:spPr>
        <p:txBody>
          <a:bodyPr>
            <a:normAutofit lnSpcReduction="10000"/>
          </a:bodyPr>
          <a:lstStyle/>
          <a:p>
            <a:r>
              <a:rPr lang="en-US" dirty="0"/>
              <a:t>The field of study, the acquired social capital through their studies and the management of other </a:t>
            </a:r>
            <a:r>
              <a:rPr lang="en-US" dirty="0" smtClean="0"/>
              <a:t>languages, and deterioration of the academic market opportunities </a:t>
            </a:r>
            <a:r>
              <a:rPr lang="en-US" dirty="0"/>
              <a:t>are significant predictors of belonging to the professional elite in </a:t>
            </a:r>
            <a:r>
              <a:rPr lang="en-US" dirty="0" smtClean="0"/>
              <a:t>developed countries.</a:t>
            </a:r>
            <a:endParaRPr lang="en-US" dirty="0"/>
          </a:p>
          <a:p>
            <a:pPr lvl="1"/>
            <a:r>
              <a:rPr lang="en-US" dirty="0"/>
              <a:t>Cases who never traveled outside Mexico before studying = positive influence</a:t>
            </a:r>
          </a:p>
          <a:p>
            <a:pPr lvl="1"/>
            <a:r>
              <a:rPr lang="en-US" dirty="0"/>
              <a:t>Studied in Spain respect to study in 2 or more countries = negative </a:t>
            </a:r>
            <a:r>
              <a:rPr lang="en-US" dirty="0" smtClean="0"/>
              <a:t>influence</a:t>
            </a:r>
          </a:p>
          <a:p>
            <a:pPr lvl="1"/>
            <a:r>
              <a:rPr lang="en-US" dirty="0" smtClean="0"/>
              <a:t>Third generation have a greater tendency to stay abroad.</a:t>
            </a:r>
            <a:endParaRPr lang="en-US" dirty="0"/>
          </a:p>
          <a:p>
            <a:pPr lvl="0"/>
            <a:r>
              <a:rPr lang="en-US" dirty="0">
                <a:solidFill>
                  <a:prstClr val="black"/>
                </a:solidFill>
              </a:rPr>
              <a:t>Inherited social capital, the length of labor trajectory, and </a:t>
            </a:r>
            <a:r>
              <a:rPr lang="en-US" dirty="0" smtClean="0">
                <a:solidFill>
                  <a:prstClr val="black"/>
                </a:solidFill>
              </a:rPr>
              <a:t>favorable labor </a:t>
            </a:r>
            <a:r>
              <a:rPr lang="en-US" dirty="0">
                <a:solidFill>
                  <a:prstClr val="black"/>
                </a:solidFill>
              </a:rPr>
              <a:t>market </a:t>
            </a:r>
            <a:r>
              <a:rPr lang="en-US" dirty="0" smtClean="0">
                <a:solidFill>
                  <a:prstClr val="black"/>
                </a:solidFill>
              </a:rPr>
              <a:t>conditions are </a:t>
            </a:r>
            <a:r>
              <a:rPr lang="en-US" dirty="0">
                <a:solidFill>
                  <a:prstClr val="black"/>
                </a:solidFill>
              </a:rPr>
              <a:t>significant predictors of belonging to the professional elite in Mexico.</a:t>
            </a:r>
          </a:p>
          <a:p>
            <a:pPr lvl="1"/>
            <a:r>
              <a:rPr lang="en-US" dirty="0">
                <a:solidFill>
                  <a:prstClr val="black"/>
                </a:solidFill>
              </a:rPr>
              <a:t>First and second generation = positive influence</a:t>
            </a:r>
          </a:p>
          <a:p>
            <a:pPr lvl="1"/>
            <a:r>
              <a:rPr lang="en-US" dirty="0">
                <a:solidFill>
                  <a:prstClr val="black"/>
                </a:solidFill>
              </a:rPr>
              <a:t>Speak two or more language = positive influence</a:t>
            </a:r>
          </a:p>
          <a:p>
            <a:pPr lvl="1"/>
            <a:endParaRPr lang="en-US" dirty="0"/>
          </a:p>
        </p:txBody>
      </p:sp>
    </p:spTree>
    <p:extLst>
      <p:ext uri="{BB962C8B-B14F-4D97-AF65-F5344CB8AC3E}">
        <p14:creationId xmlns:p14="http://schemas.microsoft.com/office/powerpoint/2010/main" val="34746047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4000" b="1"/>
              <a:t>Discussion</a:t>
            </a:r>
          </a:p>
        </p:txBody>
      </p:sp>
      <p:sp>
        <p:nvSpPr>
          <p:cNvPr id="3" name="Marcador de contenido 2"/>
          <p:cNvSpPr>
            <a:spLocks noGrp="1"/>
          </p:cNvSpPr>
          <p:nvPr>
            <p:ph idx="1"/>
          </p:nvPr>
        </p:nvSpPr>
        <p:spPr/>
        <p:txBody>
          <a:bodyPr>
            <a:normAutofit/>
          </a:bodyPr>
          <a:lstStyle/>
          <a:p>
            <a:r>
              <a:rPr lang="en-US" dirty="0"/>
              <a:t>Social context, public policies, personal interest and resources have a significant role in scholarly trajectories and in the opportunities to access the professional elites at </a:t>
            </a:r>
            <a:r>
              <a:rPr lang="en-US" dirty="0" smtClean="0"/>
              <a:t>home </a:t>
            </a:r>
            <a:r>
              <a:rPr lang="en-US" dirty="0"/>
              <a:t>and </a:t>
            </a:r>
            <a:r>
              <a:rPr lang="en-US" dirty="0" smtClean="0"/>
              <a:t>developed </a:t>
            </a:r>
            <a:r>
              <a:rPr lang="en-US" dirty="0"/>
              <a:t>countries.</a:t>
            </a:r>
          </a:p>
          <a:p>
            <a:r>
              <a:rPr lang="en-US" dirty="0"/>
              <a:t>Factors that influence the decision whether to stay abroad or return are the </a:t>
            </a:r>
            <a:r>
              <a:rPr lang="en-US" dirty="0" smtClean="0"/>
              <a:t>same, </a:t>
            </a:r>
            <a:r>
              <a:rPr lang="en-US" dirty="0" smtClean="0"/>
              <a:t>but their </a:t>
            </a:r>
            <a:r>
              <a:rPr lang="en-US" dirty="0"/>
              <a:t>weight differ by generation.</a:t>
            </a:r>
          </a:p>
          <a:p>
            <a:r>
              <a:rPr lang="en-US" dirty="0"/>
              <a:t>Access to the professional elite is more related to the acquired social capital during educational and labor </a:t>
            </a:r>
            <a:r>
              <a:rPr lang="en-US" dirty="0" smtClean="0"/>
              <a:t>experiences, </a:t>
            </a:r>
            <a:r>
              <a:rPr lang="en-US" dirty="0"/>
              <a:t>for those that decided to remain in </a:t>
            </a:r>
            <a:r>
              <a:rPr lang="en-US" dirty="0" smtClean="0"/>
              <a:t>a foreign </a:t>
            </a:r>
            <a:r>
              <a:rPr lang="en-US" dirty="0"/>
              <a:t>country. </a:t>
            </a:r>
            <a:endParaRPr lang="en-US" dirty="0" smtClean="0"/>
          </a:p>
          <a:p>
            <a:r>
              <a:rPr lang="en-US" dirty="0" smtClean="0"/>
              <a:t>Social capital (inherited and acquired) have more relevance to pertain to the Mexican elite, specially in the government and private sectors.</a:t>
            </a:r>
            <a:endParaRPr lang="es-MX" dirty="0"/>
          </a:p>
        </p:txBody>
      </p:sp>
    </p:spTree>
    <p:extLst>
      <p:ext uri="{BB962C8B-B14F-4D97-AF65-F5344CB8AC3E}">
        <p14:creationId xmlns:p14="http://schemas.microsoft.com/office/powerpoint/2010/main" val="9913654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4000" b="1" dirty="0"/>
              <a:t>Index</a:t>
            </a:r>
          </a:p>
        </p:txBody>
      </p:sp>
      <p:sp>
        <p:nvSpPr>
          <p:cNvPr id="3" name="Marcador de contenido 2"/>
          <p:cNvSpPr>
            <a:spLocks noGrp="1"/>
          </p:cNvSpPr>
          <p:nvPr>
            <p:ph idx="1"/>
          </p:nvPr>
        </p:nvSpPr>
        <p:spPr>
          <a:xfrm>
            <a:off x="838200" y="1384663"/>
            <a:ext cx="10515600" cy="4792300"/>
          </a:xfrm>
        </p:spPr>
        <p:txBody>
          <a:bodyPr>
            <a:normAutofit fontScale="92500" lnSpcReduction="10000"/>
          </a:bodyPr>
          <a:lstStyle/>
          <a:p>
            <a:pPr algn="just"/>
            <a:r>
              <a:rPr lang="es-MX" dirty="0" smtClean="0"/>
              <a:t>ROMAC </a:t>
            </a:r>
            <a:r>
              <a:rPr lang="es-MX" dirty="0" err="1" smtClean="0"/>
              <a:t>research</a:t>
            </a:r>
            <a:r>
              <a:rPr lang="es-MX" dirty="0" smtClean="0"/>
              <a:t> </a:t>
            </a:r>
            <a:r>
              <a:rPr lang="es-MX" dirty="0" err="1" smtClean="0"/>
              <a:t>Ob</a:t>
            </a:r>
            <a:r>
              <a:rPr lang="es-MX" dirty="0" err="1" smtClean="0"/>
              <a:t>jectives</a:t>
            </a:r>
            <a:r>
              <a:rPr lang="es-MX" dirty="0" smtClean="0"/>
              <a:t> and </a:t>
            </a:r>
            <a:r>
              <a:rPr lang="es-MX" dirty="0" err="1" smtClean="0"/>
              <a:t>analytical</a:t>
            </a:r>
            <a:r>
              <a:rPr lang="es-MX" dirty="0" smtClean="0"/>
              <a:t> </a:t>
            </a:r>
            <a:r>
              <a:rPr lang="es-MX" dirty="0" err="1" smtClean="0"/>
              <a:t>perspective</a:t>
            </a:r>
            <a:endParaRPr lang="es-MX" dirty="0" smtClean="0"/>
          </a:p>
          <a:p>
            <a:pPr algn="just"/>
            <a:r>
              <a:rPr lang="es-MX" dirty="0" smtClean="0"/>
              <a:t>General </a:t>
            </a:r>
            <a:r>
              <a:rPr lang="es-MX" dirty="0" err="1" smtClean="0"/>
              <a:t>Hypothesis</a:t>
            </a:r>
            <a:endParaRPr lang="en-US" dirty="0" smtClean="0"/>
          </a:p>
          <a:p>
            <a:pPr algn="just"/>
            <a:r>
              <a:rPr lang="en-US" dirty="0" smtClean="0"/>
              <a:t>Methodology</a:t>
            </a:r>
            <a:r>
              <a:rPr lang="en-US" dirty="0" smtClean="0"/>
              <a:t>: Measuring and controlling some time and space variations on academic and labor trajectories.</a:t>
            </a:r>
          </a:p>
          <a:p>
            <a:pPr lvl="1" algn="just"/>
            <a:r>
              <a:rPr lang="es-MX" dirty="0" err="1" smtClean="0"/>
              <a:t>Levels</a:t>
            </a:r>
            <a:r>
              <a:rPr lang="es-MX" dirty="0" smtClean="0"/>
              <a:t> of </a:t>
            </a:r>
            <a:r>
              <a:rPr lang="es-MX" dirty="0" err="1" smtClean="0"/>
              <a:t>analysis</a:t>
            </a:r>
            <a:r>
              <a:rPr lang="es-MX" dirty="0" smtClean="0"/>
              <a:t>: International, </a:t>
            </a:r>
            <a:r>
              <a:rPr lang="es-MX" dirty="0" err="1" smtClean="0"/>
              <a:t>national</a:t>
            </a:r>
            <a:r>
              <a:rPr lang="es-MX" dirty="0" smtClean="0"/>
              <a:t>, </a:t>
            </a:r>
            <a:r>
              <a:rPr lang="es-MX" dirty="0" err="1" smtClean="0"/>
              <a:t>institutional</a:t>
            </a:r>
            <a:r>
              <a:rPr lang="es-MX" dirty="0" smtClean="0"/>
              <a:t> </a:t>
            </a:r>
            <a:r>
              <a:rPr lang="es-MX" dirty="0" err="1" smtClean="0"/>
              <a:t>policies</a:t>
            </a:r>
            <a:r>
              <a:rPr lang="es-MX" dirty="0" smtClean="0"/>
              <a:t> and personal </a:t>
            </a:r>
            <a:r>
              <a:rPr lang="es-MX" dirty="0" err="1" smtClean="0"/>
              <a:t>characteristics</a:t>
            </a:r>
            <a:r>
              <a:rPr lang="es-MX" dirty="0"/>
              <a:t> </a:t>
            </a:r>
            <a:r>
              <a:rPr lang="es-MX" dirty="0" err="1" smtClean="0"/>
              <a:t>affecting</a:t>
            </a:r>
            <a:r>
              <a:rPr lang="es-MX" dirty="0" smtClean="0"/>
              <a:t> </a:t>
            </a:r>
            <a:r>
              <a:rPr lang="es-MX" dirty="0" err="1" smtClean="0"/>
              <a:t>the</a:t>
            </a:r>
            <a:r>
              <a:rPr lang="es-MX" dirty="0" smtClean="0"/>
              <a:t> </a:t>
            </a:r>
            <a:r>
              <a:rPr lang="es-MX" dirty="0" err="1" smtClean="0"/>
              <a:t>decision</a:t>
            </a:r>
            <a:r>
              <a:rPr lang="es-MX" dirty="0" smtClean="0"/>
              <a:t> </a:t>
            </a:r>
            <a:r>
              <a:rPr lang="es-MX" dirty="0" err="1" smtClean="0"/>
              <a:t>making</a:t>
            </a:r>
            <a:r>
              <a:rPr lang="es-MX" dirty="0" smtClean="0"/>
              <a:t> </a:t>
            </a:r>
            <a:r>
              <a:rPr lang="es-MX" dirty="0" err="1" smtClean="0"/>
              <a:t>process</a:t>
            </a:r>
            <a:r>
              <a:rPr lang="es-MX" dirty="0" smtClean="0"/>
              <a:t>.</a:t>
            </a:r>
          </a:p>
          <a:p>
            <a:pPr lvl="1" algn="just"/>
            <a:r>
              <a:rPr lang="en-US" dirty="0"/>
              <a:t>Structural </a:t>
            </a:r>
            <a:r>
              <a:rPr lang="en-US" dirty="0" smtClean="0"/>
              <a:t>axes: </a:t>
            </a:r>
            <a:r>
              <a:rPr lang="es-MX" dirty="0" err="1" smtClean="0"/>
              <a:t>Changes</a:t>
            </a:r>
            <a:r>
              <a:rPr lang="es-MX" dirty="0" smtClean="0"/>
              <a:t> </a:t>
            </a:r>
            <a:r>
              <a:rPr lang="es-MX" dirty="0" smtClean="0"/>
              <a:t>in </a:t>
            </a:r>
            <a:r>
              <a:rPr lang="es-MX" dirty="0" err="1" smtClean="0"/>
              <a:t>the</a:t>
            </a:r>
            <a:r>
              <a:rPr lang="es-MX" dirty="0" smtClean="0"/>
              <a:t> </a:t>
            </a:r>
            <a:r>
              <a:rPr lang="es-MX" dirty="0" err="1" smtClean="0"/>
              <a:t>educational</a:t>
            </a:r>
            <a:r>
              <a:rPr lang="es-MX" dirty="0" smtClean="0"/>
              <a:t> and laboral </a:t>
            </a:r>
            <a:r>
              <a:rPr lang="es-MX" dirty="0" err="1" smtClean="0"/>
              <a:t>opportunities</a:t>
            </a:r>
            <a:r>
              <a:rPr lang="es-MX" dirty="0"/>
              <a:t> </a:t>
            </a:r>
            <a:r>
              <a:rPr lang="es-MX" dirty="0" err="1" smtClean="0"/>
              <a:t>within</a:t>
            </a:r>
            <a:r>
              <a:rPr lang="es-MX" dirty="0" smtClean="0"/>
              <a:t> and </a:t>
            </a:r>
            <a:r>
              <a:rPr lang="es-MX" dirty="0" err="1" smtClean="0"/>
              <a:t>outside</a:t>
            </a:r>
            <a:r>
              <a:rPr lang="es-MX" dirty="0" smtClean="0"/>
              <a:t> </a:t>
            </a:r>
            <a:r>
              <a:rPr lang="es-MX" dirty="0" err="1" smtClean="0"/>
              <a:t>the</a:t>
            </a:r>
            <a:r>
              <a:rPr lang="es-MX" dirty="0" smtClean="0"/>
              <a:t> country of </a:t>
            </a:r>
            <a:r>
              <a:rPr lang="es-MX" dirty="0" err="1" smtClean="0"/>
              <a:t>origin</a:t>
            </a:r>
            <a:r>
              <a:rPr lang="es-MX" dirty="0" smtClean="0"/>
              <a:t>. </a:t>
            </a:r>
            <a:endParaRPr lang="en-US" dirty="0" smtClean="0"/>
          </a:p>
          <a:p>
            <a:pPr lvl="1" algn="just"/>
            <a:r>
              <a:rPr lang="en-US" dirty="0" smtClean="0"/>
              <a:t>generation</a:t>
            </a:r>
            <a:r>
              <a:rPr lang="en-US" dirty="0"/>
              <a:t>, </a:t>
            </a:r>
            <a:r>
              <a:rPr lang="en-US" dirty="0" smtClean="0"/>
              <a:t>country(</a:t>
            </a:r>
            <a:r>
              <a:rPr lang="en-US" dirty="0" err="1" smtClean="0"/>
              <a:t>ies</a:t>
            </a:r>
            <a:r>
              <a:rPr lang="en-US" dirty="0" smtClean="0"/>
              <a:t>), type of institutions and fields of knowledge. </a:t>
            </a:r>
          </a:p>
          <a:p>
            <a:pPr lvl="1" algn="just"/>
            <a:r>
              <a:rPr lang="es-MX" dirty="0" smtClean="0"/>
              <a:t>Personal </a:t>
            </a:r>
            <a:r>
              <a:rPr lang="es-MX" dirty="0" err="1" smtClean="0"/>
              <a:t>Characteristics</a:t>
            </a:r>
            <a:r>
              <a:rPr lang="es-MX" dirty="0" smtClean="0"/>
              <a:t>: Sex, </a:t>
            </a:r>
            <a:r>
              <a:rPr lang="es-MX" dirty="0" err="1" smtClean="0"/>
              <a:t>age</a:t>
            </a:r>
            <a:r>
              <a:rPr lang="es-MX" dirty="0" smtClean="0"/>
              <a:t>, </a:t>
            </a:r>
            <a:r>
              <a:rPr lang="en-US" dirty="0" smtClean="0"/>
              <a:t>social </a:t>
            </a:r>
            <a:r>
              <a:rPr lang="en-US" dirty="0"/>
              <a:t>class (combination of capitals</a:t>
            </a:r>
            <a:r>
              <a:rPr lang="en-US" dirty="0" smtClean="0"/>
              <a:t>) and family migration history.</a:t>
            </a:r>
            <a:endParaRPr lang="en-US" dirty="0"/>
          </a:p>
          <a:p>
            <a:pPr algn="just"/>
            <a:r>
              <a:rPr lang="en-US" dirty="0" smtClean="0"/>
              <a:t>Belonging </a:t>
            </a:r>
            <a:r>
              <a:rPr lang="en-US" dirty="0"/>
              <a:t>to the </a:t>
            </a:r>
            <a:r>
              <a:rPr lang="en-US" dirty="0" smtClean="0"/>
              <a:t>elite a logistic regression analysis</a:t>
            </a:r>
            <a:endParaRPr lang="en-US" dirty="0"/>
          </a:p>
          <a:p>
            <a:pPr algn="just"/>
            <a:r>
              <a:rPr lang="en-US" dirty="0" smtClean="0"/>
              <a:t>Discussion</a:t>
            </a:r>
          </a:p>
          <a:p>
            <a:pPr algn="just"/>
            <a:endParaRPr lang="en-US" dirty="0"/>
          </a:p>
        </p:txBody>
      </p:sp>
    </p:spTree>
    <p:extLst>
      <p:ext uri="{BB962C8B-B14F-4D97-AF65-F5344CB8AC3E}">
        <p14:creationId xmlns:p14="http://schemas.microsoft.com/office/powerpoint/2010/main" val="168149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DD559-BE2C-4EC3-BEAD-2665533933B8}"/>
              </a:ext>
            </a:extLst>
          </p:cNvPr>
          <p:cNvSpPr>
            <a:spLocks noGrp="1"/>
          </p:cNvSpPr>
          <p:nvPr>
            <p:ph type="title"/>
          </p:nvPr>
        </p:nvSpPr>
        <p:spPr/>
        <p:txBody>
          <a:bodyPr>
            <a:normAutofit/>
          </a:bodyPr>
          <a:lstStyle/>
          <a:p>
            <a:r>
              <a:rPr lang="en-US" sz="4000" b="1" dirty="0" smtClean="0"/>
              <a:t>ROMAC Objectives</a:t>
            </a:r>
            <a:endParaRPr lang="fr-FR" sz="4000" b="1" dirty="0"/>
          </a:p>
        </p:txBody>
      </p:sp>
      <p:graphicFrame>
        <p:nvGraphicFramePr>
          <p:cNvPr id="8" name="Content Placeholder 7">
            <a:extLst>
              <a:ext uri="{FF2B5EF4-FFF2-40B4-BE49-F238E27FC236}">
                <a16:creationId xmlns:a16="http://schemas.microsoft.com/office/drawing/2014/main" id="{EF210ECF-2007-422F-8A8C-857F30AA3DB5}"/>
              </a:ext>
            </a:extLst>
          </p:cNvPr>
          <p:cNvGraphicFramePr>
            <a:graphicFrameLocks noGrp="1"/>
          </p:cNvGraphicFramePr>
          <p:nvPr>
            <p:ph idx="1"/>
            <p:extLst>
              <p:ext uri="{D42A27DB-BD31-4B8C-83A1-F6EECF244321}">
                <p14:modId xmlns:p14="http://schemas.microsoft.com/office/powerpoint/2010/main" val="102243805"/>
              </p:ext>
            </p:extLst>
          </p:nvPr>
        </p:nvGraphicFramePr>
        <p:xfrm>
          <a:off x="838200" y="1818969"/>
          <a:ext cx="10515600" cy="46506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445818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4000" b="1" dirty="0"/>
              <a:t>Theoretical </a:t>
            </a:r>
            <a:r>
              <a:rPr lang="en-US" sz="4000" b="1" dirty="0" smtClean="0"/>
              <a:t>framework</a:t>
            </a:r>
            <a:endParaRPr lang="en-US" sz="4000" b="1" dirty="0"/>
          </a:p>
        </p:txBody>
      </p:sp>
      <p:sp>
        <p:nvSpPr>
          <p:cNvPr id="3" name="Marcador de contenido 2"/>
          <p:cNvSpPr>
            <a:spLocks noGrp="1"/>
          </p:cNvSpPr>
          <p:nvPr>
            <p:ph idx="1"/>
          </p:nvPr>
        </p:nvSpPr>
        <p:spPr>
          <a:xfrm>
            <a:off x="838200" y="2147332"/>
            <a:ext cx="10515600" cy="5747657"/>
          </a:xfrm>
        </p:spPr>
        <p:txBody>
          <a:bodyPr/>
          <a:lstStyle/>
          <a:p>
            <a:r>
              <a:rPr lang="en-US" dirty="0"/>
              <a:t>Internationalization of </a:t>
            </a:r>
            <a:r>
              <a:rPr lang="en-US" dirty="0" smtClean="0"/>
              <a:t>Higher Education.</a:t>
            </a:r>
          </a:p>
          <a:p>
            <a:r>
              <a:rPr lang="en-US" dirty="0" smtClean="0"/>
              <a:t>Changing </a:t>
            </a:r>
            <a:r>
              <a:rPr lang="en-US" dirty="0"/>
              <a:t>relationship between studies and labor market conditions in the knowledge societies.</a:t>
            </a:r>
            <a:endParaRPr lang="es-MX" dirty="0"/>
          </a:p>
          <a:p>
            <a:r>
              <a:rPr lang="en-US" dirty="0"/>
              <a:t>Asymmetric levels of scientific and economic </a:t>
            </a:r>
            <a:r>
              <a:rPr lang="en-US" dirty="0" smtClean="0"/>
              <a:t>development between developed </a:t>
            </a:r>
            <a:r>
              <a:rPr lang="en-US" dirty="0"/>
              <a:t>and developing nations</a:t>
            </a:r>
          </a:p>
          <a:p>
            <a:r>
              <a:rPr lang="en-US" dirty="0"/>
              <a:t>Attraction or repulsion factors of highly skilled human resources: existence of dense academic communities, social-economic conditions and </a:t>
            </a:r>
            <a:r>
              <a:rPr lang="en-US" dirty="0" smtClean="0"/>
              <a:t>research and professional opportunities</a:t>
            </a:r>
            <a:endParaRPr lang="en-US" dirty="0"/>
          </a:p>
        </p:txBody>
      </p:sp>
    </p:spTree>
    <p:extLst>
      <p:ext uri="{BB962C8B-B14F-4D97-AF65-F5344CB8AC3E}">
        <p14:creationId xmlns:p14="http://schemas.microsoft.com/office/powerpoint/2010/main" val="546693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D4608-691A-41B7-A842-A846D6855974}"/>
              </a:ext>
            </a:extLst>
          </p:cNvPr>
          <p:cNvSpPr>
            <a:spLocks noGrp="1"/>
          </p:cNvSpPr>
          <p:nvPr>
            <p:ph type="title"/>
          </p:nvPr>
        </p:nvSpPr>
        <p:spPr>
          <a:xfrm>
            <a:off x="838200" y="365126"/>
            <a:ext cx="10515600" cy="653778"/>
          </a:xfrm>
        </p:spPr>
        <p:txBody>
          <a:bodyPr>
            <a:normAutofit/>
          </a:bodyPr>
          <a:lstStyle/>
          <a:p>
            <a:r>
              <a:rPr lang="en-US" sz="4000" b="1" dirty="0"/>
              <a:t>Benefits of academic mobility</a:t>
            </a:r>
            <a:endParaRPr lang="fr-FR" sz="4000" b="1" dirty="0"/>
          </a:p>
        </p:txBody>
      </p:sp>
      <p:sp>
        <p:nvSpPr>
          <p:cNvPr id="3" name="Content Placeholder 2">
            <a:extLst>
              <a:ext uri="{FF2B5EF4-FFF2-40B4-BE49-F238E27FC236}">
                <a16:creationId xmlns:a16="http://schemas.microsoft.com/office/drawing/2014/main" id="{92019F1F-8739-4DA7-B501-AC28A57D3D54}"/>
              </a:ext>
            </a:extLst>
          </p:cNvPr>
          <p:cNvSpPr>
            <a:spLocks noGrp="1"/>
          </p:cNvSpPr>
          <p:nvPr>
            <p:ph idx="1"/>
          </p:nvPr>
        </p:nvSpPr>
        <p:spPr>
          <a:xfrm>
            <a:off x="738648" y="1254035"/>
            <a:ext cx="10714703" cy="5263909"/>
          </a:xfrm>
        </p:spPr>
        <p:txBody>
          <a:bodyPr>
            <a:normAutofit fontScale="85000" lnSpcReduction="20000"/>
          </a:bodyPr>
          <a:lstStyle/>
          <a:p>
            <a:pPr marL="0" indent="0">
              <a:lnSpc>
                <a:spcPct val="80000"/>
              </a:lnSpc>
              <a:buFont typeface="Arial" pitchFamily="-72" charset="0"/>
              <a:buNone/>
            </a:pPr>
            <a:r>
              <a:rPr lang="en-US" b="1" dirty="0"/>
              <a:t>Developing Countries</a:t>
            </a:r>
            <a:r>
              <a:rPr lang="en-US" dirty="0"/>
              <a:t>:</a:t>
            </a:r>
          </a:p>
          <a:p>
            <a:pPr marL="457200" indent="-457200">
              <a:lnSpc>
                <a:spcPct val="80000"/>
              </a:lnSpc>
              <a:buFont typeface="Arial" pitchFamily="-72" charset="0"/>
              <a:buAutoNum type="arabicPeriod"/>
            </a:pPr>
            <a:r>
              <a:rPr lang="en-US" dirty="0"/>
              <a:t>Strengthen the scientific capabilities of their human resources</a:t>
            </a:r>
          </a:p>
          <a:p>
            <a:pPr marL="457200" indent="-457200">
              <a:lnSpc>
                <a:spcPct val="80000"/>
              </a:lnSpc>
              <a:buFont typeface="Arial" pitchFamily="-72" charset="0"/>
              <a:buAutoNum type="arabicPeriod"/>
            </a:pPr>
            <a:r>
              <a:rPr lang="en-US" dirty="0"/>
              <a:t>Appropriate frontier knowledge</a:t>
            </a:r>
          </a:p>
          <a:p>
            <a:pPr marL="457200" indent="-457200">
              <a:lnSpc>
                <a:spcPct val="80000"/>
              </a:lnSpc>
              <a:buFont typeface="Arial" pitchFamily="-72" charset="0"/>
              <a:buAutoNum type="arabicPeriod"/>
            </a:pPr>
            <a:r>
              <a:rPr lang="en-US" dirty="0"/>
              <a:t>Establish networks and communities around the world that can cooperate to solve local problems</a:t>
            </a:r>
          </a:p>
          <a:p>
            <a:pPr marL="457200" indent="-457200">
              <a:lnSpc>
                <a:spcPct val="80000"/>
              </a:lnSpc>
              <a:buFont typeface="Arial" pitchFamily="-72" charset="0"/>
              <a:buAutoNum type="arabicPeriod"/>
            </a:pPr>
            <a:r>
              <a:rPr lang="en-US" dirty="0"/>
              <a:t>Even without getting students back, taking advantage of citizens abroad to direct resources to study national problems</a:t>
            </a:r>
          </a:p>
          <a:p>
            <a:pPr marL="457200" indent="-457200">
              <a:lnSpc>
                <a:spcPct val="80000"/>
              </a:lnSpc>
              <a:buFont typeface="Arial" pitchFamily="-72" charset="0"/>
              <a:buAutoNum type="arabicPeriod"/>
            </a:pPr>
            <a:r>
              <a:rPr lang="en-US" dirty="0"/>
              <a:t>Understanding and living in other cultures</a:t>
            </a:r>
          </a:p>
          <a:p>
            <a:pPr marL="457200" indent="-457200">
              <a:lnSpc>
                <a:spcPct val="80000"/>
              </a:lnSpc>
              <a:buFont typeface="Arial" pitchFamily="-72" charset="0"/>
              <a:buAutoNum type="arabicPeriod"/>
            </a:pPr>
            <a:endParaRPr lang="en-US" dirty="0"/>
          </a:p>
          <a:p>
            <a:pPr marL="0" indent="0">
              <a:lnSpc>
                <a:spcPct val="80000"/>
              </a:lnSpc>
              <a:buNone/>
            </a:pPr>
            <a:r>
              <a:rPr lang="en-US" b="1" dirty="0"/>
              <a:t>Developed Countries: </a:t>
            </a:r>
          </a:p>
          <a:p>
            <a:pPr marL="457200" indent="-457200">
              <a:lnSpc>
                <a:spcPct val="80000"/>
              </a:lnSpc>
              <a:buAutoNum type="arabicPeriod"/>
            </a:pPr>
            <a:r>
              <a:rPr lang="en-US" dirty="0"/>
              <a:t>Important economic flow </a:t>
            </a:r>
          </a:p>
          <a:p>
            <a:pPr marL="457200" indent="-457200">
              <a:lnSpc>
                <a:spcPct val="80000"/>
              </a:lnSpc>
              <a:buAutoNum type="arabicPeriod"/>
            </a:pPr>
            <a:r>
              <a:rPr lang="en-US" dirty="0"/>
              <a:t>Possibility to attract talent from less developed countries</a:t>
            </a:r>
          </a:p>
          <a:p>
            <a:pPr marL="457200" indent="-457200">
              <a:lnSpc>
                <a:spcPct val="80000"/>
              </a:lnSpc>
              <a:buAutoNum type="arabicPeriod"/>
            </a:pPr>
            <a:r>
              <a:rPr lang="en-US" dirty="0" smtClean="0"/>
              <a:t>To influence</a:t>
            </a:r>
            <a:r>
              <a:rPr lang="en-US" dirty="0"/>
              <a:t>, through the formation of foreign human capital, </a:t>
            </a:r>
            <a:r>
              <a:rPr lang="en-US" dirty="0" smtClean="0"/>
              <a:t>the governmental decision </a:t>
            </a:r>
            <a:r>
              <a:rPr lang="en-US" dirty="0"/>
              <a:t>making processes of other countries. </a:t>
            </a:r>
          </a:p>
          <a:p>
            <a:pPr marL="457200" indent="-457200">
              <a:lnSpc>
                <a:spcPct val="80000"/>
              </a:lnSpc>
              <a:buAutoNum type="arabicPeriod"/>
            </a:pPr>
            <a:r>
              <a:rPr lang="en-US" dirty="0" smtClean="0"/>
              <a:t>To develop </a:t>
            </a:r>
            <a:r>
              <a:rPr lang="en-US" dirty="0"/>
              <a:t>networks </a:t>
            </a:r>
            <a:r>
              <a:rPr lang="en-US" dirty="0" smtClean="0"/>
              <a:t>with </a:t>
            </a:r>
            <a:r>
              <a:rPr lang="en-US" dirty="0"/>
              <a:t>possible future economic partners </a:t>
            </a:r>
          </a:p>
        </p:txBody>
      </p:sp>
    </p:spTree>
    <p:extLst>
      <p:ext uri="{BB962C8B-B14F-4D97-AF65-F5344CB8AC3E}">
        <p14:creationId xmlns:p14="http://schemas.microsoft.com/office/powerpoint/2010/main" val="10969358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0E9A2-D9AE-4E18-B874-167DD44A4E37}"/>
              </a:ext>
            </a:extLst>
          </p:cNvPr>
          <p:cNvSpPr>
            <a:spLocks noGrp="1"/>
          </p:cNvSpPr>
          <p:nvPr>
            <p:ph type="title"/>
          </p:nvPr>
        </p:nvSpPr>
        <p:spPr/>
        <p:txBody>
          <a:bodyPr>
            <a:normAutofit/>
          </a:bodyPr>
          <a:lstStyle/>
          <a:p>
            <a:r>
              <a:rPr lang="en-US" sz="4000" b="1" dirty="0"/>
              <a:t>Risks of academic mobility</a:t>
            </a:r>
          </a:p>
        </p:txBody>
      </p:sp>
      <p:sp>
        <p:nvSpPr>
          <p:cNvPr id="3" name="Content Placeholder 2">
            <a:extLst>
              <a:ext uri="{FF2B5EF4-FFF2-40B4-BE49-F238E27FC236}">
                <a16:creationId xmlns:a16="http://schemas.microsoft.com/office/drawing/2014/main" id="{AA9EF4A9-CFA2-4269-B663-DD913E527039}"/>
              </a:ext>
            </a:extLst>
          </p:cNvPr>
          <p:cNvSpPr>
            <a:spLocks noGrp="1"/>
          </p:cNvSpPr>
          <p:nvPr>
            <p:ph idx="1"/>
          </p:nvPr>
        </p:nvSpPr>
        <p:spPr/>
        <p:txBody>
          <a:bodyPr>
            <a:normAutofit lnSpcReduction="10000"/>
          </a:bodyPr>
          <a:lstStyle/>
          <a:p>
            <a:pPr marL="0" indent="0">
              <a:lnSpc>
                <a:spcPct val="80000"/>
              </a:lnSpc>
              <a:buFont typeface="Arial" pitchFamily="-72" charset="0"/>
              <a:buNone/>
            </a:pPr>
            <a:r>
              <a:rPr lang="en-US" b="1" dirty="0"/>
              <a:t>Developing Countries</a:t>
            </a:r>
            <a:r>
              <a:rPr lang="en-US" dirty="0"/>
              <a:t>:</a:t>
            </a:r>
          </a:p>
          <a:p>
            <a:pPr marL="457200" indent="-457200">
              <a:lnSpc>
                <a:spcPct val="80000"/>
              </a:lnSpc>
              <a:buFont typeface="Arial" pitchFamily="-72" charset="0"/>
              <a:buAutoNum type="arabicPeriod"/>
            </a:pPr>
            <a:r>
              <a:rPr lang="en-US" dirty="0"/>
              <a:t>Loosing invested resources by brain drain</a:t>
            </a:r>
          </a:p>
          <a:p>
            <a:pPr marL="457200" indent="-457200">
              <a:lnSpc>
                <a:spcPct val="80000"/>
              </a:lnSpc>
              <a:buFont typeface="Arial" pitchFamily="-72" charset="0"/>
              <a:buAutoNum type="arabicPeriod"/>
            </a:pPr>
            <a:r>
              <a:rPr lang="en-US" dirty="0"/>
              <a:t>Wasting time and effort by adaptation problems</a:t>
            </a:r>
          </a:p>
          <a:p>
            <a:pPr marL="457200" indent="-457200">
              <a:lnSpc>
                <a:spcPct val="80000"/>
              </a:lnSpc>
              <a:buFont typeface="Arial" pitchFamily="-72" charset="0"/>
              <a:buAutoNum type="arabicPeriod"/>
            </a:pPr>
            <a:r>
              <a:rPr lang="en-US" dirty="0"/>
              <a:t>Not acquiring the pursued know how</a:t>
            </a:r>
          </a:p>
          <a:p>
            <a:pPr marL="0" indent="0">
              <a:lnSpc>
                <a:spcPct val="80000"/>
              </a:lnSpc>
              <a:buNone/>
            </a:pPr>
            <a:endParaRPr lang="en-US" dirty="0"/>
          </a:p>
          <a:p>
            <a:pPr marL="0" indent="0">
              <a:lnSpc>
                <a:spcPct val="80000"/>
              </a:lnSpc>
              <a:buNone/>
            </a:pPr>
            <a:r>
              <a:rPr lang="en-US" b="1" dirty="0"/>
              <a:t>Developed Countries: </a:t>
            </a:r>
          </a:p>
          <a:p>
            <a:pPr marL="457200" indent="-457200">
              <a:lnSpc>
                <a:spcPct val="80000"/>
              </a:lnSpc>
              <a:buAutoNum type="arabicPeriod"/>
            </a:pPr>
            <a:r>
              <a:rPr lang="en-US" dirty="0"/>
              <a:t>Cultural conflicts for temporal immigrants adaptation </a:t>
            </a:r>
          </a:p>
          <a:p>
            <a:pPr marL="457200" indent="-457200">
              <a:lnSpc>
                <a:spcPct val="80000"/>
              </a:lnSpc>
              <a:buAutoNum type="arabicPeriod"/>
            </a:pPr>
            <a:r>
              <a:rPr lang="en-US" dirty="0"/>
              <a:t>Loosing attractiveness as pole of mobility, facing other developed countries </a:t>
            </a:r>
          </a:p>
          <a:p>
            <a:pPr marL="457200" indent="-457200">
              <a:lnSpc>
                <a:spcPct val="80000"/>
              </a:lnSpc>
              <a:buAutoNum type="arabicPeriod"/>
            </a:pPr>
            <a:r>
              <a:rPr lang="en-US" dirty="0"/>
              <a:t>Not being able to retain the desired talent </a:t>
            </a:r>
          </a:p>
          <a:p>
            <a:pPr marL="0" indent="0">
              <a:buNone/>
            </a:pPr>
            <a:endParaRPr lang="fr-FR" dirty="0"/>
          </a:p>
        </p:txBody>
      </p:sp>
    </p:spTree>
    <p:extLst>
      <p:ext uri="{BB962C8B-B14F-4D97-AF65-F5344CB8AC3E}">
        <p14:creationId xmlns:p14="http://schemas.microsoft.com/office/powerpoint/2010/main" val="732801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04693"/>
          </a:xfrm>
        </p:spPr>
        <p:txBody>
          <a:bodyPr>
            <a:normAutofit fontScale="90000"/>
          </a:bodyPr>
          <a:lstStyle/>
          <a:p>
            <a:r>
              <a:rPr lang="en-US" b="1" dirty="0" smtClean="0"/>
              <a:t>Analytical perspective</a:t>
            </a:r>
            <a:r>
              <a:rPr lang="es-MX" b="1" dirty="0" smtClean="0"/>
              <a:t>: </a:t>
            </a:r>
            <a:endParaRPr lang="es-MX" b="1" dirty="0"/>
          </a:p>
        </p:txBody>
      </p:sp>
      <p:sp>
        <p:nvSpPr>
          <p:cNvPr id="3" name="Marcador de contenido 2"/>
          <p:cNvSpPr>
            <a:spLocks noGrp="1"/>
          </p:cNvSpPr>
          <p:nvPr>
            <p:ph idx="1"/>
          </p:nvPr>
        </p:nvSpPr>
        <p:spPr>
          <a:xfrm>
            <a:off x="838200" y="969818"/>
            <a:ext cx="10515600" cy="5656065"/>
          </a:xfrm>
        </p:spPr>
        <p:txBody>
          <a:bodyPr>
            <a:normAutofit fontScale="92500"/>
          </a:bodyPr>
          <a:lstStyle/>
          <a:p>
            <a:pPr marL="0" indent="0">
              <a:buNone/>
            </a:pPr>
            <a:r>
              <a:rPr lang="es-MX" sz="3600" dirty="0" err="1" smtClean="0"/>
              <a:t>Different</a:t>
            </a:r>
            <a:r>
              <a:rPr lang="es-MX" sz="3600" dirty="0" smtClean="0"/>
              <a:t> </a:t>
            </a:r>
            <a:r>
              <a:rPr lang="es-MX" sz="3600" dirty="0" err="1"/>
              <a:t>dimensions</a:t>
            </a:r>
            <a:r>
              <a:rPr lang="es-MX" sz="3600" dirty="0"/>
              <a:t> </a:t>
            </a:r>
            <a:r>
              <a:rPr lang="es-MX" sz="3600" dirty="0" err="1" smtClean="0"/>
              <a:t>structural</a:t>
            </a:r>
            <a:r>
              <a:rPr lang="es-MX" sz="3600" dirty="0" smtClean="0"/>
              <a:t>, </a:t>
            </a:r>
            <a:r>
              <a:rPr lang="es-MX" sz="3600" dirty="0" err="1" smtClean="0"/>
              <a:t>institutional</a:t>
            </a:r>
            <a:r>
              <a:rPr lang="es-MX" sz="3600" dirty="0" smtClean="0"/>
              <a:t> </a:t>
            </a:r>
            <a:r>
              <a:rPr lang="es-MX" sz="3600" dirty="0"/>
              <a:t>and </a:t>
            </a:r>
            <a:r>
              <a:rPr lang="es-MX" sz="3600" dirty="0" err="1"/>
              <a:t>relative</a:t>
            </a:r>
            <a:r>
              <a:rPr lang="es-MX" sz="3600" dirty="0"/>
              <a:t> </a:t>
            </a:r>
            <a:r>
              <a:rPr lang="es-MX" sz="3600" dirty="0" err="1"/>
              <a:t>mobility</a:t>
            </a:r>
            <a:r>
              <a:rPr lang="es-MX" sz="3600" dirty="0"/>
              <a:t> </a:t>
            </a:r>
            <a:r>
              <a:rPr lang="es-MX" sz="3600" dirty="0" err="1"/>
              <a:t>conditions</a:t>
            </a:r>
            <a:r>
              <a:rPr lang="es-MX" sz="3600" dirty="0"/>
              <a:t> in </a:t>
            </a:r>
            <a:r>
              <a:rPr lang="es-MX" sz="3600" dirty="0" err="1"/>
              <a:t>the</a:t>
            </a:r>
            <a:r>
              <a:rPr lang="es-MX" sz="3600" dirty="0"/>
              <a:t> </a:t>
            </a:r>
            <a:r>
              <a:rPr lang="es-MX" sz="3600" dirty="0" err="1"/>
              <a:t>different</a:t>
            </a:r>
            <a:r>
              <a:rPr lang="es-MX" sz="3600" dirty="0"/>
              <a:t> </a:t>
            </a:r>
            <a:r>
              <a:rPr lang="es-MX" sz="3600" dirty="0" err="1"/>
              <a:t>generations</a:t>
            </a:r>
            <a:r>
              <a:rPr lang="es-MX" sz="3600" dirty="0"/>
              <a:t> </a:t>
            </a:r>
            <a:r>
              <a:rPr lang="es-MX" sz="3600" dirty="0" err="1"/>
              <a:t>under</a:t>
            </a:r>
            <a:r>
              <a:rPr lang="es-MX" sz="3600" dirty="0"/>
              <a:t> </a:t>
            </a:r>
            <a:r>
              <a:rPr lang="es-MX" sz="3600" dirty="0" err="1" smtClean="0"/>
              <a:t>analysis</a:t>
            </a:r>
            <a:r>
              <a:rPr lang="es-MX" sz="3600" dirty="0" smtClean="0"/>
              <a:t>. </a:t>
            </a:r>
            <a:r>
              <a:rPr lang="en-US" sz="3600" dirty="0" smtClean="0"/>
              <a:t>Necessary to consider the bidirectional interaction </a:t>
            </a:r>
            <a:r>
              <a:rPr lang="en-US" sz="3600" dirty="0"/>
              <a:t>between </a:t>
            </a:r>
            <a:r>
              <a:rPr lang="en-US" sz="3600" dirty="0" smtClean="0"/>
              <a:t>different levels </a:t>
            </a:r>
            <a:r>
              <a:rPr lang="en-US" sz="3600" dirty="0"/>
              <a:t>of analysis: </a:t>
            </a:r>
            <a:endParaRPr lang="en-US" sz="3600" dirty="0" smtClean="0"/>
          </a:p>
          <a:p>
            <a:pPr lvl="1"/>
            <a:r>
              <a:rPr lang="en-US" sz="3600" dirty="0" smtClean="0"/>
              <a:t>Countries</a:t>
            </a:r>
            <a:r>
              <a:rPr lang="en-US" sz="3600" dirty="0"/>
              <a:t>: </a:t>
            </a:r>
            <a:r>
              <a:rPr lang="en-US" sz="3600" dirty="0" smtClean="0"/>
              <a:t>Public </a:t>
            </a:r>
            <a:r>
              <a:rPr lang="en-US" sz="3600" dirty="0"/>
              <a:t>policies </a:t>
            </a:r>
            <a:r>
              <a:rPr lang="en-US" sz="3600" dirty="0" smtClean="0"/>
              <a:t>to HE and migration, as well as </a:t>
            </a:r>
            <a:r>
              <a:rPr lang="en-US" sz="3600" dirty="0"/>
              <a:t>support conditions available in the context are </a:t>
            </a:r>
            <a:r>
              <a:rPr lang="en-US" sz="3600" dirty="0" smtClean="0"/>
              <a:t>relevant.  </a:t>
            </a:r>
          </a:p>
          <a:p>
            <a:pPr lvl="1"/>
            <a:r>
              <a:rPr lang="en-US" sz="3600" dirty="0" smtClean="0"/>
              <a:t>Higher </a:t>
            </a:r>
            <a:r>
              <a:rPr lang="en-US" sz="3600" dirty="0"/>
              <a:t>education </a:t>
            </a:r>
            <a:r>
              <a:rPr lang="en-US" sz="3600" dirty="0" smtClean="0"/>
              <a:t>systems: Composition, admission institutional policies, tuition and living costs for foreign students.</a:t>
            </a:r>
          </a:p>
          <a:p>
            <a:pPr lvl="1"/>
            <a:r>
              <a:rPr lang="en-US" sz="3600" dirty="0" smtClean="0"/>
              <a:t>Family and personal resources affect the possibilities to access support for their studies in Mexico or abroad. </a:t>
            </a:r>
          </a:p>
        </p:txBody>
      </p:sp>
    </p:spTree>
    <p:extLst>
      <p:ext uri="{BB962C8B-B14F-4D97-AF65-F5344CB8AC3E}">
        <p14:creationId xmlns:p14="http://schemas.microsoft.com/office/powerpoint/2010/main" val="17282007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General </a:t>
            </a:r>
            <a:r>
              <a:rPr lang="en-US" dirty="0" smtClean="0"/>
              <a:t>Hypothesis</a:t>
            </a:r>
            <a:r>
              <a:rPr lang="es-MX" dirty="0" smtClean="0"/>
              <a:t>.</a:t>
            </a:r>
            <a:endParaRPr lang="es-MX" dirty="0"/>
          </a:p>
        </p:txBody>
      </p:sp>
      <p:sp>
        <p:nvSpPr>
          <p:cNvPr id="3" name="Marcador de contenido 2"/>
          <p:cNvSpPr>
            <a:spLocks noGrp="1"/>
          </p:cNvSpPr>
          <p:nvPr>
            <p:ph idx="1"/>
          </p:nvPr>
        </p:nvSpPr>
        <p:spPr>
          <a:xfrm>
            <a:off x="838200" y="1322363"/>
            <a:ext cx="10515600" cy="5134708"/>
          </a:xfrm>
        </p:spPr>
        <p:txBody>
          <a:bodyPr>
            <a:normAutofit/>
          </a:bodyPr>
          <a:lstStyle/>
          <a:p>
            <a:pPr marL="0" indent="0" algn="just">
              <a:buNone/>
            </a:pPr>
            <a:endParaRPr lang="es-MX" dirty="0" smtClean="0"/>
          </a:p>
          <a:p>
            <a:pPr marL="0" indent="0" algn="just">
              <a:buNone/>
            </a:pPr>
            <a:r>
              <a:rPr lang="en-US" sz="4000" dirty="0" smtClean="0"/>
              <a:t>Although the </a:t>
            </a:r>
            <a:r>
              <a:rPr lang="en-US" sz="4000" dirty="0"/>
              <a:t>institutional conditions and the explicit policies of </a:t>
            </a:r>
            <a:r>
              <a:rPr lang="en-US" sz="4000" dirty="0" smtClean="0"/>
              <a:t>international academic </a:t>
            </a:r>
            <a:r>
              <a:rPr lang="en-US" sz="4000" dirty="0"/>
              <a:t>mobility in Mexico and the receiving countries are the scenario in which those who study abroad </a:t>
            </a:r>
            <a:r>
              <a:rPr lang="en-US" sz="4000" dirty="0" smtClean="0"/>
              <a:t>decide. Nonetheless </a:t>
            </a:r>
            <a:r>
              <a:rPr lang="en-US" sz="4000" dirty="0"/>
              <a:t>where, when and why to go abroad to study is </a:t>
            </a:r>
            <a:r>
              <a:rPr lang="en-US" sz="4000" dirty="0" smtClean="0"/>
              <a:t>also highly </a:t>
            </a:r>
            <a:r>
              <a:rPr lang="en-US" sz="4000" dirty="0"/>
              <a:t>influenced by social origin and different types of capital </a:t>
            </a:r>
            <a:r>
              <a:rPr lang="en-US" sz="4000" dirty="0" smtClean="0"/>
              <a:t>the students have available.</a:t>
            </a:r>
          </a:p>
          <a:p>
            <a:pPr marL="0" indent="0" algn="just">
              <a:buNone/>
            </a:pPr>
            <a:endParaRPr lang="en-US" sz="2000" dirty="0"/>
          </a:p>
        </p:txBody>
      </p:sp>
    </p:spTree>
    <p:extLst>
      <p:ext uri="{BB962C8B-B14F-4D97-AF65-F5344CB8AC3E}">
        <p14:creationId xmlns:p14="http://schemas.microsoft.com/office/powerpoint/2010/main" val="272725633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OTLMARKERSHAPE" val="OTL"/>
</p:tagLst>
</file>

<file path=ppt/tags/tag10.xml><?xml version="1.0" encoding="utf-8"?>
<p:tagLst xmlns:a="http://schemas.openxmlformats.org/drawingml/2006/main" xmlns:r="http://schemas.openxmlformats.org/officeDocument/2006/relationships" xmlns:p="http://schemas.openxmlformats.org/presentationml/2006/main">
  <p:tag name="OTLMARKERSHAPE" val="OTL"/>
</p:tagLst>
</file>

<file path=ppt/tags/tag100.xml><?xml version="1.0" encoding="utf-8"?>
<p:tagLst xmlns:a="http://schemas.openxmlformats.org/drawingml/2006/main" xmlns:r="http://schemas.openxmlformats.org/officeDocument/2006/relationships" xmlns:p="http://schemas.openxmlformats.org/presentationml/2006/main">
  <p:tag name="OTLMARKERSHAPE" val="OTL"/>
</p:tagLst>
</file>

<file path=ppt/tags/tag101.xml><?xml version="1.0" encoding="utf-8"?>
<p:tagLst xmlns:a="http://schemas.openxmlformats.org/drawingml/2006/main" xmlns:r="http://schemas.openxmlformats.org/officeDocument/2006/relationships" xmlns:p="http://schemas.openxmlformats.org/presentationml/2006/main">
  <p:tag name="OTLMARKERSHAPE" val="OTL"/>
</p:tagLst>
</file>

<file path=ppt/tags/tag11.xml><?xml version="1.0" encoding="utf-8"?>
<p:tagLst xmlns:a="http://schemas.openxmlformats.org/drawingml/2006/main" xmlns:r="http://schemas.openxmlformats.org/officeDocument/2006/relationships" xmlns:p="http://schemas.openxmlformats.org/presentationml/2006/main">
  <p:tag name="OTLMARKERSHAPE" val="OTL"/>
</p:tagLst>
</file>

<file path=ppt/tags/tag12.xml><?xml version="1.0" encoding="utf-8"?>
<p:tagLst xmlns:a="http://schemas.openxmlformats.org/drawingml/2006/main" xmlns:r="http://schemas.openxmlformats.org/officeDocument/2006/relationships" xmlns:p="http://schemas.openxmlformats.org/presentationml/2006/main">
  <p:tag name="OTLMARKERSHAPE" val="OTL"/>
</p:tagLst>
</file>

<file path=ppt/tags/tag13.xml><?xml version="1.0" encoding="utf-8"?>
<p:tagLst xmlns:a="http://schemas.openxmlformats.org/drawingml/2006/main" xmlns:r="http://schemas.openxmlformats.org/officeDocument/2006/relationships" xmlns:p="http://schemas.openxmlformats.org/presentationml/2006/main">
  <p:tag name="OTLMARKERSHAPE" val="OTL"/>
</p:tagLst>
</file>

<file path=ppt/tags/tag14.xml><?xml version="1.0" encoding="utf-8"?>
<p:tagLst xmlns:a="http://schemas.openxmlformats.org/drawingml/2006/main" xmlns:r="http://schemas.openxmlformats.org/officeDocument/2006/relationships" xmlns:p="http://schemas.openxmlformats.org/presentationml/2006/main">
  <p:tag name="OTLMARKERSHAPE" val="OTL"/>
</p:tagLst>
</file>

<file path=ppt/tags/tag15.xml><?xml version="1.0" encoding="utf-8"?>
<p:tagLst xmlns:a="http://schemas.openxmlformats.org/drawingml/2006/main" xmlns:r="http://schemas.openxmlformats.org/officeDocument/2006/relationships" xmlns:p="http://schemas.openxmlformats.org/presentationml/2006/main">
  <p:tag name="OTLMARKERSHAPE" val="OTL"/>
</p:tagLst>
</file>

<file path=ppt/tags/tag16.xml><?xml version="1.0" encoding="utf-8"?>
<p:tagLst xmlns:a="http://schemas.openxmlformats.org/drawingml/2006/main" xmlns:r="http://schemas.openxmlformats.org/officeDocument/2006/relationships" xmlns:p="http://schemas.openxmlformats.org/presentationml/2006/main">
  <p:tag name="OTLMARKERSHAPE" val="OTL"/>
</p:tagLst>
</file>

<file path=ppt/tags/tag17.xml><?xml version="1.0" encoding="utf-8"?>
<p:tagLst xmlns:a="http://schemas.openxmlformats.org/drawingml/2006/main" xmlns:r="http://schemas.openxmlformats.org/officeDocument/2006/relationships" xmlns:p="http://schemas.openxmlformats.org/presentationml/2006/main">
  <p:tag name="OTLMARKERSHAPE" val="OTL"/>
</p:tagLst>
</file>

<file path=ppt/tags/tag18.xml><?xml version="1.0" encoding="utf-8"?>
<p:tagLst xmlns:a="http://schemas.openxmlformats.org/drawingml/2006/main" xmlns:r="http://schemas.openxmlformats.org/officeDocument/2006/relationships" xmlns:p="http://schemas.openxmlformats.org/presentationml/2006/main">
  <p:tag name="OTLMARKERSHAPE" val="OTL"/>
</p:tagLst>
</file>

<file path=ppt/tags/tag19.xml><?xml version="1.0" encoding="utf-8"?>
<p:tagLst xmlns:a="http://schemas.openxmlformats.org/drawingml/2006/main" xmlns:r="http://schemas.openxmlformats.org/officeDocument/2006/relationships" xmlns:p="http://schemas.openxmlformats.org/presentationml/2006/main">
  <p:tag name="OTLMARKERSHAPE" val="OTL"/>
</p:tagLst>
</file>

<file path=ppt/tags/tag2.xml><?xml version="1.0" encoding="utf-8"?>
<p:tagLst xmlns:a="http://schemas.openxmlformats.org/drawingml/2006/main" xmlns:r="http://schemas.openxmlformats.org/officeDocument/2006/relationships" xmlns:p="http://schemas.openxmlformats.org/presentationml/2006/main">
  <p:tag name="OTLMARKERSHAPE" val="OTL"/>
</p:tagLst>
</file>

<file path=ppt/tags/tag20.xml><?xml version="1.0" encoding="utf-8"?>
<p:tagLst xmlns:a="http://schemas.openxmlformats.org/drawingml/2006/main" xmlns:r="http://schemas.openxmlformats.org/officeDocument/2006/relationships" xmlns:p="http://schemas.openxmlformats.org/presentationml/2006/main">
  <p:tag name="OTLMARKERSHAPE" val="OTL"/>
</p:tagLst>
</file>

<file path=ppt/tags/tag21.xml><?xml version="1.0" encoding="utf-8"?>
<p:tagLst xmlns:a="http://schemas.openxmlformats.org/drawingml/2006/main" xmlns:r="http://schemas.openxmlformats.org/officeDocument/2006/relationships" xmlns:p="http://schemas.openxmlformats.org/presentationml/2006/main">
  <p:tag name="OTLMARKERSHAPE" val="OTL"/>
</p:tagLst>
</file>

<file path=ppt/tags/tag22.xml><?xml version="1.0" encoding="utf-8"?>
<p:tagLst xmlns:a="http://schemas.openxmlformats.org/drawingml/2006/main" xmlns:r="http://schemas.openxmlformats.org/officeDocument/2006/relationships" xmlns:p="http://schemas.openxmlformats.org/presentationml/2006/main">
  <p:tag name="OTLMARKERSHAPE" val="OTL"/>
</p:tagLst>
</file>

<file path=ppt/tags/tag23.xml><?xml version="1.0" encoding="utf-8"?>
<p:tagLst xmlns:a="http://schemas.openxmlformats.org/drawingml/2006/main" xmlns:r="http://schemas.openxmlformats.org/officeDocument/2006/relationships" xmlns:p="http://schemas.openxmlformats.org/presentationml/2006/main">
  <p:tag name="OTLMARKERSHAPE" val="OTL"/>
</p:tagLst>
</file>

<file path=ppt/tags/tag24.xml><?xml version="1.0" encoding="utf-8"?>
<p:tagLst xmlns:a="http://schemas.openxmlformats.org/drawingml/2006/main" xmlns:r="http://schemas.openxmlformats.org/officeDocument/2006/relationships" xmlns:p="http://schemas.openxmlformats.org/presentationml/2006/main">
  <p:tag name="OTLMARKERSHAPE" val="OTL"/>
</p:tagLst>
</file>

<file path=ppt/tags/tag25.xml><?xml version="1.0" encoding="utf-8"?>
<p:tagLst xmlns:a="http://schemas.openxmlformats.org/drawingml/2006/main" xmlns:r="http://schemas.openxmlformats.org/officeDocument/2006/relationships" xmlns:p="http://schemas.openxmlformats.org/presentationml/2006/main">
  <p:tag name="OTLMARKERSHAPE" val="OTL"/>
</p:tagLst>
</file>

<file path=ppt/tags/tag26.xml><?xml version="1.0" encoding="utf-8"?>
<p:tagLst xmlns:a="http://schemas.openxmlformats.org/drawingml/2006/main" xmlns:r="http://schemas.openxmlformats.org/officeDocument/2006/relationships" xmlns:p="http://schemas.openxmlformats.org/presentationml/2006/main">
  <p:tag name="OTLMARKERSHAPE" val="OTL"/>
</p:tagLst>
</file>

<file path=ppt/tags/tag27.xml><?xml version="1.0" encoding="utf-8"?>
<p:tagLst xmlns:a="http://schemas.openxmlformats.org/drawingml/2006/main" xmlns:r="http://schemas.openxmlformats.org/officeDocument/2006/relationships" xmlns:p="http://schemas.openxmlformats.org/presentationml/2006/main">
  <p:tag name="OTLMARKERSHAPE" val="OTL"/>
</p:tagLst>
</file>

<file path=ppt/tags/tag28.xml><?xml version="1.0" encoding="utf-8"?>
<p:tagLst xmlns:a="http://schemas.openxmlformats.org/drawingml/2006/main" xmlns:r="http://schemas.openxmlformats.org/officeDocument/2006/relationships" xmlns:p="http://schemas.openxmlformats.org/presentationml/2006/main">
  <p:tag name="OTLMARKERSHAPE" val="OTL"/>
</p:tagLst>
</file>

<file path=ppt/tags/tag29.xml><?xml version="1.0" encoding="utf-8"?>
<p:tagLst xmlns:a="http://schemas.openxmlformats.org/drawingml/2006/main" xmlns:r="http://schemas.openxmlformats.org/officeDocument/2006/relationships" xmlns:p="http://schemas.openxmlformats.org/presentationml/2006/main">
  <p:tag name="OTLMARKERSHAPE" val="OTL"/>
</p:tagLst>
</file>

<file path=ppt/tags/tag3.xml><?xml version="1.0" encoding="utf-8"?>
<p:tagLst xmlns:a="http://schemas.openxmlformats.org/drawingml/2006/main" xmlns:r="http://schemas.openxmlformats.org/officeDocument/2006/relationships" xmlns:p="http://schemas.openxmlformats.org/presentationml/2006/main">
  <p:tag name="OTLMARKERSHAPE" val="OTL"/>
</p:tagLst>
</file>

<file path=ppt/tags/tag30.xml><?xml version="1.0" encoding="utf-8"?>
<p:tagLst xmlns:a="http://schemas.openxmlformats.org/drawingml/2006/main" xmlns:r="http://schemas.openxmlformats.org/officeDocument/2006/relationships" xmlns:p="http://schemas.openxmlformats.org/presentationml/2006/main">
  <p:tag name="OTLMARKERSHAPE" val="OTL"/>
</p:tagLst>
</file>

<file path=ppt/tags/tag31.xml><?xml version="1.0" encoding="utf-8"?>
<p:tagLst xmlns:a="http://schemas.openxmlformats.org/drawingml/2006/main" xmlns:r="http://schemas.openxmlformats.org/officeDocument/2006/relationships" xmlns:p="http://schemas.openxmlformats.org/presentationml/2006/main">
  <p:tag name="OTLMARKERSHAPE" val="OTL"/>
</p:tagLst>
</file>

<file path=ppt/tags/tag32.xml><?xml version="1.0" encoding="utf-8"?>
<p:tagLst xmlns:a="http://schemas.openxmlformats.org/drawingml/2006/main" xmlns:r="http://schemas.openxmlformats.org/officeDocument/2006/relationships" xmlns:p="http://schemas.openxmlformats.org/presentationml/2006/main">
  <p:tag name="OTLMARKERSHAPE" val="OTL"/>
</p:tagLst>
</file>

<file path=ppt/tags/tag33.xml><?xml version="1.0" encoding="utf-8"?>
<p:tagLst xmlns:a="http://schemas.openxmlformats.org/drawingml/2006/main" xmlns:r="http://schemas.openxmlformats.org/officeDocument/2006/relationships" xmlns:p="http://schemas.openxmlformats.org/presentationml/2006/main">
  <p:tag name="OTLMARKERSHAPE" val="OTL"/>
</p:tagLst>
</file>

<file path=ppt/tags/tag34.xml><?xml version="1.0" encoding="utf-8"?>
<p:tagLst xmlns:a="http://schemas.openxmlformats.org/drawingml/2006/main" xmlns:r="http://schemas.openxmlformats.org/officeDocument/2006/relationships" xmlns:p="http://schemas.openxmlformats.org/presentationml/2006/main">
  <p:tag name="OTLMARKERSHAPE" val="OTL"/>
</p:tagLst>
</file>

<file path=ppt/tags/tag35.xml><?xml version="1.0" encoding="utf-8"?>
<p:tagLst xmlns:a="http://schemas.openxmlformats.org/drawingml/2006/main" xmlns:r="http://schemas.openxmlformats.org/officeDocument/2006/relationships" xmlns:p="http://schemas.openxmlformats.org/presentationml/2006/main">
  <p:tag name="OTLMARKERSHAPE" val="OTL"/>
</p:tagLst>
</file>

<file path=ppt/tags/tag36.xml><?xml version="1.0" encoding="utf-8"?>
<p:tagLst xmlns:a="http://schemas.openxmlformats.org/drawingml/2006/main" xmlns:r="http://schemas.openxmlformats.org/officeDocument/2006/relationships" xmlns:p="http://schemas.openxmlformats.org/presentationml/2006/main">
  <p:tag name="OTLMARKERSHAPE" val="OTL"/>
</p:tagLst>
</file>

<file path=ppt/tags/tag37.xml><?xml version="1.0" encoding="utf-8"?>
<p:tagLst xmlns:a="http://schemas.openxmlformats.org/drawingml/2006/main" xmlns:r="http://schemas.openxmlformats.org/officeDocument/2006/relationships" xmlns:p="http://schemas.openxmlformats.org/presentationml/2006/main">
  <p:tag name="OTLMARKERSHAPE" val="OTL"/>
</p:tagLst>
</file>

<file path=ppt/tags/tag38.xml><?xml version="1.0" encoding="utf-8"?>
<p:tagLst xmlns:a="http://schemas.openxmlformats.org/drawingml/2006/main" xmlns:r="http://schemas.openxmlformats.org/officeDocument/2006/relationships" xmlns:p="http://schemas.openxmlformats.org/presentationml/2006/main">
  <p:tag name="OTLMARKERSHAPE" val="OTL"/>
</p:tagLst>
</file>

<file path=ppt/tags/tag39.xml><?xml version="1.0" encoding="utf-8"?>
<p:tagLst xmlns:a="http://schemas.openxmlformats.org/drawingml/2006/main" xmlns:r="http://schemas.openxmlformats.org/officeDocument/2006/relationships" xmlns:p="http://schemas.openxmlformats.org/presentationml/2006/main">
  <p:tag name="OTLMARKERSHAPE" val="OTL"/>
</p:tagLst>
</file>

<file path=ppt/tags/tag4.xml><?xml version="1.0" encoding="utf-8"?>
<p:tagLst xmlns:a="http://schemas.openxmlformats.org/drawingml/2006/main" xmlns:r="http://schemas.openxmlformats.org/officeDocument/2006/relationships" xmlns:p="http://schemas.openxmlformats.org/presentationml/2006/main">
  <p:tag name="OTLMARKERSHAPE" val="OTL"/>
</p:tagLst>
</file>

<file path=ppt/tags/tag40.xml><?xml version="1.0" encoding="utf-8"?>
<p:tagLst xmlns:a="http://schemas.openxmlformats.org/drawingml/2006/main" xmlns:r="http://schemas.openxmlformats.org/officeDocument/2006/relationships" xmlns:p="http://schemas.openxmlformats.org/presentationml/2006/main">
  <p:tag name="OTLMARKERSHAPE" val="OTL"/>
</p:tagLst>
</file>

<file path=ppt/tags/tag41.xml><?xml version="1.0" encoding="utf-8"?>
<p:tagLst xmlns:a="http://schemas.openxmlformats.org/drawingml/2006/main" xmlns:r="http://schemas.openxmlformats.org/officeDocument/2006/relationships" xmlns:p="http://schemas.openxmlformats.org/presentationml/2006/main">
  <p:tag name="OTLMARKERSHAPE" val="OTL"/>
</p:tagLst>
</file>

<file path=ppt/tags/tag42.xml><?xml version="1.0" encoding="utf-8"?>
<p:tagLst xmlns:a="http://schemas.openxmlformats.org/drawingml/2006/main" xmlns:r="http://schemas.openxmlformats.org/officeDocument/2006/relationships" xmlns:p="http://schemas.openxmlformats.org/presentationml/2006/main">
  <p:tag name="OTLMARKERSHAPE" val="OTL"/>
</p:tagLst>
</file>

<file path=ppt/tags/tag43.xml><?xml version="1.0" encoding="utf-8"?>
<p:tagLst xmlns:a="http://schemas.openxmlformats.org/drawingml/2006/main" xmlns:r="http://schemas.openxmlformats.org/officeDocument/2006/relationships" xmlns:p="http://schemas.openxmlformats.org/presentationml/2006/main">
  <p:tag name="OTLMARKERSHAPE" val="OTL"/>
</p:tagLst>
</file>

<file path=ppt/tags/tag44.xml><?xml version="1.0" encoding="utf-8"?>
<p:tagLst xmlns:a="http://schemas.openxmlformats.org/drawingml/2006/main" xmlns:r="http://schemas.openxmlformats.org/officeDocument/2006/relationships" xmlns:p="http://schemas.openxmlformats.org/presentationml/2006/main">
  <p:tag name="OTLMARKERSHAPE" val="OTL"/>
</p:tagLst>
</file>

<file path=ppt/tags/tag45.xml><?xml version="1.0" encoding="utf-8"?>
<p:tagLst xmlns:a="http://schemas.openxmlformats.org/drawingml/2006/main" xmlns:r="http://schemas.openxmlformats.org/officeDocument/2006/relationships" xmlns:p="http://schemas.openxmlformats.org/presentationml/2006/main">
  <p:tag name="OTLMARKERSHAPE" val="OTL"/>
</p:tagLst>
</file>

<file path=ppt/tags/tag46.xml><?xml version="1.0" encoding="utf-8"?>
<p:tagLst xmlns:a="http://schemas.openxmlformats.org/drawingml/2006/main" xmlns:r="http://schemas.openxmlformats.org/officeDocument/2006/relationships" xmlns:p="http://schemas.openxmlformats.org/presentationml/2006/main">
  <p:tag name="OTLMARKERSHAPE" val="OTL"/>
</p:tagLst>
</file>

<file path=ppt/tags/tag47.xml><?xml version="1.0" encoding="utf-8"?>
<p:tagLst xmlns:a="http://schemas.openxmlformats.org/drawingml/2006/main" xmlns:r="http://schemas.openxmlformats.org/officeDocument/2006/relationships" xmlns:p="http://schemas.openxmlformats.org/presentationml/2006/main">
  <p:tag name="OTLMARKERSHAPE" val="OTL"/>
</p:tagLst>
</file>

<file path=ppt/tags/tag48.xml><?xml version="1.0" encoding="utf-8"?>
<p:tagLst xmlns:a="http://schemas.openxmlformats.org/drawingml/2006/main" xmlns:r="http://schemas.openxmlformats.org/officeDocument/2006/relationships" xmlns:p="http://schemas.openxmlformats.org/presentationml/2006/main">
  <p:tag name="OTLMARKERSHAPE" val="OTL"/>
</p:tagLst>
</file>

<file path=ppt/tags/tag49.xml><?xml version="1.0" encoding="utf-8"?>
<p:tagLst xmlns:a="http://schemas.openxmlformats.org/drawingml/2006/main" xmlns:r="http://schemas.openxmlformats.org/officeDocument/2006/relationships" xmlns:p="http://schemas.openxmlformats.org/presentationml/2006/main">
  <p:tag name="OTLMARKERSHAPE" val="OTL"/>
</p:tagLst>
</file>

<file path=ppt/tags/tag5.xml><?xml version="1.0" encoding="utf-8"?>
<p:tagLst xmlns:a="http://schemas.openxmlformats.org/drawingml/2006/main" xmlns:r="http://schemas.openxmlformats.org/officeDocument/2006/relationships" xmlns:p="http://schemas.openxmlformats.org/presentationml/2006/main">
  <p:tag name="OTLMARKERSHAPE" val="OTL"/>
</p:tagLst>
</file>

<file path=ppt/tags/tag50.xml><?xml version="1.0" encoding="utf-8"?>
<p:tagLst xmlns:a="http://schemas.openxmlformats.org/drawingml/2006/main" xmlns:r="http://schemas.openxmlformats.org/officeDocument/2006/relationships" xmlns:p="http://schemas.openxmlformats.org/presentationml/2006/main">
  <p:tag name="OTLMARKERSHAPE" val="OTL"/>
</p:tagLst>
</file>

<file path=ppt/tags/tag51.xml><?xml version="1.0" encoding="utf-8"?>
<p:tagLst xmlns:a="http://schemas.openxmlformats.org/drawingml/2006/main" xmlns:r="http://schemas.openxmlformats.org/officeDocument/2006/relationships" xmlns:p="http://schemas.openxmlformats.org/presentationml/2006/main">
  <p:tag name="OTLMARKERSHAPE" val="OTL"/>
</p:tagLst>
</file>

<file path=ppt/tags/tag52.xml><?xml version="1.0" encoding="utf-8"?>
<p:tagLst xmlns:a="http://schemas.openxmlformats.org/drawingml/2006/main" xmlns:r="http://schemas.openxmlformats.org/officeDocument/2006/relationships" xmlns:p="http://schemas.openxmlformats.org/presentationml/2006/main">
  <p:tag name="OTLMARKERSHAPE" val="OTL"/>
</p:tagLst>
</file>

<file path=ppt/tags/tag53.xml><?xml version="1.0" encoding="utf-8"?>
<p:tagLst xmlns:a="http://schemas.openxmlformats.org/drawingml/2006/main" xmlns:r="http://schemas.openxmlformats.org/officeDocument/2006/relationships" xmlns:p="http://schemas.openxmlformats.org/presentationml/2006/main">
  <p:tag name="OTLMARKERSHAPE" val="OTL"/>
</p:tagLst>
</file>

<file path=ppt/tags/tag54.xml><?xml version="1.0" encoding="utf-8"?>
<p:tagLst xmlns:a="http://schemas.openxmlformats.org/drawingml/2006/main" xmlns:r="http://schemas.openxmlformats.org/officeDocument/2006/relationships" xmlns:p="http://schemas.openxmlformats.org/presentationml/2006/main">
  <p:tag name="OTLMARKERSHAPE" val="OTL"/>
</p:tagLst>
</file>

<file path=ppt/tags/tag55.xml><?xml version="1.0" encoding="utf-8"?>
<p:tagLst xmlns:a="http://schemas.openxmlformats.org/drawingml/2006/main" xmlns:r="http://schemas.openxmlformats.org/officeDocument/2006/relationships" xmlns:p="http://schemas.openxmlformats.org/presentationml/2006/main">
  <p:tag name="OTLMARKERSHAPE" val="OTL"/>
</p:tagLst>
</file>

<file path=ppt/tags/tag56.xml><?xml version="1.0" encoding="utf-8"?>
<p:tagLst xmlns:a="http://schemas.openxmlformats.org/drawingml/2006/main" xmlns:r="http://schemas.openxmlformats.org/officeDocument/2006/relationships" xmlns:p="http://schemas.openxmlformats.org/presentationml/2006/main">
  <p:tag name="OTLMARKERSHAPE" val="OTL"/>
</p:tagLst>
</file>

<file path=ppt/tags/tag57.xml><?xml version="1.0" encoding="utf-8"?>
<p:tagLst xmlns:a="http://schemas.openxmlformats.org/drawingml/2006/main" xmlns:r="http://schemas.openxmlformats.org/officeDocument/2006/relationships" xmlns:p="http://schemas.openxmlformats.org/presentationml/2006/main">
  <p:tag name="OTLMARKERSHAPE" val="OTL"/>
</p:tagLst>
</file>

<file path=ppt/tags/tag58.xml><?xml version="1.0" encoding="utf-8"?>
<p:tagLst xmlns:a="http://schemas.openxmlformats.org/drawingml/2006/main" xmlns:r="http://schemas.openxmlformats.org/officeDocument/2006/relationships" xmlns:p="http://schemas.openxmlformats.org/presentationml/2006/main">
  <p:tag name="OTLMARKERSHAPE" val="OTL"/>
</p:tagLst>
</file>

<file path=ppt/tags/tag59.xml><?xml version="1.0" encoding="utf-8"?>
<p:tagLst xmlns:a="http://schemas.openxmlformats.org/drawingml/2006/main" xmlns:r="http://schemas.openxmlformats.org/officeDocument/2006/relationships" xmlns:p="http://schemas.openxmlformats.org/presentationml/2006/main">
  <p:tag name="OTLMARKERSHAPE" val="OTL"/>
</p:tagLst>
</file>

<file path=ppt/tags/tag6.xml><?xml version="1.0" encoding="utf-8"?>
<p:tagLst xmlns:a="http://schemas.openxmlformats.org/drawingml/2006/main" xmlns:r="http://schemas.openxmlformats.org/officeDocument/2006/relationships" xmlns:p="http://schemas.openxmlformats.org/presentationml/2006/main">
  <p:tag name="OTLMARKERSHAPE" val="OTL"/>
</p:tagLst>
</file>

<file path=ppt/tags/tag60.xml><?xml version="1.0" encoding="utf-8"?>
<p:tagLst xmlns:a="http://schemas.openxmlformats.org/drawingml/2006/main" xmlns:r="http://schemas.openxmlformats.org/officeDocument/2006/relationships" xmlns:p="http://schemas.openxmlformats.org/presentationml/2006/main">
  <p:tag name="OTLMARKERSHAPE" val="OTL"/>
</p:tagLst>
</file>

<file path=ppt/tags/tag61.xml><?xml version="1.0" encoding="utf-8"?>
<p:tagLst xmlns:a="http://schemas.openxmlformats.org/drawingml/2006/main" xmlns:r="http://schemas.openxmlformats.org/officeDocument/2006/relationships" xmlns:p="http://schemas.openxmlformats.org/presentationml/2006/main">
  <p:tag name="OTLMARKERSHAPE" val="OTL"/>
</p:tagLst>
</file>

<file path=ppt/tags/tag62.xml><?xml version="1.0" encoding="utf-8"?>
<p:tagLst xmlns:a="http://schemas.openxmlformats.org/drawingml/2006/main" xmlns:r="http://schemas.openxmlformats.org/officeDocument/2006/relationships" xmlns:p="http://schemas.openxmlformats.org/presentationml/2006/main">
  <p:tag name="OTLMARKERSHAPE" val="OTL"/>
</p:tagLst>
</file>

<file path=ppt/tags/tag63.xml><?xml version="1.0" encoding="utf-8"?>
<p:tagLst xmlns:a="http://schemas.openxmlformats.org/drawingml/2006/main" xmlns:r="http://schemas.openxmlformats.org/officeDocument/2006/relationships" xmlns:p="http://schemas.openxmlformats.org/presentationml/2006/main">
  <p:tag name="OTLMARKERSHAPE" val="OTL"/>
</p:tagLst>
</file>

<file path=ppt/tags/tag64.xml><?xml version="1.0" encoding="utf-8"?>
<p:tagLst xmlns:a="http://schemas.openxmlformats.org/drawingml/2006/main" xmlns:r="http://schemas.openxmlformats.org/officeDocument/2006/relationships" xmlns:p="http://schemas.openxmlformats.org/presentationml/2006/main">
  <p:tag name="OTLMARKERSHAPE" val="OTL"/>
</p:tagLst>
</file>

<file path=ppt/tags/tag65.xml><?xml version="1.0" encoding="utf-8"?>
<p:tagLst xmlns:a="http://schemas.openxmlformats.org/drawingml/2006/main" xmlns:r="http://schemas.openxmlformats.org/officeDocument/2006/relationships" xmlns:p="http://schemas.openxmlformats.org/presentationml/2006/main">
  <p:tag name="OTLMARKERSHAPE" val="OTL"/>
</p:tagLst>
</file>

<file path=ppt/tags/tag66.xml><?xml version="1.0" encoding="utf-8"?>
<p:tagLst xmlns:a="http://schemas.openxmlformats.org/drawingml/2006/main" xmlns:r="http://schemas.openxmlformats.org/officeDocument/2006/relationships" xmlns:p="http://schemas.openxmlformats.org/presentationml/2006/main">
  <p:tag name="OTLMARKERSHAPE" val="OTL"/>
</p:tagLst>
</file>

<file path=ppt/tags/tag67.xml><?xml version="1.0" encoding="utf-8"?>
<p:tagLst xmlns:a="http://schemas.openxmlformats.org/drawingml/2006/main" xmlns:r="http://schemas.openxmlformats.org/officeDocument/2006/relationships" xmlns:p="http://schemas.openxmlformats.org/presentationml/2006/main">
  <p:tag name="OTLMARKERSHAPE" val="OTL"/>
</p:tagLst>
</file>

<file path=ppt/tags/tag68.xml><?xml version="1.0" encoding="utf-8"?>
<p:tagLst xmlns:a="http://schemas.openxmlformats.org/drawingml/2006/main" xmlns:r="http://schemas.openxmlformats.org/officeDocument/2006/relationships" xmlns:p="http://schemas.openxmlformats.org/presentationml/2006/main">
  <p:tag name="OTLMARKERSHAPE" val="OTL"/>
</p:tagLst>
</file>

<file path=ppt/tags/tag69.xml><?xml version="1.0" encoding="utf-8"?>
<p:tagLst xmlns:a="http://schemas.openxmlformats.org/drawingml/2006/main" xmlns:r="http://schemas.openxmlformats.org/officeDocument/2006/relationships" xmlns:p="http://schemas.openxmlformats.org/presentationml/2006/main">
  <p:tag name="OTLMARKERSHAPE" val="OTL"/>
</p:tagLst>
</file>

<file path=ppt/tags/tag7.xml><?xml version="1.0" encoding="utf-8"?>
<p:tagLst xmlns:a="http://schemas.openxmlformats.org/drawingml/2006/main" xmlns:r="http://schemas.openxmlformats.org/officeDocument/2006/relationships" xmlns:p="http://schemas.openxmlformats.org/presentationml/2006/main">
  <p:tag name="OTLMARKERSHAPE" val="OTL"/>
</p:tagLst>
</file>

<file path=ppt/tags/tag70.xml><?xml version="1.0" encoding="utf-8"?>
<p:tagLst xmlns:a="http://schemas.openxmlformats.org/drawingml/2006/main" xmlns:r="http://schemas.openxmlformats.org/officeDocument/2006/relationships" xmlns:p="http://schemas.openxmlformats.org/presentationml/2006/main">
  <p:tag name="OTLMARKERSHAPE" val="OTL"/>
</p:tagLst>
</file>

<file path=ppt/tags/tag71.xml><?xml version="1.0" encoding="utf-8"?>
<p:tagLst xmlns:a="http://schemas.openxmlformats.org/drawingml/2006/main" xmlns:r="http://schemas.openxmlformats.org/officeDocument/2006/relationships" xmlns:p="http://schemas.openxmlformats.org/presentationml/2006/main">
  <p:tag name="OTLMARKERSHAPE" val="OTL"/>
</p:tagLst>
</file>

<file path=ppt/tags/tag72.xml><?xml version="1.0" encoding="utf-8"?>
<p:tagLst xmlns:a="http://schemas.openxmlformats.org/drawingml/2006/main" xmlns:r="http://schemas.openxmlformats.org/officeDocument/2006/relationships" xmlns:p="http://schemas.openxmlformats.org/presentationml/2006/main">
  <p:tag name="OTLMARKERSHAPE" val="OTL"/>
</p:tagLst>
</file>

<file path=ppt/tags/tag73.xml><?xml version="1.0" encoding="utf-8"?>
<p:tagLst xmlns:a="http://schemas.openxmlformats.org/drawingml/2006/main" xmlns:r="http://schemas.openxmlformats.org/officeDocument/2006/relationships" xmlns:p="http://schemas.openxmlformats.org/presentationml/2006/main">
  <p:tag name="OTLMARKERSHAPE" val="OTL"/>
</p:tagLst>
</file>

<file path=ppt/tags/tag74.xml><?xml version="1.0" encoding="utf-8"?>
<p:tagLst xmlns:a="http://schemas.openxmlformats.org/drawingml/2006/main" xmlns:r="http://schemas.openxmlformats.org/officeDocument/2006/relationships" xmlns:p="http://schemas.openxmlformats.org/presentationml/2006/main">
  <p:tag name="OTLMARKERSHAPE" val="OTL"/>
</p:tagLst>
</file>

<file path=ppt/tags/tag75.xml><?xml version="1.0" encoding="utf-8"?>
<p:tagLst xmlns:a="http://schemas.openxmlformats.org/drawingml/2006/main" xmlns:r="http://schemas.openxmlformats.org/officeDocument/2006/relationships" xmlns:p="http://schemas.openxmlformats.org/presentationml/2006/main">
  <p:tag name="OTLMARKERSHAPE" val="OTL"/>
</p:tagLst>
</file>

<file path=ppt/tags/tag76.xml><?xml version="1.0" encoding="utf-8"?>
<p:tagLst xmlns:a="http://schemas.openxmlformats.org/drawingml/2006/main" xmlns:r="http://schemas.openxmlformats.org/officeDocument/2006/relationships" xmlns:p="http://schemas.openxmlformats.org/presentationml/2006/main">
  <p:tag name="OTLMARKERSHAPE" val="OTL"/>
</p:tagLst>
</file>

<file path=ppt/tags/tag77.xml><?xml version="1.0" encoding="utf-8"?>
<p:tagLst xmlns:a="http://schemas.openxmlformats.org/drawingml/2006/main" xmlns:r="http://schemas.openxmlformats.org/officeDocument/2006/relationships" xmlns:p="http://schemas.openxmlformats.org/presentationml/2006/main">
  <p:tag name="OTLMARKERSHAPE" val="OTL"/>
</p:tagLst>
</file>

<file path=ppt/tags/tag78.xml><?xml version="1.0" encoding="utf-8"?>
<p:tagLst xmlns:a="http://schemas.openxmlformats.org/drawingml/2006/main" xmlns:r="http://schemas.openxmlformats.org/officeDocument/2006/relationships" xmlns:p="http://schemas.openxmlformats.org/presentationml/2006/main">
  <p:tag name="OTLMARKERSHAPE" val="OTL"/>
</p:tagLst>
</file>

<file path=ppt/tags/tag79.xml><?xml version="1.0" encoding="utf-8"?>
<p:tagLst xmlns:a="http://schemas.openxmlformats.org/drawingml/2006/main" xmlns:r="http://schemas.openxmlformats.org/officeDocument/2006/relationships" xmlns:p="http://schemas.openxmlformats.org/presentationml/2006/main">
  <p:tag name="OTLMARKERSHAPE" val="OTL"/>
</p:tagLst>
</file>

<file path=ppt/tags/tag8.xml><?xml version="1.0" encoding="utf-8"?>
<p:tagLst xmlns:a="http://schemas.openxmlformats.org/drawingml/2006/main" xmlns:r="http://schemas.openxmlformats.org/officeDocument/2006/relationships" xmlns:p="http://schemas.openxmlformats.org/presentationml/2006/main">
  <p:tag name="OTLMARKERSHAPE" val="OTL"/>
</p:tagLst>
</file>

<file path=ppt/tags/tag80.xml><?xml version="1.0" encoding="utf-8"?>
<p:tagLst xmlns:a="http://schemas.openxmlformats.org/drawingml/2006/main" xmlns:r="http://schemas.openxmlformats.org/officeDocument/2006/relationships" xmlns:p="http://schemas.openxmlformats.org/presentationml/2006/main">
  <p:tag name="OTLMARKERSHAPE" val="OTL"/>
</p:tagLst>
</file>

<file path=ppt/tags/tag81.xml><?xml version="1.0" encoding="utf-8"?>
<p:tagLst xmlns:a="http://schemas.openxmlformats.org/drawingml/2006/main" xmlns:r="http://schemas.openxmlformats.org/officeDocument/2006/relationships" xmlns:p="http://schemas.openxmlformats.org/presentationml/2006/main">
  <p:tag name="OTLMARKERSHAPE" val="OTL"/>
</p:tagLst>
</file>

<file path=ppt/tags/tag82.xml><?xml version="1.0" encoding="utf-8"?>
<p:tagLst xmlns:a="http://schemas.openxmlformats.org/drawingml/2006/main" xmlns:r="http://schemas.openxmlformats.org/officeDocument/2006/relationships" xmlns:p="http://schemas.openxmlformats.org/presentationml/2006/main">
  <p:tag name="OTLMARKERSHAPE" val="OTL"/>
</p:tagLst>
</file>

<file path=ppt/tags/tag83.xml><?xml version="1.0" encoding="utf-8"?>
<p:tagLst xmlns:a="http://schemas.openxmlformats.org/drawingml/2006/main" xmlns:r="http://schemas.openxmlformats.org/officeDocument/2006/relationships" xmlns:p="http://schemas.openxmlformats.org/presentationml/2006/main">
  <p:tag name="OTLMARKERSHAPE" val="OTL"/>
</p:tagLst>
</file>

<file path=ppt/tags/tag84.xml><?xml version="1.0" encoding="utf-8"?>
<p:tagLst xmlns:a="http://schemas.openxmlformats.org/drawingml/2006/main" xmlns:r="http://schemas.openxmlformats.org/officeDocument/2006/relationships" xmlns:p="http://schemas.openxmlformats.org/presentationml/2006/main">
  <p:tag name="OTLMARKERSHAPE" val="OTL"/>
</p:tagLst>
</file>

<file path=ppt/tags/tag85.xml><?xml version="1.0" encoding="utf-8"?>
<p:tagLst xmlns:a="http://schemas.openxmlformats.org/drawingml/2006/main" xmlns:r="http://schemas.openxmlformats.org/officeDocument/2006/relationships" xmlns:p="http://schemas.openxmlformats.org/presentationml/2006/main">
  <p:tag name="OTLMARKERSHAPE" val="OTL"/>
</p:tagLst>
</file>

<file path=ppt/tags/tag86.xml><?xml version="1.0" encoding="utf-8"?>
<p:tagLst xmlns:a="http://schemas.openxmlformats.org/drawingml/2006/main" xmlns:r="http://schemas.openxmlformats.org/officeDocument/2006/relationships" xmlns:p="http://schemas.openxmlformats.org/presentationml/2006/main">
  <p:tag name="OTLMARKERSHAPE" val="OTL"/>
</p:tagLst>
</file>

<file path=ppt/tags/tag87.xml><?xml version="1.0" encoding="utf-8"?>
<p:tagLst xmlns:a="http://schemas.openxmlformats.org/drawingml/2006/main" xmlns:r="http://schemas.openxmlformats.org/officeDocument/2006/relationships" xmlns:p="http://schemas.openxmlformats.org/presentationml/2006/main">
  <p:tag name="OTLMARKERSHAPE" val="OTL"/>
</p:tagLst>
</file>

<file path=ppt/tags/tag88.xml><?xml version="1.0" encoding="utf-8"?>
<p:tagLst xmlns:a="http://schemas.openxmlformats.org/drawingml/2006/main" xmlns:r="http://schemas.openxmlformats.org/officeDocument/2006/relationships" xmlns:p="http://schemas.openxmlformats.org/presentationml/2006/main">
  <p:tag name="OTLMARKERSHAPE" val="OTL"/>
</p:tagLst>
</file>

<file path=ppt/tags/tag89.xml><?xml version="1.0" encoding="utf-8"?>
<p:tagLst xmlns:a="http://schemas.openxmlformats.org/drawingml/2006/main" xmlns:r="http://schemas.openxmlformats.org/officeDocument/2006/relationships" xmlns:p="http://schemas.openxmlformats.org/presentationml/2006/main">
  <p:tag name="OTLMARKERSHAPE" val="OTL"/>
</p:tagLst>
</file>

<file path=ppt/tags/tag9.xml><?xml version="1.0" encoding="utf-8"?>
<p:tagLst xmlns:a="http://schemas.openxmlformats.org/drawingml/2006/main" xmlns:r="http://schemas.openxmlformats.org/officeDocument/2006/relationships" xmlns:p="http://schemas.openxmlformats.org/presentationml/2006/main">
  <p:tag name="OTLMARKERSHAPE" val="OTL"/>
</p:tagLst>
</file>

<file path=ppt/tags/tag90.xml><?xml version="1.0" encoding="utf-8"?>
<p:tagLst xmlns:a="http://schemas.openxmlformats.org/drawingml/2006/main" xmlns:r="http://schemas.openxmlformats.org/officeDocument/2006/relationships" xmlns:p="http://schemas.openxmlformats.org/presentationml/2006/main">
  <p:tag name="OTLMARKERSHAPE" val="OTL"/>
</p:tagLst>
</file>

<file path=ppt/tags/tag91.xml><?xml version="1.0" encoding="utf-8"?>
<p:tagLst xmlns:a="http://schemas.openxmlformats.org/drawingml/2006/main" xmlns:r="http://schemas.openxmlformats.org/officeDocument/2006/relationships" xmlns:p="http://schemas.openxmlformats.org/presentationml/2006/main">
  <p:tag name="OTLMARKERSHAPE" val="OTL"/>
</p:tagLst>
</file>

<file path=ppt/tags/tag92.xml><?xml version="1.0" encoding="utf-8"?>
<p:tagLst xmlns:a="http://schemas.openxmlformats.org/drawingml/2006/main" xmlns:r="http://schemas.openxmlformats.org/officeDocument/2006/relationships" xmlns:p="http://schemas.openxmlformats.org/presentationml/2006/main">
  <p:tag name="OTLMARKERSHAPE" val="OTL"/>
</p:tagLst>
</file>

<file path=ppt/tags/tag93.xml><?xml version="1.0" encoding="utf-8"?>
<p:tagLst xmlns:a="http://schemas.openxmlformats.org/drawingml/2006/main" xmlns:r="http://schemas.openxmlformats.org/officeDocument/2006/relationships" xmlns:p="http://schemas.openxmlformats.org/presentationml/2006/main">
  <p:tag name="OTLMARKERSHAPE" val="OTL"/>
</p:tagLst>
</file>

<file path=ppt/tags/tag94.xml><?xml version="1.0" encoding="utf-8"?>
<p:tagLst xmlns:a="http://schemas.openxmlformats.org/drawingml/2006/main" xmlns:r="http://schemas.openxmlformats.org/officeDocument/2006/relationships" xmlns:p="http://schemas.openxmlformats.org/presentationml/2006/main">
  <p:tag name="OTLMARKERSHAPE" val="OTL"/>
</p:tagLst>
</file>

<file path=ppt/tags/tag95.xml><?xml version="1.0" encoding="utf-8"?>
<p:tagLst xmlns:a="http://schemas.openxmlformats.org/drawingml/2006/main" xmlns:r="http://schemas.openxmlformats.org/officeDocument/2006/relationships" xmlns:p="http://schemas.openxmlformats.org/presentationml/2006/main">
  <p:tag name="OTLMARKERSHAPE" val="OTL"/>
</p:tagLst>
</file>

<file path=ppt/tags/tag96.xml><?xml version="1.0" encoding="utf-8"?>
<p:tagLst xmlns:a="http://schemas.openxmlformats.org/drawingml/2006/main" xmlns:r="http://schemas.openxmlformats.org/officeDocument/2006/relationships" xmlns:p="http://schemas.openxmlformats.org/presentationml/2006/main">
  <p:tag name="OTLMARKERSHAPE" val="OTL"/>
</p:tagLst>
</file>

<file path=ppt/tags/tag97.xml><?xml version="1.0" encoding="utf-8"?>
<p:tagLst xmlns:a="http://schemas.openxmlformats.org/drawingml/2006/main" xmlns:r="http://schemas.openxmlformats.org/officeDocument/2006/relationships" xmlns:p="http://schemas.openxmlformats.org/presentationml/2006/main">
  <p:tag name="OTLMARKERSHAPE" val="OTL"/>
</p:tagLst>
</file>

<file path=ppt/tags/tag98.xml><?xml version="1.0" encoding="utf-8"?>
<p:tagLst xmlns:a="http://schemas.openxmlformats.org/drawingml/2006/main" xmlns:r="http://schemas.openxmlformats.org/officeDocument/2006/relationships" xmlns:p="http://schemas.openxmlformats.org/presentationml/2006/main">
  <p:tag name="OTLMARKERSHAPE" val="OTL"/>
</p:tagLst>
</file>

<file path=ppt/tags/tag99.xml><?xml version="1.0" encoding="utf-8"?>
<p:tagLst xmlns:a="http://schemas.openxmlformats.org/drawingml/2006/main" xmlns:r="http://schemas.openxmlformats.org/officeDocument/2006/relationships" xmlns:p="http://schemas.openxmlformats.org/presentationml/2006/main">
  <p:tag name="OTLMARKERSHAPE" val="OTL"/>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7554</TotalTime>
  <Words>2877</Words>
  <Application>Microsoft Office PowerPoint</Application>
  <PresentationFormat>Panorámica</PresentationFormat>
  <Paragraphs>657</Paragraphs>
  <Slides>27</Slides>
  <Notes>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27</vt:i4>
      </vt:variant>
    </vt:vector>
  </HeadingPairs>
  <TitlesOfParts>
    <vt:vector size="34" baseType="lpstr">
      <vt:lpstr>Arial</vt:lpstr>
      <vt:lpstr>Calibri</vt:lpstr>
      <vt:lpstr>Calibri (Headings)</vt:lpstr>
      <vt:lpstr>Calibri Light</vt:lpstr>
      <vt:lpstr>inherit</vt:lpstr>
      <vt:lpstr>Times New Roman</vt:lpstr>
      <vt:lpstr>Office Theme</vt:lpstr>
      <vt:lpstr>A methodological proposal to analyze the impact on changing educational opportunities.   ROMAC, an application example.</vt:lpstr>
      <vt:lpstr>ROMAC group</vt:lpstr>
      <vt:lpstr>Index</vt:lpstr>
      <vt:lpstr>ROMAC Objectives</vt:lpstr>
      <vt:lpstr>Theoretical framework</vt:lpstr>
      <vt:lpstr>Benefits of academic mobility</vt:lpstr>
      <vt:lpstr>Risks of academic mobility</vt:lpstr>
      <vt:lpstr>Analytical perspective: </vt:lpstr>
      <vt:lpstr>General Hypothesis.</vt:lpstr>
      <vt:lpstr>Methodology: a triple side aproach to a national case of study</vt:lpstr>
      <vt:lpstr>Which countries were part of the study?</vt:lpstr>
      <vt:lpstr>Universe of reference Mexican’s academic mobility and survey population</vt:lpstr>
      <vt:lpstr>Mexican Higher Education System Evolution 1960- 2016</vt:lpstr>
      <vt:lpstr>Evolution of Higher Education System by sector and ICSID 5 and 6 levels (1970-2016)</vt:lpstr>
      <vt:lpstr>Higher Education’s composition by sector 2016-2017</vt:lpstr>
      <vt:lpstr>Policy and socio-economic context in Mexican case</vt:lpstr>
      <vt:lpstr>Fundamental aspects to weave the different levels of analysis</vt:lpstr>
      <vt:lpstr>Location in the social structure: Social class</vt:lpstr>
      <vt:lpstr>Introducing time and space through the training process.</vt:lpstr>
      <vt:lpstr>Long term effects of studying abroad in the job itineraries.</vt:lpstr>
      <vt:lpstr>Distribución de la población económicamente activa por sector de ocupación 2016, sexo y nivel educativo de los contratados </vt:lpstr>
      <vt:lpstr>Social characteristics of the three generation</vt:lpstr>
      <vt:lpstr>Variables included in the model</vt:lpstr>
      <vt:lpstr>Obtaining an elite position- stay abroad</vt:lpstr>
      <vt:lpstr>Obtaining an elite position - return to Mexico</vt:lpstr>
      <vt:lpstr>Obtaining prestigious and high income positions, depend on the country of residence</vt:lpstr>
      <vt:lpstr>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Mónica</dc:creator>
  <cp:lastModifiedBy>rociogrediaga</cp:lastModifiedBy>
  <cp:revision>78</cp:revision>
  <dcterms:created xsi:type="dcterms:W3CDTF">2017-09-14T21:32:26Z</dcterms:created>
  <dcterms:modified xsi:type="dcterms:W3CDTF">2018-11-06T00:59:53Z</dcterms:modified>
</cp:coreProperties>
</file>