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1" r:id="rId3"/>
    <p:sldId id="272" r:id="rId4"/>
    <p:sldId id="270" r:id="rId5"/>
    <p:sldId id="275" r:id="rId6"/>
    <p:sldId id="276" r:id="rId7"/>
    <p:sldId id="277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yle moyen 3 - Accentuation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E88E-FC88-48F3-8489-1744274E1892}" type="datetimeFigureOut">
              <a:rPr lang="fr-FR" smtClean="0"/>
              <a:t>04/11/2018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3813-7907-46C0-BD5D-3D1D167E71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6539342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E88E-FC88-48F3-8489-1744274E1892}" type="datetimeFigureOut">
              <a:rPr lang="fr-FR" smtClean="0"/>
              <a:t>04/11/2018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3813-7907-46C0-BD5D-3D1D167E71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4679415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E88E-FC88-48F3-8489-1744274E1892}" type="datetimeFigureOut">
              <a:rPr lang="fr-FR" smtClean="0"/>
              <a:t>04/11/2018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3813-7907-46C0-BD5D-3D1D167E71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0158585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E88E-FC88-48F3-8489-1744274E1892}" type="datetimeFigureOut">
              <a:rPr lang="fr-FR" smtClean="0"/>
              <a:t>04/11/2018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3813-7907-46C0-BD5D-3D1D167E71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415212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E88E-FC88-48F3-8489-1744274E1892}" type="datetimeFigureOut">
              <a:rPr lang="fr-FR" smtClean="0"/>
              <a:t>04/11/2018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3813-7907-46C0-BD5D-3D1D167E71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963577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E88E-FC88-48F3-8489-1744274E1892}" type="datetimeFigureOut">
              <a:rPr lang="fr-FR" smtClean="0"/>
              <a:t>04/11/2018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3813-7907-46C0-BD5D-3D1D167E71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67595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E88E-FC88-48F3-8489-1744274E1892}" type="datetimeFigureOut">
              <a:rPr lang="fr-FR" smtClean="0"/>
              <a:t>04/11/2018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3813-7907-46C0-BD5D-3D1D167E71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4864228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E88E-FC88-48F3-8489-1744274E1892}" type="datetimeFigureOut">
              <a:rPr lang="fr-FR" smtClean="0"/>
              <a:t>04/11/2018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3813-7907-46C0-BD5D-3D1D167E71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0736907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E88E-FC88-48F3-8489-1744274E1892}" type="datetimeFigureOut">
              <a:rPr lang="fr-FR" smtClean="0"/>
              <a:t>04/11/2018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3813-7907-46C0-BD5D-3D1D167E71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0753496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E88E-FC88-48F3-8489-1744274E1892}" type="datetimeFigureOut">
              <a:rPr lang="fr-FR" smtClean="0"/>
              <a:t>04/11/2018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3813-7907-46C0-BD5D-3D1D167E71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2304776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E88E-FC88-48F3-8489-1744274E1892}" type="datetimeFigureOut">
              <a:rPr lang="fr-FR" smtClean="0"/>
              <a:t>04/11/2018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3813-7907-46C0-BD5D-3D1D167E71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7629902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0E88E-FC88-48F3-8489-1744274E1892}" type="datetimeFigureOut">
              <a:rPr lang="fr-FR" smtClean="0"/>
              <a:t>04/11/2018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63813-7907-46C0-BD5D-3D1D167E71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494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08141" y="1235467"/>
            <a:ext cx="9144000" cy="2387600"/>
          </a:xfrm>
        </p:spPr>
        <p:txBody>
          <a:bodyPr/>
          <a:lstStyle/>
          <a:p>
            <a:r>
              <a:rPr lang="en-US" sz="32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International influences on the politics of student transition to HE: the case of Baltic </a:t>
            </a:r>
            <a:r>
              <a:rPr lang="en-US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States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08141" y="3141459"/>
            <a:ext cx="9144000" cy="963217"/>
          </a:xfrm>
        </p:spPr>
        <p:txBody>
          <a:bodyPr/>
          <a:lstStyle/>
          <a:p>
            <a:r>
              <a:rPr lang="et-EE" sz="20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From High School to University: Comparative Studies between Mexico and France</a:t>
            </a:r>
            <a:endParaRPr lang="fr-FR" sz="20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t-EE" sz="20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5 November</a:t>
            </a:r>
            <a:r>
              <a:rPr lang="en-GB" sz="20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sz="2000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2018, </a:t>
            </a:r>
            <a:r>
              <a:rPr lang="et-EE" sz="20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Toulouse</a:t>
            </a:r>
          </a:p>
          <a:p>
            <a:endParaRPr lang="fr-FR" dirty="0">
              <a:latin typeface="Candara" panose="020E0502030303020204" pitchFamily="34" charset="0"/>
            </a:endParaRPr>
          </a:p>
          <a:p>
            <a:endParaRPr lang="et-EE" dirty="0" smtClean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3905" y="5123994"/>
            <a:ext cx="949631" cy="104630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9140" y="5123994"/>
            <a:ext cx="764603" cy="1046300"/>
          </a:xfrm>
          <a:prstGeom prst="rect">
            <a:avLst/>
          </a:prstGeom>
        </p:spPr>
      </p:pic>
      <p:sp>
        <p:nvSpPr>
          <p:cNvPr id="8" name="Sous-titre 2"/>
          <p:cNvSpPr txBox="1">
            <a:spLocks/>
          </p:cNvSpPr>
          <p:nvPr/>
        </p:nvSpPr>
        <p:spPr>
          <a:xfrm>
            <a:off x="704873" y="4701178"/>
            <a:ext cx="5219691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t-EE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en-GB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Teele T</a:t>
            </a:r>
            <a:r>
              <a:rPr lang="et-EE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õnismann</a:t>
            </a:r>
            <a:endParaRPr lang="fr-FR" sz="18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Sciences Po Toulouse (</a:t>
            </a:r>
            <a:r>
              <a:rPr 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LaSSP</a:t>
            </a:r>
            <a:r>
              <a:rPr 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 </a:t>
            </a:r>
            <a:endParaRPr lang="fr-FR" sz="18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Tallinn University of Technology (RNI</a:t>
            </a:r>
            <a:r>
              <a:rPr lang="en-US" sz="1900" dirty="0" smtClean="0">
                <a:latin typeface="Candara" panose="020E0502030303020204" pitchFamily="34" charset="0"/>
              </a:rPr>
              <a:t>)</a:t>
            </a:r>
            <a:endParaRPr lang="fr-FR" sz="1900" dirty="0" smtClean="0">
              <a:latin typeface="Candara" panose="020E0502030303020204" pitchFamily="34" charset="0"/>
            </a:endParaRPr>
          </a:p>
          <a:p>
            <a:pPr algn="l"/>
            <a:endParaRPr lang="fr-FR" dirty="0"/>
          </a:p>
        </p:txBody>
      </p:sp>
      <p:pic>
        <p:nvPicPr>
          <p:cNvPr id="9" name="Picture 2" descr="https://www.ttu.ee/public/u/ulikool/Tunnusgraafika/TalTech_Gradient_prin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5282" y="4701178"/>
            <a:ext cx="2535776" cy="2004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Connecteur droit 9"/>
          <p:cNvCxnSpPr/>
          <p:nvPr/>
        </p:nvCxnSpPr>
        <p:spPr>
          <a:xfrm>
            <a:off x="704232" y="4701178"/>
            <a:ext cx="10440664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31905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915" y="705352"/>
            <a:ext cx="11114553" cy="5635548"/>
          </a:xfrm>
          <a:prstGeom prst="rect">
            <a:avLst/>
          </a:prstGeom>
          <a:ln>
            <a:noFill/>
          </a:ln>
          <a:effectLst/>
        </p:spPr>
      </p:pic>
      <p:sp>
        <p:nvSpPr>
          <p:cNvPr id="3" name="Rectangle 2"/>
          <p:cNvSpPr/>
          <p:nvPr/>
        </p:nvSpPr>
        <p:spPr>
          <a:xfrm>
            <a:off x="554915" y="705352"/>
            <a:ext cx="6107142" cy="5761780"/>
          </a:xfrm>
          <a:prstGeom prst="rect">
            <a:avLst/>
          </a:prstGeom>
          <a:solidFill>
            <a:schemeClr val="bg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913649" y="1015453"/>
            <a:ext cx="324780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0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Estonia</a:t>
            </a:r>
          </a:p>
          <a:p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  <a:r>
              <a:rPr lang="fr-FR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1,3 </a:t>
            </a:r>
            <a:r>
              <a:rPr lang="fr-FR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million</a:t>
            </a:r>
            <a:r>
              <a:rPr lang="et-EE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inh.</a:t>
            </a:r>
          </a:p>
          <a:p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EU</a:t>
            </a:r>
            <a:r>
              <a:rPr lang="et-EE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 2004</a:t>
            </a:r>
          </a:p>
          <a:p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OECD</a:t>
            </a:r>
            <a:r>
              <a:rPr lang="et-EE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 </a:t>
            </a:r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2010</a:t>
            </a:r>
          </a:p>
          <a:p>
            <a:endParaRPr lang="et-EE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t-EE" sz="20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Latvia</a:t>
            </a:r>
          </a:p>
          <a:p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  <a:r>
              <a:rPr lang="fr-FR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1,</a:t>
            </a:r>
            <a:r>
              <a:rPr lang="et-EE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9</a:t>
            </a:r>
            <a:r>
              <a:rPr lang="fr-FR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million</a:t>
            </a:r>
            <a:r>
              <a:rPr lang="et-EE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inh.</a:t>
            </a:r>
          </a:p>
          <a:p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EU</a:t>
            </a:r>
            <a:r>
              <a:rPr lang="et-EE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 2004</a:t>
            </a:r>
          </a:p>
          <a:p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OECD</a:t>
            </a:r>
            <a:r>
              <a:rPr lang="et-EE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 2016</a:t>
            </a:r>
            <a:endParaRPr lang="fr-FR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t-EE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t-EE" sz="20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Lithuania</a:t>
            </a:r>
          </a:p>
          <a:p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2</a:t>
            </a:r>
            <a:r>
              <a:rPr lang="fr-FR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</a:t>
            </a:r>
            <a:r>
              <a:rPr lang="et-EE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8</a:t>
            </a:r>
            <a:r>
              <a:rPr lang="fr-FR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million</a:t>
            </a:r>
            <a:r>
              <a:rPr lang="et-EE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inh.</a:t>
            </a:r>
          </a:p>
          <a:p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EU</a:t>
            </a:r>
            <a:r>
              <a:rPr lang="et-EE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 2004</a:t>
            </a:r>
          </a:p>
          <a:p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OECD</a:t>
            </a:r>
            <a:r>
              <a:rPr lang="et-EE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 2018</a:t>
            </a:r>
          </a:p>
        </p:txBody>
      </p:sp>
    </p:spTree>
    <p:extLst>
      <p:ext uri="{BB962C8B-B14F-4D97-AF65-F5344CB8AC3E}">
        <p14:creationId xmlns:p14="http://schemas.microsoft.com/office/powerpoint/2010/main" val="33944534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915" y="705352"/>
            <a:ext cx="11114553" cy="5635548"/>
          </a:xfrm>
          <a:prstGeom prst="rect">
            <a:avLst/>
          </a:prstGeom>
          <a:ln>
            <a:noFill/>
          </a:ln>
          <a:effectLst/>
        </p:spPr>
      </p:pic>
      <p:sp>
        <p:nvSpPr>
          <p:cNvPr id="3" name="Rectangle 2"/>
          <p:cNvSpPr/>
          <p:nvPr/>
        </p:nvSpPr>
        <p:spPr>
          <a:xfrm>
            <a:off x="554915" y="705352"/>
            <a:ext cx="6107142" cy="5761780"/>
          </a:xfrm>
          <a:prstGeom prst="rect">
            <a:avLst/>
          </a:prstGeom>
          <a:solidFill>
            <a:schemeClr val="bg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913649" y="1015453"/>
            <a:ext cx="574840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t-EE" sz="20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t-EE" sz="20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Question</a:t>
            </a:r>
            <a:r>
              <a:rPr lang="et-EE" sz="20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</a:t>
            </a:r>
          </a:p>
          <a:p>
            <a:r>
              <a:rPr lang="et-EE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 what way </a:t>
            </a:r>
            <a:r>
              <a:rPr lang="et-EE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are international </a:t>
            </a:r>
            <a:r>
              <a:rPr lang="et-EE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organisations (EU, OECD) </a:t>
            </a:r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influe</a:t>
            </a:r>
            <a:r>
              <a:rPr lang="en-US" sz="20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nc</a:t>
            </a:r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ing </a:t>
            </a:r>
            <a:r>
              <a:rPr lang="et-EE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 Baltic </a:t>
            </a:r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States</a:t>
            </a:r>
            <a:r>
              <a:rPr lang="en-US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’</a:t>
            </a:r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t-EE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 entrance policies?</a:t>
            </a:r>
          </a:p>
          <a:p>
            <a:endParaRPr lang="et-EE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t-EE" sz="20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Approach: </a:t>
            </a:r>
          </a:p>
          <a:p>
            <a:r>
              <a:rPr lang="et-EE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Bottom-up: academic disciplines in the context of national HE reforms</a:t>
            </a:r>
          </a:p>
          <a:p>
            <a:endParaRPr lang="et-EE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t-EE" sz="20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Empirical case: </a:t>
            </a:r>
          </a:p>
          <a:p>
            <a:r>
              <a:rPr lang="et-EE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Sociology </a:t>
            </a:r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di</a:t>
            </a:r>
            <a:r>
              <a:rPr lang="en-US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</a:t>
            </a:r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cipline </a:t>
            </a:r>
            <a:endParaRPr lang="et-EE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t-EE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t-EE" sz="20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Data:</a:t>
            </a:r>
          </a:p>
          <a:p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Retri</a:t>
            </a:r>
            <a:r>
              <a:rPr lang="en-US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</a:t>
            </a:r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ved </a:t>
            </a:r>
            <a:r>
              <a:rPr lang="et-EE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from on-going PhD </a:t>
            </a:r>
          </a:p>
        </p:txBody>
      </p:sp>
    </p:spTree>
    <p:extLst>
      <p:ext uri="{BB962C8B-B14F-4D97-AF65-F5344CB8AC3E}">
        <p14:creationId xmlns:p14="http://schemas.microsoft.com/office/powerpoint/2010/main" val="8886454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915" y="705352"/>
            <a:ext cx="11114553" cy="5635548"/>
          </a:xfrm>
          <a:prstGeom prst="rect">
            <a:avLst/>
          </a:prstGeom>
          <a:ln>
            <a:noFill/>
          </a:ln>
          <a:effectLst/>
        </p:spPr>
      </p:pic>
      <p:sp>
        <p:nvSpPr>
          <p:cNvPr id="3" name="Rectangle 2"/>
          <p:cNvSpPr/>
          <p:nvPr/>
        </p:nvSpPr>
        <p:spPr>
          <a:xfrm>
            <a:off x="554914" y="705352"/>
            <a:ext cx="11114553" cy="5761780"/>
          </a:xfrm>
          <a:prstGeom prst="rect">
            <a:avLst/>
          </a:prstGeom>
          <a:solidFill>
            <a:schemeClr val="bg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263703"/>
              </p:ext>
            </p:extLst>
          </p:nvPr>
        </p:nvGraphicFramePr>
        <p:xfrm>
          <a:off x="1123096" y="1089331"/>
          <a:ext cx="9978188" cy="3385856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3740445"/>
                <a:gridCol w="2185688"/>
                <a:gridCol w="2029330"/>
                <a:gridCol w="2022725"/>
              </a:tblGrid>
              <a:tr h="663584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r-FR" sz="2000" i="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 </a:t>
                      </a:r>
                      <a:r>
                        <a:rPr lang="et-EE" sz="2000" i="0" dirty="0" smtClean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In 1999</a:t>
                      </a:r>
                      <a:endParaRPr lang="fr-FR" sz="2000" i="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Estonia</a:t>
                      </a:r>
                      <a:endParaRPr lang="fr-FR" sz="20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Latvia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Lithuania</a:t>
                      </a:r>
                      <a:endParaRPr lang="fr-FR" sz="20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</a:tr>
              <a:tr h="66358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 smtClean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Number of HEIs</a:t>
                      </a:r>
                      <a:endParaRPr lang="fr-FR" sz="2000" b="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 smtClean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37</a:t>
                      </a:r>
                      <a:endParaRPr lang="fr-FR" sz="20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 smtClean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33</a:t>
                      </a:r>
                      <a:endParaRPr lang="fr-FR" sz="20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 smtClean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15</a:t>
                      </a:r>
                      <a:endParaRPr lang="fr-FR" sz="20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</a:tr>
              <a:tr h="66358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 smtClean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Students</a:t>
                      </a:r>
                      <a:endParaRPr lang="fr-FR" sz="2000" b="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r-FR" sz="2000" kern="1200" dirty="0" smtClean="0">
                          <a:solidFill>
                            <a:schemeClr val="dk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40 621 </a:t>
                      </a:r>
                      <a:endParaRPr lang="fr-FR" sz="20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76 653 </a:t>
                      </a:r>
                      <a:endParaRPr lang="fr-FR" sz="20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r-FR" sz="2000" kern="1200" dirty="0" smtClean="0">
                          <a:solidFill>
                            <a:schemeClr val="dk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74 532 </a:t>
                      </a:r>
                      <a:endParaRPr lang="fr-FR" sz="20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</a:tr>
              <a:tr h="66358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 smtClean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Fee</a:t>
                      </a:r>
                      <a:r>
                        <a:rPr lang="et-EE" sz="2000" b="0" baseline="0" dirty="0" smtClean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paying students</a:t>
                      </a:r>
                      <a:endParaRPr lang="fr-FR" sz="2000" b="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50</a:t>
                      </a:r>
                      <a:r>
                        <a:rPr lang="et-EE" sz="2000" b="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lang="en-US" sz="2000" b="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%</a:t>
                      </a:r>
                      <a:endParaRPr lang="et-EE" sz="2000" b="0" dirty="0" smtClean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fr-FR" sz="2000" b="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50</a:t>
                      </a:r>
                      <a:r>
                        <a:rPr lang="et-EE" sz="2000" b="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lang="en-US" sz="2000" b="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%</a:t>
                      </a:r>
                      <a:endParaRPr lang="et-EE" sz="2000" b="0" dirty="0" smtClean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fr-FR" sz="2000" b="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2000" dirty="0" smtClean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21</a:t>
                      </a:r>
                      <a:r>
                        <a:rPr lang="et-EE" sz="2000" b="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lang="en-US" sz="2000" b="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%</a:t>
                      </a:r>
                      <a:endParaRPr lang="et-EE" sz="2000" b="0" dirty="0" smtClean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</a:tr>
              <a:tr h="66358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 smtClean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Students in social </a:t>
                      </a:r>
                      <a:r>
                        <a:rPr lang="et-EE" sz="2000" b="0" dirty="0" smtClean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scie</a:t>
                      </a:r>
                      <a:r>
                        <a:rPr lang="en-US" sz="2000" b="0" dirty="0" smtClean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n</a:t>
                      </a:r>
                      <a:r>
                        <a:rPr lang="et-EE" sz="2000" b="0" dirty="0" smtClean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ces</a:t>
                      </a:r>
                      <a:endParaRPr lang="fr-FR" sz="2000" b="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 smtClean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41</a:t>
                      </a:r>
                      <a:r>
                        <a:rPr lang="en-GB" sz="2000" kern="1200" dirty="0" smtClean="0">
                          <a:solidFill>
                            <a:schemeClr val="dk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% </a:t>
                      </a:r>
                      <a:endParaRPr lang="fr-FR" sz="20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44</a:t>
                      </a:r>
                      <a:r>
                        <a:rPr lang="en-GB" sz="2000" kern="1200" dirty="0" smtClean="0">
                          <a:solidFill>
                            <a:schemeClr val="dk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% </a:t>
                      </a:r>
                      <a:endParaRPr lang="fr-FR" sz="20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r-FR" sz="2000" kern="1200" dirty="0" smtClean="0">
                          <a:solidFill>
                            <a:schemeClr val="dk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40</a:t>
                      </a:r>
                      <a:r>
                        <a:rPr lang="en-GB" sz="2000" kern="1200" dirty="0" smtClean="0">
                          <a:solidFill>
                            <a:schemeClr val="dk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% </a:t>
                      </a:r>
                      <a:endParaRPr lang="fr-FR" sz="20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1123095" y="4610430"/>
            <a:ext cx="10314925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0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International organisations :</a:t>
            </a:r>
          </a:p>
          <a:p>
            <a:endParaRPr lang="et-EE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543300" lvl="7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t-EE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</a:t>
            </a:r>
            <a:r>
              <a:rPr lang="en-US" sz="20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quity</a:t>
            </a:r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in HE entrance ? (OECD)</a:t>
            </a:r>
            <a:r>
              <a:rPr lang="en-US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endParaRPr lang="et-EE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543300" lvl="7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sz="20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lignment</a:t>
            </a:r>
            <a:r>
              <a:rPr lang="en-US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of HE policy </a:t>
            </a:r>
            <a:r>
              <a:rPr lang="en-US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with </a:t>
            </a:r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</a:t>
            </a:r>
            <a:r>
              <a:rPr lang="en-US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conomic development</a:t>
            </a:r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?</a:t>
            </a:r>
            <a:r>
              <a:rPr lang="en-US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(EU)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t-EE" sz="20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spcAft>
                <a:spcPts val="600"/>
              </a:spcAft>
            </a:pPr>
            <a:endParaRPr lang="fr-FR" sz="20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2423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915" y="705352"/>
            <a:ext cx="11114553" cy="5635548"/>
          </a:xfrm>
          <a:prstGeom prst="rect">
            <a:avLst/>
          </a:prstGeom>
          <a:ln>
            <a:noFill/>
          </a:ln>
          <a:effectLst/>
        </p:spPr>
      </p:pic>
      <p:sp>
        <p:nvSpPr>
          <p:cNvPr id="3" name="Rectangle 2"/>
          <p:cNvSpPr/>
          <p:nvPr/>
        </p:nvSpPr>
        <p:spPr>
          <a:xfrm>
            <a:off x="554914" y="705352"/>
            <a:ext cx="11114553" cy="5761780"/>
          </a:xfrm>
          <a:prstGeom prst="rect">
            <a:avLst/>
          </a:prstGeom>
          <a:solidFill>
            <a:schemeClr val="bg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696959" y="917912"/>
            <a:ext cx="1085539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0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Estonia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</a:t>
            </a:r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ajor </a:t>
            </a:r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reform in 2012-2013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“</a:t>
            </a:r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Lump-sum</a:t>
            </a:r>
            <a:r>
              <a:rPr lang="en-US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”</a:t>
            </a:r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funding model with </a:t>
            </a:r>
            <a:r>
              <a:rPr lang="en-US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universities </a:t>
            </a:r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having </a:t>
            </a:r>
            <a:r>
              <a:rPr lang="en-US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 right </a:t>
            </a:r>
            <a:r>
              <a:rPr lang="en-US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to decide </a:t>
            </a:r>
            <a:r>
              <a:rPr lang="en-US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study places</a:t>
            </a:r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 Free HE in Estonian-language </a:t>
            </a:r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programmes</a:t>
            </a:r>
            <a:endParaRPr lang="et-EE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</a:t>
            </a:r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 </a:t>
            </a:r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additional income -&gt; c</a:t>
            </a:r>
            <a:r>
              <a:rPr lang="en-GB" sz="20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losure</a:t>
            </a:r>
            <a:r>
              <a:rPr lang="en-GB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or consolidation </a:t>
            </a:r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of </a:t>
            </a:r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sociology progams </a:t>
            </a:r>
            <a:r>
              <a:rPr lang="en-GB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with </a:t>
            </a:r>
            <a:r>
              <a:rPr lang="en-GB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other study </a:t>
            </a:r>
            <a:r>
              <a:rPr lang="en-GB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areas</a:t>
            </a:r>
            <a:endParaRPr lang="et-EE" sz="20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t-EE" sz="2000" b="1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t-EE" sz="20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Latvia</a:t>
            </a:r>
            <a:endParaRPr lang="et-EE" sz="20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</a:t>
            </a:r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 </a:t>
            </a:r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major HE funding reforms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</a:t>
            </a:r>
            <a:r>
              <a:rPr lang="en-US" sz="20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tate</a:t>
            </a:r>
            <a:r>
              <a:rPr lang="en-US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commanded </a:t>
            </a:r>
            <a:r>
              <a:rPr lang="en-US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places</a:t>
            </a:r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and </a:t>
            </a:r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full</a:t>
            </a:r>
            <a:r>
              <a:rPr lang="en-US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fee</a:t>
            </a:r>
            <a:r>
              <a:rPr lang="en-US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</a:t>
            </a:r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paying stude</a:t>
            </a:r>
            <a:r>
              <a:rPr lang="en-US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</a:t>
            </a:r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 </a:t>
            </a:r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places (</a:t>
            </a:r>
            <a:r>
              <a:rPr lang="en-US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23</a:t>
            </a:r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% in 2016</a:t>
            </a:r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  <a:endParaRPr lang="et-EE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</a:t>
            </a:r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eveloping </a:t>
            </a:r>
            <a:r>
              <a:rPr lang="en-US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programs </a:t>
            </a:r>
            <a:r>
              <a:rPr lang="en-US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 </a:t>
            </a:r>
            <a:r>
              <a:rPr lang="en-US" sz="20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soc</a:t>
            </a:r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iology</a:t>
            </a:r>
            <a:endParaRPr lang="et-EE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t-EE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t-EE" sz="20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Lithuania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</a:t>
            </a:r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ajor </a:t>
            </a:r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reform in 2009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</a:t>
            </a:r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ecoupling </a:t>
            </a:r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student numbers from funding: </a:t>
            </a:r>
            <a:r>
              <a:rPr lang="en-US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“voucher </a:t>
            </a:r>
            <a:r>
              <a:rPr lang="en-US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system</a:t>
            </a:r>
            <a:r>
              <a:rPr lang="en-US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”</a:t>
            </a:r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and fee paying </a:t>
            </a:r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stude</a:t>
            </a:r>
            <a:r>
              <a:rPr lang="en-US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</a:t>
            </a:r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ts</a:t>
            </a:r>
            <a:endParaRPr lang="et-EE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</a:t>
            </a:r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ewer </a:t>
            </a:r>
            <a:r>
              <a:rPr lang="et-EE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full positions for teaching staff -&gt; closure of programs in sociology</a:t>
            </a:r>
          </a:p>
        </p:txBody>
      </p:sp>
    </p:spTree>
    <p:extLst>
      <p:ext uri="{BB962C8B-B14F-4D97-AF65-F5344CB8AC3E}">
        <p14:creationId xmlns:p14="http://schemas.microsoft.com/office/powerpoint/2010/main" val="13581785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915" y="705352"/>
            <a:ext cx="11114553" cy="5635548"/>
          </a:xfrm>
          <a:prstGeom prst="rect">
            <a:avLst/>
          </a:prstGeom>
          <a:ln>
            <a:noFill/>
          </a:ln>
          <a:effectLst/>
        </p:spPr>
      </p:pic>
      <p:sp>
        <p:nvSpPr>
          <p:cNvPr id="3" name="Rectangle 2"/>
          <p:cNvSpPr/>
          <p:nvPr/>
        </p:nvSpPr>
        <p:spPr>
          <a:xfrm>
            <a:off x="554914" y="705352"/>
            <a:ext cx="11114553" cy="5761780"/>
          </a:xfrm>
          <a:prstGeom prst="rect">
            <a:avLst/>
          </a:prstGeom>
          <a:solidFill>
            <a:schemeClr val="bg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461215"/>
              </p:ext>
            </p:extLst>
          </p:nvPr>
        </p:nvGraphicFramePr>
        <p:xfrm>
          <a:off x="1187117" y="2725626"/>
          <a:ext cx="9978188" cy="1990752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3740445"/>
                <a:gridCol w="2185688"/>
                <a:gridCol w="2029330"/>
                <a:gridCol w="2022725"/>
              </a:tblGrid>
              <a:tr h="66358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 </a:t>
                      </a:r>
                      <a:endParaRPr lang="fr-FR" sz="24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effectLst/>
                        </a:rPr>
                        <a:t>Estonia</a:t>
                      </a:r>
                      <a:endParaRPr lang="fr-FR" sz="20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Latvia</a:t>
                      </a:r>
                      <a:endParaRPr lang="fr-FR" sz="200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effectLst/>
                        </a:rPr>
                        <a:t>Lithuania</a:t>
                      </a:r>
                      <a:endParaRPr lang="fr-FR" sz="20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</a:tr>
              <a:tr h="66358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r-FR" sz="2000" b="0" dirty="0">
                          <a:effectLst/>
                        </a:rPr>
                        <a:t>Total BA </a:t>
                      </a:r>
                      <a:r>
                        <a:rPr lang="fr-FR" sz="2000" b="0" dirty="0" err="1">
                          <a:effectLst/>
                        </a:rPr>
                        <a:t>graduates</a:t>
                      </a:r>
                      <a:endParaRPr lang="fr-FR" sz="2000" b="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33 134</a:t>
                      </a:r>
                      <a:endParaRPr lang="fr-FR" sz="200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49 395</a:t>
                      </a:r>
                      <a:endParaRPr lang="fr-FR" sz="200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102 425</a:t>
                      </a:r>
                      <a:endParaRPr lang="fr-FR" sz="200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</a:tr>
              <a:tr h="66358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r-FR" sz="2000" b="0" dirty="0" err="1">
                          <a:effectLst/>
                        </a:rPr>
                        <a:t>Sociology</a:t>
                      </a:r>
                      <a:r>
                        <a:rPr lang="fr-FR" sz="2000" b="0" dirty="0">
                          <a:effectLst/>
                        </a:rPr>
                        <a:t> and cultural </a:t>
                      </a:r>
                      <a:r>
                        <a:rPr lang="fr-FR" sz="2000" b="0" dirty="0" err="1">
                          <a:effectLst/>
                        </a:rPr>
                        <a:t>studies</a:t>
                      </a:r>
                      <a:r>
                        <a:rPr lang="fr-FR" sz="2000" b="0" dirty="0">
                          <a:effectLst/>
                        </a:rPr>
                        <a:t> </a:t>
                      </a:r>
                      <a:endParaRPr lang="fr-FR" sz="2000" b="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334   (1 </a:t>
                      </a:r>
                      <a:r>
                        <a:rPr lang="et-EE" sz="2000">
                          <a:effectLst/>
                        </a:rPr>
                        <a:t>%)</a:t>
                      </a:r>
                      <a:endParaRPr lang="fr-FR" sz="200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1497  (3 </a:t>
                      </a:r>
                      <a:r>
                        <a:rPr lang="et-EE" sz="2000">
                          <a:effectLst/>
                        </a:rPr>
                        <a:t>%)</a:t>
                      </a:r>
                      <a:endParaRPr lang="fr-FR" sz="200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467  (0,4 </a:t>
                      </a:r>
                      <a:r>
                        <a:rPr lang="et-EE" sz="2000" dirty="0">
                          <a:effectLst/>
                        </a:rPr>
                        <a:t>%)</a:t>
                      </a:r>
                      <a:endParaRPr lang="fr-FR" sz="20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1590174" y="1841572"/>
            <a:ext cx="9172074" cy="757822"/>
          </a:xfrm>
        </p:spPr>
        <p:txBody>
          <a:bodyPr>
            <a:normAutofit/>
          </a:bodyPr>
          <a:lstStyle/>
          <a:p>
            <a:r>
              <a:rPr lang="en-US" sz="20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Students enrolled in BA or equivalent level studies in </a:t>
            </a:r>
            <a:r>
              <a:rPr lang="en-US" sz="20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2016 (source : Eurostat</a:t>
            </a:r>
            <a:r>
              <a:rPr lang="et-EE" sz="20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  <a:endParaRPr lang="fr-FR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63364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00646" y="2696709"/>
            <a:ext cx="9144000" cy="963217"/>
          </a:xfrm>
        </p:spPr>
        <p:txBody>
          <a:bodyPr/>
          <a:lstStyle/>
          <a:p>
            <a:r>
              <a:rPr lang="et-EE" sz="28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Thank you for your attention</a:t>
            </a:r>
          </a:p>
          <a:p>
            <a:endParaRPr lang="fr-FR" dirty="0">
              <a:latin typeface="Candara" panose="020E0502030303020204" pitchFamily="34" charset="0"/>
            </a:endParaRPr>
          </a:p>
          <a:p>
            <a:endParaRPr lang="et-EE" dirty="0" smtClean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3905" y="5123994"/>
            <a:ext cx="949631" cy="104630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9140" y="5123994"/>
            <a:ext cx="764603" cy="1046300"/>
          </a:xfrm>
          <a:prstGeom prst="rect">
            <a:avLst/>
          </a:prstGeom>
        </p:spPr>
      </p:pic>
      <p:sp>
        <p:nvSpPr>
          <p:cNvPr id="8" name="Sous-titre 2"/>
          <p:cNvSpPr txBox="1">
            <a:spLocks/>
          </p:cNvSpPr>
          <p:nvPr/>
        </p:nvSpPr>
        <p:spPr>
          <a:xfrm>
            <a:off x="704873" y="4701178"/>
            <a:ext cx="5219691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t-EE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en-GB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Teele T</a:t>
            </a:r>
            <a:r>
              <a:rPr lang="et-EE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õnismann</a:t>
            </a:r>
            <a:endParaRPr lang="fr-FR" sz="18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Sciences Po Toulouse (</a:t>
            </a:r>
            <a:r>
              <a:rPr 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LaSSP</a:t>
            </a:r>
            <a:r>
              <a:rPr 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 </a:t>
            </a:r>
            <a:endParaRPr lang="fr-FR" sz="18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Tallinn University of Technology (RNI</a:t>
            </a:r>
            <a:r>
              <a:rPr lang="en-US" sz="1900" dirty="0" smtClean="0">
                <a:latin typeface="Candara" panose="020E0502030303020204" pitchFamily="34" charset="0"/>
              </a:rPr>
              <a:t>)</a:t>
            </a:r>
            <a:endParaRPr lang="fr-FR" sz="1900" dirty="0" smtClean="0">
              <a:latin typeface="Candara" panose="020E0502030303020204" pitchFamily="34" charset="0"/>
            </a:endParaRPr>
          </a:p>
          <a:p>
            <a:pPr algn="l"/>
            <a:endParaRPr lang="fr-FR" dirty="0"/>
          </a:p>
        </p:txBody>
      </p:sp>
      <p:pic>
        <p:nvPicPr>
          <p:cNvPr id="9" name="Picture 2" descr="https://www.ttu.ee/public/u/ulikool/Tunnusgraafika/TalTech_Gradient_prin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5282" y="4701178"/>
            <a:ext cx="2535776" cy="2004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Connecteur droit 9"/>
          <p:cNvCxnSpPr/>
          <p:nvPr/>
        </p:nvCxnSpPr>
        <p:spPr>
          <a:xfrm>
            <a:off x="704232" y="4701178"/>
            <a:ext cx="10440664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76525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1780</TotalTime>
  <Words>334</Words>
  <Application>Microsoft Office PowerPoint</Application>
  <PresentationFormat>Grand écran</PresentationFormat>
  <Paragraphs>89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 Unicode MS</vt:lpstr>
      <vt:lpstr>Arial</vt:lpstr>
      <vt:lpstr>Calibri</vt:lpstr>
      <vt:lpstr>Calibri Light</vt:lpstr>
      <vt:lpstr>Candara</vt:lpstr>
      <vt:lpstr>Thème Office</vt:lpstr>
      <vt:lpstr>International influences on the politics of student transition to HE: the case of Baltic States </vt:lpstr>
      <vt:lpstr>Présentation PowerPoint</vt:lpstr>
      <vt:lpstr>Présentation PowerPoint</vt:lpstr>
      <vt:lpstr>Présentation PowerPoint</vt:lpstr>
      <vt:lpstr>Présentation PowerPoint</vt:lpstr>
      <vt:lpstr>Students enrolled in BA or equivalent level studies in 2016 (source : Eurostat)</vt:lpstr>
      <vt:lpstr>Présentation PowerPoint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influences on the politics of student transition to HE: the case of Baltic States </dc:title>
  <dc:creator>Teele</dc:creator>
  <cp:lastModifiedBy>Teele</cp:lastModifiedBy>
  <cp:revision>18</cp:revision>
  <dcterms:created xsi:type="dcterms:W3CDTF">2018-11-03T12:52:32Z</dcterms:created>
  <dcterms:modified xsi:type="dcterms:W3CDTF">2018-11-04T18:34:35Z</dcterms:modified>
</cp:coreProperties>
</file>