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1" r:id="rId3"/>
    <p:sldId id="272" r:id="rId4"/>
    <p:sldId id="270" r:id="rId5"/>
    <p:sldId id="275" r:id="rId6"/>
    <p:sldId id="276" r:id="rId7"/>
    <p:sldId id="277" r:id="rId8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2DE63D5-997A-4646-A377-4702673A728D}" styleName="Style léger 2 - Accentuation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C083E6E3-FA7D-4D7B-A595-EF9225AFEA82}" styleName="Style léger 1 - Accentuation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5AB1C69-6EDB-4FF4-983F-18BD219EF322}" styleName="Style moyen 2 - Accentuation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344D84-9AFB-497E-A393-DC336BA19D2E}" styleName="Style moyen 3 - Accentuation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Style moyen 4 - Accentuation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0E88E-FC88-48F3-8489-1744274E1892}" type="datetimeFigureOut">
              <a:rPr lang="fr-FR" smtClean="0"/>
              <a:t>04/11/2018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63813-7907-46C0-BD5D-3D1D167E710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36539342"/>
      </p:ext>
    </p:extLst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0E88E-FC88-48F3-8489-1744274E1892}" type="datetimeFigureOut">
              <a:rPr lang="fr-FR" smtClean="0"/>
              <a:t>04/11/2018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63813-7907-46C0-BD5D-3D1D167E710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24679415"/>
      </p:ext>
    </p:extLst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0E88E-FC88-48F3-8489-1744274E1892}" type="datetimeFigureOut">
              <a:rPr lang="fr-FR" smtClean="0"/>
              <a:t>04/11/2018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63813-7907-46C0-BD5D-3D1D167E710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0158585"/>
      </p:ext>
    </p:extLst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0E88E-FC88-48F3-8489-1744274E1892}" type="datetimeFigureOut">
              <a:rPr lang="fr-FR" smtClean="0"/>
              <a:t>04/11/2018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63813-7907-46C0-BD5D-3D1D167E710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2415212"/>
      </p:ext>
    </p:extLst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0E88E-FC88-48F3-8489-1744274E1892}" type="datetimeFigureOut">
              <a:rPr lang="fr-FR" smtClean="0"/>
              <a:t>04/11/2018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63813-7907-46C0-BD5D-3D1D167E710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55963577"/>
      </p:ext>
    </p:extLst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0E88E-FC88-48F3-8489-1744274E1892}" type="datetimeFigureOut">
              <a:rPr lang="fr-FR" smtClean="0"/>
              <a:t>04/11/2018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63813-7907-46C0-BD5D-3D1D167E710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12267595"/>
      </p:ext>
    </p:extLst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0E88E-FC88-48F3-8489-1744274E1892}" type="datetimeFigureOut">
              <a:rPr lang="fr-FR" smtClean="0"/>
              <a:t>04/11/2018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63813-7907-46C0-BD5D-3D1D167E710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4864228"/>
      </p:ext>
    </p:extLst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0E88E-FC88-48F3-8489-1744274E1892}" type="datetimeFigureOut">
              <a:rPr lang="fr-FR" smtClean="0"/>
              <a:t>04/11/2018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63813-7907-46C0-BD5D-3D1D167E710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10736907"/>
      </p:ext>
    </p:extLst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0E88E-FC88-48F3-8489-1744274E1892}" type="datetimeFigureOut">
              <a:rPr lang="fr-FR" smtClean="0"/>
              <a:t>04/11/2018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63813-7907-46C0-BD5D-3D1D167E710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00753496"/>
      </p:ext>
    </p:extLst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0E88E-FC88-48F3-8489-1744274E1892}" type="datetimeFigureOut">
              <a:rPr lang="fr-FR" smtClean="0"/>
              <a:t>04/11/2018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63813-7907-46C0-BD5D-3D1D167E710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12304776"/>
      </p:ext>
    </p:extLst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0E88E-FC88-48F3-8489-1744274E1892}" type="datetimeFigureOut">
              <a:rPr lang="fr-FR" smtClean="0"/>
              <a:t>04/11/2018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63813-7907-46C0-BD5D-3D1D167E710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87629902"/>
      </p:ext>
    </p:extLst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30E88E-FC88-48F3-8489-1744274E1892}" type="datetimeFigureOut">
              <a:rPr lang="fr-FR" smtClean="0"/>
              <a:t>04/11/2018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A63813-7907-46C0-BD5D-3D1D167E710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549483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wipe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08141" y="1235467"/>
            <a:ext cx="9144000" cy="2387600"/>
          </a:xfrm>
        </p:spPr>
        <p:txBody>
          <a:bodyPr/>
          <a:lstStyle/>
          <a:p>
            <a:r>
              <a:rPr lang="en-US" sz="3200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International influences on the politics of student transition to HE: the case of Baltic </a:t>
            </a:r>
            <a:r>
              <a:rPr lang="en-US" sz="3200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States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08141" y="3141459"/>
            <a:ext cx="9144000" cy="963217"/>
          </a:xfrm>
        </p:spPr>
        <p:txBody>
          <a:bodyPr/>
          <a:lstStyle/>
          <a:p>
            <a:r>
              <a:rPr lang="et-EE" sz="20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From High School to University: Comparative Studies between Mexico and France</a:t>
            </a:r>
            <a:endParaRPr lang="fr-FR" sz="20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r>
              <a:rPr lang="et-EE" sz="20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5 November</a:t>
            </a:r>
            <a:r>
              <a:rPr lang="en-GB" sz="20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GB" sz="2000" i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2018, </a:t>
            </a:r>
            <a:r>
              <a:rPr lang="et-EE" sz="20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Toulouse</a:t>
            </a:r>
          </a:p>
          <a:p>
            <a:endParaRPr lang="fr-FR" dirty="0">
              <a:latin typeface="Candara" panose="020E0502030303020204" pitchFamily="34" charset="0"/>
            </a:endParaRPr>
          </a:p>
          <a:p>
            <a:endParaRPr lang="et-EE" dirty="0" smtClean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53905" y="5123994"/>
            <a:ext cx="949631" cy="1046300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39140" y="5123994"/>
            <a:ext cx="764603" cy="1046300"/>
          </a:xfrm>
          <a:prstGeom prst="rect">
            <a:avLst/>
          </a:prstGeom>
        </p:spPr>
      </p:pic>
      <p:sp>
        <p:nvSpPr>
          <p:cNvPr id="8" name="Sous-titre 2"/>
          <p:cNvSpPr txBox="1">
            <a:spLocks/>
          </p:cNvSpPr>
          <p:nvPr/>
        </p:nvSpPr>
        <p:spPr>
          <a:xfrm>
            <a:off x="704873" y="4701178"/>
            <a:ext cx="5219691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t-EE" sz="2000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l"/>
            <a:r>
              <a:rPr lang="en-GB" sz="18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Teele T</a:t>
            </a:r>
            <a:r>
              <a:rPr lang="et-EE" sz="18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õnismann</a:t>
            </a:r>
            <a:endParaRPr lang="fr-FR" sz="1800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l"/>
            <a:r>
              <a:rPr lang="en-US" sz="18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Sciences Po Toulouse (</a:t>
            </a:r>
            <a:r>
              <a:rPr lang="en-US" sz="18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LaSSP</a:t>
            </a:r>
            <a:r>
              <a:rPr lang="en-US" sz="18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) </a:t>
            </a:r>
            <a:endParaRPr lang="fr-FR" sz="1800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l"/>
            <a:r>
              <a:rPr lang="en-US" sz="18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Tallinn University of Technology (RNI</a:t>
            </a:r>
            <a:r>
              <a:rPr lang="en-US" sz="1900" dirty="0" smtClean="0">
                <a:latin typeface="Candara" panose="020E0502030303020204" pitchFamily="34" charset="0"/>
              </a:rPr>
              <a:t>)</a:t>
            </a:r>
            <a:endParaRPr lang="fr-FR" sz="1900" dirty="0" smtClean="0">
              <a:latin typeface="Candara" panose="020E0502030303020204" pitchFamily="34" charset="0"/>
            </a:endParaRPr>
          </a:p>
          <a:p>
            <a:pPr algn="l"/>
            <a:endParaRPr lang="fr-FR" dirty="0"/>
          </a:p>
        </p:txBody>
      </p:sp>
      <p:pic>
        <p:nvPicPr>
          <p:cNvPr id="9" name="Picture 2" descr="https://www.ttu.ee/public/u/ulikool/Tunnusgraafika/TalTech_Gradient_print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65282" y="4701178"/>
            <a:ext cx="2535776" cy="20044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0" name="Connecteur droit 9"/>
          <p:cNvCxnSpPr/>
          <p:nvPr/>
        </p:nvCxnSpPr>
        <p:spPr>
          <a:xfrm>
            <a:off x="704232" y="4701178"/>
            <a:ext cx="10440664" cy="0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4319056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4915" y="705352"/>
            <a:ext cx="11114553" cy="5635548"/>
          </a:xfrm>
          <a:prstGeom prst="rect">
            <a:avLst/>
          </a:prstGeom>
          <a:ln>
            <a:noFill/>
          </a:ln>
          <a:effectLst/>
        </p:spPr>
      </p:pic>
      <p:sp>
        <p:nvSpPr>
          <p:cNvPr id="3" name="Rectangle 2"/>
          <p:cNvSpPr/>
          <p:nvPr/>
        </p:nvSpPr>
        <p:spPr>
          <a:xfrm>
            <a:off x="554915" y="705352"/>
            <a:ext cx="6107142" cy="5761780"/>
          </a:xfrm>
          <a:prstGeom prst="rect">
            <a:avLst/>
          </a:prstGeom>
          <a:solidFill>
            <a:schemeClr val="bg1">
              <a:alpha val="6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ZoneTexte 1"/>
          <p:cNvSpPr txBox="1"/>
          <p:nvPr/>
        </p:nvSpPr>
        <p:spPr>
          <a:xfrm>
            <a:off x="913649" y="1015453"/>
            <a:ext cx="324780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sz="2000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Estonia</a:t>
            </a:r>
          </a:p>
          <a:p>
            <a:r>
              <a:rPr lang="et-EE" sz="20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	</a:t>
            </a:r>
            <a:r>
              <a:rPr lang="fr-FR" sz="20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1,3 </a:t>
            </a:r>
            <a:r>
              <a:rPr lang="fr-FR" sz="20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million</a:t>
            </a:r>
            <a:r>
              <a:rPr lang="et-EE" sz="20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inh.</a:t>
            </a:r>
          </a:p>
          <a:p>
            <a:r>
              <a:rPr lang="et-EE" sz="20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	EU</a:t>
            </a:r>
            <a:r>
              <a:rPr lang="et-EE" sz="20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: 2004</a:t>
            </a:r>
          </a:p>
          <a:p>
            <a:r>
              <a:rPr lang="et-EE" sz="20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	OECD</a:t>
            </a:r>
            <a:r>
              <a:rPr lang="et-EE" sz="20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: </a:t>
            </a:r>
            <a:r>
              <a:rPr lang="et-EE" sz="20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2010</a:t>
            </a:r>
          </a:p>
          <a:p>
            <a:endParaRPr lang="et-EE" sz="20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r>
              <a:rPr lang="et-EE" sz="2000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Latvia</a:t>
            </a:r>
          </a:p>
          <a:p>
            <a:r>
              <a:rPr lang="et-EE" sz="20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	</a:t>
            </a:r>
            <a:r>
              <a:rPr lang="fr-FR" sz="20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1,</a:t>
            </a:r>
            <a:r>
              <a:rPr lang="et-EE" sz="20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9</a:t>
            </a:r>
            <a:r>
              <a:rPr lang="fr-FR" sz="20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million</a:t>
            </a:r>
            <a:r>
              <a:rPr lang="et-EE" sz="20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inh.</a:t>
            </a:r>
          </a:p>
          <a:p>
            <a:r>
              <a:rPr lang="et-EE" sz="20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	EU</a:t>
            </a:r>
            <a:r>
              <a:rPr lang="et-EE" sz="20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: 2004</a:t>
            </a:r>
          </a:p>
          <a:p>
            <a:r>
              <a:rPr lang="et-EE" sz="20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	OECD</a:t>
            </a:r>
            <a:r>
              <a:rPr lang="et-EE" sz="20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: 2016</a:t>
            </a:r>
            <a:endParaRPr lang="fr-FR" sz="20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endParaRPr lang="et-EE" sz="20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r>
              <a:rPr lang="et-EE" sz="2000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Lithuania</a:t>
            </a:r>
          </a:p>
          <a:p>
            <a:r>
              <a:rPr lang="et-EE" sz="20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	2</a:t>
            </a:r>
            <a:r>
              <a:rPr lang="fr-FR" sz="20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,</a:t>
            </a:r>
            <a:r>
              <a:rPr lang="et-EE" sz="20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8</a:t>
            </a:r>
            <a:r>
              <a:rPr lang="fr-FR" sz="20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million</a:t>
            </a:r>
            <a:r>
              <a:rPr lang="et-EE" sz="20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inh.</a:t>
            </a:r>
          </a:p>
          <a:p>
            <a:r>
              <a:rPr lang="et-EE" sz="20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	EU</a:t>
            </a:r>
            <a:r>
              <a:rPr lang="et-EE" sz="20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: 2004</a:t>
            </a:r>
          </a:p>
          <a:p>
            <a:r>
              <a:rPr lang="et-EE" sz="20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	OECD</a:t>
            </a:r>
            <a:r>
              <a:rPr lang="et-EE" sz="20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: 2018</a:t>
            </a:r>
          </a:p>
        </p:txBody>
      </p:sp>
    </p:spTree>
    <p:extLst>
      <p:ext uri="{BB962C8B-B14F-4D97-AF65-F5344CB8AC3E}">
        <p14:creationId xmlns:p14="http://schemas.microsoft.com/office/powerpoint/2010/main" val="339445340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4915" y="705352"/>
            <a:ext cx="11114553" cy="5635548"/>
          </a:xfrm>
          <a:prstGeom prst="rect">
            <a:avLst/>
          </a:prstGeom>
          <a:ln>
            <a:noFill/>
          </a:ln>
          <a:effectLst/>
        </p:spPr>
      </p:pic>
      <p:sp>
        <p:nvSpPr>
          <p:cNvPr id="3" name="Rectangle 2"/>
          <p:cNvSpPr/>
          <p:nvPr/>
        </p:nvSpPr>
        <p:spPr>
          <a:xfrm>
            <a:off x="554915" y="705352"/>
            <a:ext cx="6107142" cy="5761780"/>
          </a:xfrm>
          <a:prstGeom prst="rect">
            <a:avLst/>
          </a:prstGeom>
          <a:solidFill>
            <a:schemeClr val="bg1">
              <a:alpha val="6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ZoneTexte 1"/>
          <p:cNvSpPr txBox="1"/>
          <p:nvPr/>
        </p:nvSpPr>
        <p:spPr>
          <a:xfrm>
            <a:off x="913649" y="1015453"/>
            <a:ext cx="5748408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t-EE" sz="2000" b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r>
              <a:rPr lang="et-EE" sz="2000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Question</a:t>
            </a:r>
            <a:r>
              <a:rPr lang="et-EE" sz="2000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:</a:t>
            </a:r>
          </a:p>
          <a:p>
            <a:r>
              <a:rPr lang="et-EE" sz="20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In what way </a:t>
            </a:r>
            <a:r>
              <a:rPr lang="et-EE" sz="20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are international </a:t>
            </a:r>
            <a:r>
              <a:rPr lang="et-EE" sz="20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organisations (EU, OECD) </a:t>
            </a:r>
            <a:r>
              <a:rPr lang="et-EE" sz="20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influe</a:t>
            </a:r>
            <a:r>
              <a:rPr lang="en-US" sz="20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nc</a:t>
            </a:r>
            <a:r>
              <a:rPr lang="et-EE" sz="20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ing </a:t>
            </a:r>
            <a:r>
              <a:rPr lang="et-EE" sz="20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the Baltic </a:t>
            </a:r>
            <a:r>
              <a:rPr lang="et-EE" sz="20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States</a:t>
            </a:r>
            <a:r>
              <a:rPr lang="en-US" sz="20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’</a:t>
            </a:r>
            <a:r>
              <a:rPr lang="et-EE" sz="20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t-EE" sz="20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 entrance policies?</a:t>
            </a:r>
          </a:p>
          <a:p>
            <a:endParaRPr lang="et-EE" sz="20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r>
              <a:rPr lang="et-EE" sz="2000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Approach: </a:t>
            </a:r>
          </a:p>
          <a:p>
            <a:r>
              <a:rPr lang="et-EE" sz="20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Bottom-up: academic disciplines in the context of national HE reforms</a:t>
            </a:r>
          </a:p>
          <a:p>
            <a:endParaRPr lang="et-EE" sz="20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r>
              <a:rPr lang="et-EE" sz="2000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Empirical case: </a:t>
            </a:r>
          </a:p>
          <a:p>
            <a:r>
              <a:rPr lang="et-EE" sz="20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Sociology </a:t>
            </a:r>
            <a:r>
              <a:rPr lang="et-EE" sz="20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di</a:t>
            </a:r>
            <a:r>
              <a:rPr lang="en-US" sz="20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</a:t>
            </a:r>
            <a:r>
              <a:rPr lang="et-EE" sz="20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cipline </a:t>
            </a:r>
            <a:endParaRPr lang="et-EE" sz="20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endParaRPr lang="et-EE" sz="20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r>
              <a:rPr lang="et-EE" sz="2000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Data:</a:t>
            </a:r>
          </a:p>
          <a:p>
            <a:r>
              <a:rPr lang="et-EE" sz="20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Retri</a:t>
            </a:r>
            <a:r>
              <a:rPr lang="en-US" sz="20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</a:t>
            </a:r>
            <a:r>
              <a:rPr lang="et-EE" sz="20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ved </a:t>
            </a:r>
            <a:r>
              <a:rPr lang="et-EE" sz="20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from on-going PhD </a:t>
            </a:r>
          </a:p>
        </p:txBody>
      </p:sp>
    </p:spTree>
    <p:extLst>
      <p:ext uri="{BB962C8B-B14F-4D97-AF65-F5344CB8AC3E}">
        <p14:creationId xmlns:p14="http://schemas.microsoft.com/office/powerpoint/2010/main" val="88864544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4915" y="705352"/>
            <a:ext cx="11114553" cy="5635548"/>
          </a:xfrm>
          <a:prstGeom prst="rect">
            <a:avLst/>
          </a:prstGeom>
          <a:ln>
            <a:noFill/>
          </a:ln>
          <a:effectLst/>
        </p:spPr>
      </p:pic>
      <p:sp>
        <p:nvSpPr>
          <p:cNvPr id="3" name="Rectangle 2"/>
          <p:cNvSpPr/>
          <p:nvPr/>
        </p:nvSpPr>
        <p:spPr>
          <a:xfrm>
            <a:off x="554914" y="705352"/>
            <a:ext cx="11114553" cy="5761780"/>
          </a:xfrm>
          <a:prstGeom prst="rect">
            <a:avLst/>
          </a:prstGeom>
          <a:solidFill>
            <a:schemeClr val="bg1">
              <a:alpha val="6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4263703"/>
              </p:ext>
            </p:extLst>
          </p:nvPr>
        </p:nvGraphicFramePr>
        <p:xfrm>
          <a:off x="1123096" y="1089331"/>
          <a:ext cx="9978188" cy="3385856"/>
        </p:xfrm>
        <a:graphic>
          <a:graphicData uri="http://schemas.openxmlformats.org/drawingml/2006/table">
            <a:tbl>
              <a:tblPr firstRow="1" firstCol="1" bandRow="1">
                <a:tableStyleId>{0505E3EF-67EA-436B-97B2-0124C06EBD24}</a:tableStyleId>
              </a:tblPr>
              <a:tblGrid>
                <a:gridCol w="3740445"/>
                <a:gridCol w="2185688"/>
                <a:gridCol w="2029330"/>
                <a:gridCol w="2022725"/>
              </a:tblGrid>
              <a:tr h="663584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fr-FR" sz="2000" i="0" dirty="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 </a:t>
                      </a:r>
                      <a:r>
                        <a:rPr lang="et-EE" sz="2000" i="0" dirty="0" smtClean="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In 1999</a:t>
                      </a:r>
                      <a:endParaRPr lang="fr-FR" sz="2000" i="0" dirty="0"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err="1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Estonia</a:t>
                      </a:r>
                      <a:endParaRPr lang="fr-FR" sz="2000" dirty="0"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Latvia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err="1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Lithuania</a:t>
                      </a:r>
                      <a:endParaRPr lang="fr-FR" sz="2000" dirty="0"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68580" marR="68580" marT="0" marB="0"/>
                </a:tc>
              </a:tr>
              <a:tr h="663584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t-EE" sz="2000" b="0" dirty="0" smtClean="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Number of HEIs</a:t>
                      </a:r>
                      <a:endParaRPr lang="fr-FR" sz="2000" b="0" dirty="0"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t-EE" sz="2000" dirty="0" smtClean="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37</a:t>
                      </a:r>
                      <a:endParaRPr lang="fr-FR" sz="2000" dirty="0"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t-EE" sz="2000" dirty="0" smtClean="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33</a:t>
                      </a:r>
                      <a:endParaRPr lang="fr-FR" sz="2000" dirty="0"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t-EE" sz="2000" dirty="0" smtClean="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15</a:t>
                      </a:r>
                      <a:endParaRPr lang="fr-FR" sz="2000" dirty="0"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68580" marR="68580" marT="0" marB="0"/>
                </a:tc>
              </a:tr>
              <a:tr h="663584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t-EE" sz="2000" b="0" dirty="0" smtClean="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Students</a:t>
                      </a:r>
                      <a:endParaRPr lang="fr-FR" sz="2000" b="0" dirty="0"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fr-FR" sz="2000" kern="1200" dirty="0" smtClean="0">
                          <a:solidFill>
                            <a:schemeClr val="dk1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40 621 </a:t>
                      </a:r>
                      <a:endParaRPr lang="fr-FR" sz="2000" dirty="0"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76 653 </a:t>
                      </a:r>
                      <a:endParaRPr lang="fr-FR" sz="2000" dirty="0"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fr-FR" sz="2000" kern="1200" dirty="0" smtClean="0">
                          <a:solidFill>
                            <a:schemeClr val="dk1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74 532 </a:t>
                      </a:r>
                      <a:endParaRPr lang="fr-FR" sz="2000" dirty="0"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68580" marR="68580" marT="0" marB="0"/>
                </a:tc>
              </a:tr>
              <a:tr h="663584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t-EE" sz="2000" b="0" dirty="0" smtClean="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Fee</a:t>
                      </a:r>
                      <a:r>
                        <a:rPr lang="et-EE" sz="2000" b="0" baseline="0" dirty="0" smtClean="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 paying students</a:t>
                      </a:r>
                      <a:endParaRPr lang="fr-FR" sz="2000" b="0" dirty="0"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50</a:t>
                      </a:r>
                      <a:r>
                        <a:rPr lang="et-EE" sz="2000" b="0" dirty="0" smtClean="0"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 </a:t>
                      </a:r>
                      <a:r>
                        <a:rPr lang="en-US" sz="2000" b="0" dirty="0" smtClean="0"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%</a:t>
                      </a:r>
                      <a:endParaRPr lang="et-EE" sz="2000" b="0" dirty="0" smtClean="0"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endParaRPr lang="fr-FR" sz="2000" b="0" dirty="0"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50</a:t>
                      </a:r>
                      <a:r>
                        <a:rPr lang="et-EE" sz="2000" b="0" dirty="0" smtClean="0"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 </a:t>
                      </a:r>
                      <a:r>
                        <a:rPr lang="en-US" sz="2000" b="0" dirty="0" smtClean="0"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%</a:t>
                      </a:r>
                      <a:endParaRPr lang="et-EE" sz="2000" b="0" dirty="0" smtClean="0"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endParaRPr lang="fr-FR" sz="2000" b="0" dirty="0"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t-EE" sz="2000" dirty="0" smtClean="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21</a:t>
                      </a:r>
                      <a:r>
                        <a:rPr lang="et-EE" sz="2000" b="0" dirty="0" smtClean="0"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 </a:t>
                      </a:r>
                      <a:r>
                        <a:rPr lang="en-US" sz="2000" b="0" dirty="0" smtClean="0"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%</a:t>
                      </a:r>
                      <a:endParaRPr lang="et-EE" sz="2000" b="0" dirty="0" smtClean="0"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68580" marR="68580" marT="0" marB="0"/>
                </a:tc>
              </a:tr>
              <a:tr h="663584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t-EE" sz="2000" b="0" dirty="0" smtClean="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Students in social </a:t>
                      </a:r>
                      <a:r>
                        <a:rPr lang="et-EE" sz="2000" b="0" dirty="0" smtClean="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scie</a:t>
                      </a:r>
                      <a:r>
                        <a:rPr lang="en-US" sz="2000" b="0" dirty="0" smtClean="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n</a:t>
                      </a:r>
                      <a:r>
                        <a:rPr lang="et-EE" sz="2000" b="0" dirty="0" smtClean="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ces</a:t>
                      </a:r>
                      <a:endParaRPr lang="fr-FR" sz="2000" b="0" dirty="0"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t-EE" sz="2000" dirty="0" smtClean="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41</a:t>
                      </a:r>
                      <a:r>
                        <a:rPr lang="en-GB" sz="2000" kern="1200" dirty="0" smtClean="0">
                          <a:solidFill>
                            <a:schemeClr val="dk1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% </a:t>
                      </a:r>
                      <a:endParaRPr lang="fr-FR" sz="2000" dirty="0"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44</a:t>
                      </a:r>
                      <a:r>
                        <a:rPr lang="en-GB" sz="2000" kern="1200" dirty="0" smtClean="0">
                          <a:solidFill>
                            <a:schemeClr val="dk1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% </a:t>
                      </a:r>
                      <a:endParaRPr lang="fr-FR" sz="2000" dirty="0"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fr-FR" sz="2000" kern="1200" dirty="0" smtClean="0">
                          <a:solidFill>
                            <a:schemeClr val="dk1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40</a:t>
                      </a:r>
                      <a:r>
                        <a:rPr lang="en-GB" sz="2000" kern="1200" dirty="0" smtClean="0">
                          <a:solidFill>
                            <a:schemeClr val="dk1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% </a:t>
                      </a:r>
                      <a:endParaRPr lang="fr-FR" sz="2000" dirty="0"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9" name="ZoneTexte 8"/>
          <p:cNvSpPr txBox="1"/>
          <p:nvPr/>
        </p:nvSpPr>
        <p:spPr>
          <a:xfrm>
            <a:off x="1123095" y="4610430"/>
            <a:ext cx="10314925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sz="2000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International organisations :</a:t>
            </a:r>
          </a:p>
          <a:p>
            <a:endParaRPr lang="et-EE" sz="20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3543300" lvl="7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t-EE" sz="20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</a:t>
            </a:r>
            <a:r>
              <a:rPr lang="en-US" sz="20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quity</a:t>
            </a:r>
            <a:r>
              <a:rPr lang="et-EE" sz="20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in HE entrance ? (OECD)</a:t>
            </a:r>
            <a:r>
              <a:rPr lang="en-US" sz="20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endParaRPr lang="et-EE" sz="20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3543300" lvl="7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t-EE" sz="20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a</a:t>
            </a:r>
            <a:r>
              <a:rPr lang="en-US" sz="20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lignment</a:t>
            </a:r>
            <a:r>
              <a:rPr lang="en-US" sz="20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sz="20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of HE policy </a:t>
            </a:r>
            <a:r>
              <a:rPr lang="en-US" sz="20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with </a:t>
            </a:r>
            <a:r>
              <a:rPr lang="et-EE" sz="20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</a:t>
            </a:r>
            <a:r>
              <a:rPr lang="en-US" sz="20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conomic development</a:t>
            </a:r>
            <a:r>
              <a:rPr lang="et-EE" sz="20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?</a:t>
            </a:r>
            <a:r>
              <a:rPr lang="en-US" sz="20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t-EE" sz="20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(EU)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t-EE" sz="20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>
              <a:spcAft>
                <a:spcPts val="600"/>
              </a:spcAft>
            </a:pPr>
            <a:endParaRPr lang="fr-FR" sz="20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524233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4915" y="705352"/>
            <a:ext cx="11114553" cy="5635548"/>
          </a:xfrm>
          <a:prstGeom prst="rect">
            <a:avLst/>
          </a:prstGeom>
          <a:ln>
            <a:noFill/>
          </a:ln>
          <a:effectLst/>
        </p:spPr>
      </p:pic>
      <p:sp>
        <p:nvSpPr>
          <p:cNvPr id="3" name="Rectangle 2"/>
          <p:cNvSpPr/>
          <p:nvPr/>
        </p:nvSpPr>
        <p:spPr>
          <a:xfrm>
            <a:off x="554914" y="705352"/>
            <a:ext cx="11114553" cy="5761780"/>
          </a:xfrm>
          <a:prstGeom prst="rect">
            <a:avLst/>
          </a:prstGeom>
          <a:solidFill>
            <a:schemeClr val="bg1">
              <a:alpha val="6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ZoneTexte 1"/>
          <p:cNvSpPr txBox="1"/>
          <p:nvPr/>
        </p:nvSpPr>
        <p:spPr>
          <a:xfrm>
            <a:off x="696959" y="917912"/>
            <a:ext cx="1085539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sz="2000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Estonia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M</a:t>
            </a:r>
            <a:r>
              <a:rPr lang="et-EE" sz="20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ajor </a:t>
            </a:r>
            <a:r>
              <a:rPr lang="et-EE" sz="20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reform in 2012-2013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“</a:t>
            </a:r>
            <a:r>
              <a:rPr lang="et-EE" sz="20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Lump-sum</a:t>
            </a:r>
            <a:r>
              <a:rPr lang="en-US" sz="20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”</a:t>
            </a:r>
            <a:r>
              <a:rPr lang="et-EE" sz="20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t-EE" sz="20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funding model with </a:t>
            </a:r>
            <a:r>
              <a:rPr lang="en-US" sz="20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universities </a:t>
            </a:r>
            <a:r>
              <a:rPr lang="et-EE" sz="20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having </a:t>
            </a:r>
            <a:r>
              <a:rPr lang="en-US" sz="20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the right </a:t>
            </a:r>
            <a:r>
              <a:rPr lang="en-US" sz="20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to decide </a:t>
            </a:r>
            <a:r>
              <a:rPr lang="en-US" sz="20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study places</a:t>
            </a:r>
            <a:r>
              <a:rPr lang="et-EE" sz="20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. Free HE in Estonian-language </a:t>
            </a:r>
            <a:r>
              <a:rPr lang="et-EE" sz="20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programmes</a:t>
            </a:r>
            <a:endParaRPr lang="et-EE" sz="2000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N</a:t>
            </a:r>
            <a:r>
              <a:rPr lang="et-EE" sz="20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o </a:t>
            </a:r>
            <a:r>
              <a:rPr lang="et-EE" sz="20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additional income -&gt; c</a:t>
            </a:r>
            <a:r>
              <a:rPr lang="en-GB" sz="20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losure</a:t>
            </a:r>
            <a:r>
              <a:rPr lang="en-GB" sz="20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GB" sz="20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or consolidation </a:t>
            </a:r>
            <a:r>
              <a:rPr lang="et-EE" sz="20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of </a:t>
            </a:r>
            <a:r>
              <a:rPr lang="et-EE" sz="20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sociology progams </a:t>
            </a:r>
            <a:r>
              <a:rPr lang="en-GB" sz="20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with </a:t>
            </a:r>
            <a:r>
              <a:rPr lang="en-GB" sz="20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other study </a:t>
            </a:r>
            <a:r>
              <a:rPr lang="en-GB" sz="20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areas</a:t>
            </a:r>
            <a:endParaRPr lang="et-EE" sz="2000" b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endParaRPr lang="et-EE" sz="2000" b="1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r>
              <a:rPr lang="et-EE" sz="2000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Latvia</a:t>
            </a:r>
            <a:endParaRPr lang="et-EE" sz="2000" b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N</a:t>
            </a:r>
            <a:r>
              <a:rPr lang="et-EE" sz="20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o </a:t>
            </a:r>
            <a:r>
              <a:rPr lang="et-EE" sz="20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major HE funding reforms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t-EE" sz="20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</a:t>
            </a:r>
            <a:r>
              <a:rPr lang="en-US" sz="20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tate</a:t>
            </a:r>
            <a:r>
              <a:rPr lang="en-US" sz="20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sz="20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commanded </a:t>
            </a:r>
            <a:r>
              <a:rPr lang="en-US" sz="20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places</a:t>
            </a:r>
            <a:r>
              <a:rPr lang="et-EE" sz="20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and </a:t>
            </a:r>
            <a:r>
              <a:rPr lang="et-EE" sz="20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full</a:t>
            </a:r>
            <a:r>
              <a:rPr lang="en-US" sz="20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t-EE" sz="20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fee</a:t>
            </a:r>
            <a:r>
              <a:rPr lang="en-US" sz="20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-</a:t>
            </a:r>
            <a:r>
              <a:rPr lang="et-EE" sz="20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paying stude</a:t>
            </a:r>
            <a:r>
              <a:rPr lang="en-US" sz="20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n</a:t>
            </a:r>
            <a:r>
              <a:rPr lang="et-EE" sz="20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t </a:t>
            </a:r>
            <a:r>
              <a:rPr lang="et-EE" sz="20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places (</a:t>
            </a:r>
            <a:r>
              <a:rPr lang="en-US" sz="20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23</a:t>
            </a:r>
            <a:r>
              <a:rPr lang="et-EE" sz="20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% in 2016</a:t>
            </a:r>
            <a:r>
              <a:rPr lang="et-EE" sz="20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)</a:t>
            </a:r>
            <a:endParaRPr lang="et-EE" sz="2000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</a:t>
            </a:r>
            <a:r>
              <a:rPr lang="et-EE" sz="20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eveloping </a:t>
            </a:r>
            <a:r>
              <a:rPr lang="en-US" sz="20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programs </a:t>
            </a:r>
            <a:r>
              <a:rPr lang="en-US" sz="20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in </a:t>
            </a:r>
            <a:r>
              <a:rPr lang="en-US" sz="20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soc</a:t>
            </a:r>
            <a:r>
              <a:rPr lang="et-EE" sz="20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iology</a:t>
            </a:r>
            <a:endParaRPr lang="et-EE" sz="2000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t-EE" sz="20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r>
              <a:rPr lang="et-EE" sz="2000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Lithuania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M</a:t>
            </a:r>
            <a:r>
              <a:rPr lang="et-EE" sz="20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ajor </a:t>
            </a:r>
            <a:r>
              <a:rPr lang="et-EE" sz="20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reform in 2009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</a:t>
            </a:r>
            <a:r>
              <a:rPr lang="et-EE" sz="20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ecoupling </a:t>
            </a:r>
            <a:r>
              <a:rPr lang="et-EE" sz="20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student numbers from funding: </a:t>
            </a:r>
            <a:r>
              <a:rPr lang="en-US" sz="20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“voucher </a:t>
            </a:r>
            <a:r>
              <a:rPr lang="en-US" sz="20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system</a:t>
            </a:r>
            <a:r>
              <a:rPr lang="en-US" sz="20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”</a:t>
            </a:r>
            <a:r>
              <a:rPr lang="et-EE" sz="20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and fee paying </a:t>
            </a:r>
            <a:r>
              <a:rPr lang="et-EE" sz="20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stude</a:t>
            </a:r>
            <a:r>
              <a:rPr lang="en-US" sz="20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n</a:t>
            </a:r>
            <a:r>
              <a:rPr lang="et-EE" sz="20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ts</a:t>
            </a:r>
            <a:endParaRPr lang="et-EE" sz="20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F</a:t>
            </a:r>
            <a:r>
              <a:rPr lang="et-EE" sz="20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ewer </a:t>
            </a:r>
            <a:r>
              <a:rPr lang="et-EE" sz="20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full positions for teaching staff -&gt; closure of programs in sociology</a:t>
            </a:r>
          </a:p>
        </p:txBody>
      </p:sp>
    </p:spTree>
    <p:extLst>
      <p:ext uri="{BB962C8B-B14F-4D97-AF65-F5344CB8AC3E}">
        <p14:creationId xmlns:p14="http://schemas.microsoft.com/office/powerpoint/2010/main" val="135817856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4915" y="705352"/>
            <a:ext cx="11114553" cy="5635548"/>
          </a:xfrm>
          <a:prstGeom prst="rect">
            <a:avLst/>
          </a:prstGeom>
          <a:ln>
            <a:noFill/>
          </a:ln>
          <a:effectLst/>
        </p:spPr>
      </p:pic>
      <p:sp>
        <p:nvSpPr>
          <p:cNvPr id="3" name="Rectangle 2"/>
          <p:cNvSpPr/>
          <p:nvPr/>
        </p:nvSpPr>
        <p:spPr>
          <a:xfrm>
            <a:off x="554914" y="705352"/>
            <a:ext cx="11114553" cy="5761780"/>
          </a:xfrm>
          <a:prstGeom prst="rect">
            <a:avLst/>
          </a:prstGeom>
          <a:solidFill>
            <a:schemeClr val="bg1">
              <a:alpha val="6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4461215"/>
              </p:ext>
            </p:extLst>
          </p:nvPr>
        </p:nvGraphicFramePr>
        <p:xfrm>
          <a:off x="1187117" y="2725626"/>
          <a:ext cx="9978188" cy="1990752"/>
        </p:xfrm>
        <a:graphic>
          <a:graphicData uri="http://schemas.openxmlformats.org/drawingml/2006/table">
            <a:tbl>
              <a:tblPr firstRow="1" firstCol="1" bandRow="1">
                <a:tableStyleId>{0505E3EF-67EA-436B-97B2-0124C06EBD24}</a:tableStyleId>
              </a:tblPr>
              <a:tblGrid>
                <a:gridCol w="3740445"/>
                <a:gridCol w="2185688"/>
                <a:gridCol w="2029330"/>
                <a:gridCol w="2022725"/>
              </a:tblGrid>
              <a:tr h="663584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</a:rPr>
                        <a:t> </a:t>
                      </a:r>
                      <a:endParaRPr lang="fr-FR" sz="2400" dirty="0"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err="1">
                          <a:effectLst/>
                        </a:rPr>
                        <a:t>Estonia</a:t>
                      </a:r>
                      <a:endParaRPr lang="fr-FR" sz="2000" dirty="0"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</a:rPr>
                        <a:t>Latvia</a:t>
                      </a:r>
                      <a:endParaRPr lang="fr-FR" sz="2000"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err="1">
                          <a:effectLst/>
                        </a:rPr>
                        <a:t>Lithuania</a:t>
                      </a:r>
                      <a:endParaRPr lang="fr-FR" sz="2000" dirty="0"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68580" marR="68580" marT="0" marB="0"/>
                </a:tc>
              </a:tr>
              <a:tr h="663584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fr-FR" sz="2000" b="0" dirty="0">
                          <a:effectLst/>
                        </a:rPr>
                        <a:t>Total BA </a:t>
                      </a:r>
                      <a:r>
                        <a:rPr lang="fr-FR" sz="2000" b="0" dirty="0" err="1">
                          <a:effectLst/>
                        </a:rPr>
                        <a:t>graduates</a:t>
                      </a:r>
                      <a:endParaRPr lang="fr-FR" sz="2000" b="0" dirty="0"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</a:rPr>
                        <a:t>33 134</a:t>
                      </a:r>
                      <a:endParaRPr lang="fr-FR" sz="2000"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</a:rPr>
                        <a:t>49 395</a:t>
                      </a:r>
                      <a:endParaRPr lang="fr-FR" sz="2000"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</a:rPr>
                        <a:t>102 425</a:t>
                      </a:r>
                      <a:endParaRPr lang="fr-FR" sz="2000"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68580" marR="68580" marT="0" marB="0"/>
                </a:tc>
              </a:tr>
              <a:tr h="663584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fr-FR" sz="2000" b="0" dirty="0" err="1">
                          <a:effectLst/>
                        </a:rPr>
                        <a:t>Sociology</a:t>
                      </a:r>
                      <a:r>
                        <a:rPr lang="fr-FR" sz="2000" b="0" dirty="0">
                          <a:effectLst/>
                        </a:rPr>
                        <a:t> and cultural </a:t>
                      </a:r>
                      <a:r>
                        <a:rPr lang="fr-FR" sz="2000" b="0" dirty="0" err="1">
                          <a:effectLst/>
                        </a:rPr>
                        <a:t>studies</a:t>
                      </a:r>
                      <a:r>
                        <a:rPr lang="fr-FR" sz="2000" b="0" dirty="0">
                          <a:effectLst/>
                        </a:rPr>
                        <a:t> </a:t>
                      </a:r>
                      <a:endParaRPr lang="fr-FR" sz="2000" b="0" dirty="0"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</a:rPr>
                        <a:t>334   (1 </a:t>
                      </a:r>
                      <a:r>
                        <a:rPr lang="et-EE" sz="2000">
                          <a:effectLst/>
                        </a:rPr>
                        <a:t>%)</a:t>
                      </a:r>
                      <a:endParaRPr lang="fr-FR" sz="2000"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</a:rPr>
                        <a:t>1497  (3 </a:t>
                      </a:r>
                      <a:r>
                        <a:rPr lang="et-EE" sz="2000">
                          <a:effectLst/>
                        </a:rPr>
                        <a:t>%)</a:t>
                      </a:r>
                      <a:endParaRPr lang="fr-FR" sz="2000"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</a:rPr>
                        <a:t>467  (0,4 </a:t>
                      </a:r>
                      <a:r>
                        <a:rPr lang="et-EE" sz="2000" dirty="0">
                          <a:effectLst/>
                        </a:rPr>
                        <a:t>%)</a:t>
                      </a:r>
                      <a:endParaRPr lang="fr-FR" sz="2000" dirty="0"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8" name="Titre 1"/>
          <p:cNvSpPr>
            <a:spLocks noGrp="1"/>
          </p:cNvSpPr>
          <p:nvPr>
            <p:ph type="title"/>
          </p:nvPr>
        </p:nvSpPr>
        <p:spPr>
          <a:xfrm>
            <a:off x="1590174" y="1841572"/>
            <a:ext cx="9172074" cy="757822"/>
          </a:xfrm>
        </p:spPr>
        <p:txBody>
          <a:bodyPr>
            <a:normAutofit/>
          </a:bodyPr>
          <a:lstStyle/>
          <a:p>
            <a:r>
              <a:rPr lang="en-US" sz="2000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Students enrolled in BA or equivalent level studies in </a:t>
            </a:r>
            <a:r>
              <a:rPr lang="en-US" sz="2000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2016 (source : Eurostat</a:t>
            </a:r>
            <a:r>
              <a:rPr lang="et-EE" sz="2000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)</a:t>
            </a:r>
            <a:endParaRPr lang="fr-FR" sz="20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1633649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700646" y="2696709"/>
            <a:ext cx="9144000" cy="963217"/>
          </a:xfrm>
        </p:spPr>
        <p:txBody>
          <a:bodyPr/>
          <a:lstStyle/>
          <a:p>
            <a:r>
              <a:rPr lang="et-EE" sz="28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Thank you for your attention</a:t>
            </a:r>
          </a:p>
          <a:p>
            <a:endParaRPr lang="fr-FR" dirty="0">
              <a:latin typeface="Candara" panose="020E0502030303020204" pitchFamily="34" charset="0"/>
            </a:endParaRPr>
          </a:p>
          <a:p>
            <a:endParaRPr lang="et-EE" dirty="0" smtClean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53905" y="5123994"/>
            <a:ext cx="949631" cy="1046300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39140" y="5123994"/>
            <a:ext cx="764603" cy="1046300"/>
          </a:xfrm>
          <a:prstGeom prst="rect">
            <a:avLst/>
          </a:prstGeom>
        </p:spPr>
      </p:pic>
      <p:sp>
        <p:nvSpPr>
          <p:cNvPr id="8" name="Sous-titre 2"/>
          <p:cNvSpPr txBox="1">
            <a:spLocks/>
          </p:cNvSpPr>
          <p:nvPr/>
        </p:nvSpPr>
        <p:spPr>
          <a:xfrm>
            <a:off x="704873" y="4701178"/>
            <a:ext cx="5219691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t-EE" sz="2000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l"/>
            <a:r>
              <a:rPr lang="en-GB" sz="18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Teele T</a:t>
            </a:r>
            <a:r>
              <a:rPr lang="et-EE" sz="18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õnismann</a:t>
            </a:r>
            <a:endParaRPr lang="fr-FR" sz="1800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l"/>
            <a:r>
              <a:rPr lang="en-US" sz="18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Sciences Po Toulouse (</a:t>
            </a:r>
            <a:r>
              <a:rPr lang="en-US" sz="18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LaSSP</a:t>
            </a:r>
            <a:r>
              <a:rPr lang="en-US" sz="18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) </a:t>
            </a:r>
            <a:endParaRPr lang="fr-FR" sz="1800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l"/>
            <a:r>
              <a:rPr lang="en-US" sz="18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Tallinn University of Technology (RNI</a:t>
            </a:r>
            <a:r>
              <a:rPr lang="en-US" sz="1900" dirty="0" smtClean="0">
                <a:latin typeface="Candara" panose="020E0502030303020204" pitchFamily="34" charset="0"/>
              </a:rPr>
              <a:t>)</a:t>
            </a:r>
            <a:endParaRPr lang="fr-FR" sz="1900" dirty="0" smtClean="0">
              <a:latin typeface="Candara" panose="020E0502030303020204" pitchFamily="34" charset="0"/>
            </a:endParaRPr>
          </a:p>
          <a:p>
            <a:pPr algn="l"/>
            <a:endParaRPr lang="fr-FR" dirty="0"/>
          </a:p>
        </p:txBody>
      </p:sp>
      <p:pic>
        <p:nvPicPr>
          <p:cNvPr id="9" name="Picture 2" descr="https://www.ttu.ee/public/u/ulikool/Tunnusgraafika/TalTech_Gradient_print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65282" y="4701178"/>
            <a:ext cx="2535776" cy="20044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0" name="Connecteur droit 9"/>
          <p:cNvCxnSpPr/>
          <p:nvPr/>
        </p:nvCxnSpPr>
        <p:spPr>
          <a:xfrm>
            <a:off x="704232" y="4701178"/>
            <a:ext cx="10440664" cy="0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3765250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1780</TotalTime>
  <Words>334</Words>
  <Application>Microsoft Office PowerPoint</Application>
  <PresentationFormat>Grand écran</PresentationFormat>
  <Paragraphs>89</Paragraphs>
  <Slides>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3" baseType="lpstr">
      <vt:lpstr>Arial Unicode MS</vt:lpstr>
      <vt:lpstr>Arial</vt:lpstr>
      <vt:lpstr>Calibri</vt:lpstr>
      <vt:lpstr>Calibri Light</vt:lpstr>
      <vt:lpstr>Candara</vt:lpstr>
      <vt:lpstr>Thème Office</vt:lpstr>
      <vt:lpstr>International influences on the politics of student transition to HE: the case of Baltic States </vt:lpstr>
      <vt:lpstr>Présentation PowerPoint</vt:lpstr>
      <vt:lpstr>Présentation PowerPoint</vt:lpstr>
      <vt:lpstr>Présentation PowerPoint</vt:lpstr>
      <vt:lpstr>Présentation PowerPoint</vt:lpstr>
      <vt:lpstr>Students enrolled in BA or equivalent level studies in 2016 (source : Eurostat)</vt:lpstr>
      <vt:lpstr>Présentation PowerPoint</vt:lpstr>
    </vt:vector>
  </TitlesOfParts>
  <Company>Grizli777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International influences on the politics of student transition to HE: the case of Baltic States </dc:title>
  <dc:creator>Teele</dc:creator>
  <cp:lastModifiedBy>Teele</cp:lastModifiedBy>
  <cp:revision>18</cp:revision>
  <dcterms:created xsi:type="dcterms:W3CDTF">2018-11-03T12:52:32Z</dcterms:created>
  <dcterms:modified xsi:type="dcterms:W3CDTF">2018-11-04T18:34:35Z</dcterms:modified>
</cp:coreProperties>
</file>